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07" r:id="rId3"/>
    <p:sldId id="261" r:id="rId4"/>
    <p:sldId id="278" r:id="rId5"/>
    <p:sldId id="308" r:id="rId6"/>
    <p:sldId id="280" r:id="rId7"/>
    <p:sldId id="282" r:id="rId8"/>
    <p:sldId id="287" r:id="rId9"/>
    <p:sldId id="283" r:id="rId10"/>
    <p:sldId id="284" r:id="rId11"/>
    <p:sldId id="285" r:id="rId12"/>
    <p:sldId id="286" r:id="rId13"/>
    <p:sldId id="300" r:id="rId14"/>
    <p:sldId id="302" r:id="rId15"/>
    <p:sldId id="260" r:id="rId16"/>
    <p:sldId id="288" r:id="rId17"/>
    <p:sldId id="267" r:id="rId18"/>
    <p:sldId id="299" r:id="rId19"/>
    <p:sldId id="277" r:id="rId20"/>
    <p:sldId id="290" r:id="rId21"/>
    <p:sldId id="263" r:id="rId22"/>
    <p:sldId id="269" r:id="rId23"/>
    <p:sldId id="291" r:id="rId24"/>
    <p:sldId id="301" r:id="rId25"/>
    <p:sldId id="268" r:id="rId26"/>
    <p:sldId id="276" r:id="rId27"/>
    <p:sldId id="305" r:id="rId28"/>
    <p:sldId id="306" r:id="rId29"/>
    <p:sldId id="303" r:id="rId30"/>
    <p:sldId id="304" r:id="rId31"/>
    <p:sldId id="296" r:id="rId32"/>
    <p:sldId id="297" r:id="rId33"/>
    <p:sldId id="293" r:id="rId34"/>
    <p:sldId id="270" r:id="rId35"/>
    <p:sldId id="275" r:id="rId36"/>
    <p:sldId id="298" r:id="rId37"/>
    <p:sldId id="271" r:id="rId38"/>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 uri="{2D200454-40CA-4A62-9FC3-DE9A4176ACB9}">
      <p15:notesGuideLst xmlns="" xmlns:p15="http://schemas.microsoft.com/office/powerpoint/2012/main" xmlns:mv="urn:schemas-microsoft-com:mac:vml" xmlns:mc="http://schemas.openxmlformats.org/markup-compatibility/2006">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ndra" initials="S" lastIdx="112" clrIdx="0"/>
  <p:cmAuthor id="1" name="Cesar Cassillas" initials="CC" lastIdx="17" clrIdx="1">
    <p:extLst/>
  </p:cmAuthor>
  <p:cmAuthor id="2" name="Gregory Williams" initials="GW" lastIdx="8" clrIdx="2"/>
  <p:cmAuthor id="3" name="drshellnut" initials="bjs"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050A"/>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2" autoAdjust="0"/>
    <p:restoredTop sz="94702" autoAdjust="0"/>
  </p:normalViewPr>
  <p:slideViewPr>
    <p:cSldViewPr>
      <p:cViewPr>
        <p:scale>
          <a:sx n="66" d="100"/>
          <a:sy n="66" d="100"/>
        </p:scale>
        <p:origin x="-762" y="-2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CD918B-C495-9C40-A6B9-67D5414E2FDD}" type="doc">
      <dgm:prSet loTypeId="urn:microsoft.com/office/officeart/2005/8/layout/vList6" loCatId="process" qsTypeId="urn:microsoft.com/office/officeart/2005/8/quickstyle/simple4" qsCatId="simple" csTypeId="urn:microsoft.com/office/officeart/2005/8/colors/accent1_2" csCatId="accent1" phldr="1"/>
      <dgm:spPr/>
      <dgm:t>
        <a:bodyPr/>
        <a:lstStyle/>
        <a:p>
          <a:endParaRPr lang="en-US"/>
        </a:p>
      </dgm:t>
    </dgm:pt>
    <dgm:pt modelId="{4DF64B39-0F6F-8A45-808B-D061F7134815}">
      <dgm:prSet phldrT="[Text]" custT="1"/>
      <dgm:spPr/>
      <dgm:t>
        <a:bodyPr/>
        <a:lstStyle/>
        <a:p>
          <a:r>
            <a:rPr lang="en-US" sz="1600" b="1" dirty="0" smtClean="0">
              <a:latin typeface="Arial"/>
              <a:cs typeface="Arial"/>
            </a:rPr>
            <a:t>Section 1 </a:t>
          </a:r>
        </a:p>
        <a:p>
          <a:r>
            <a:rPr lang="en-US" sz="1600" b="1" dirty="0" smtClean="0">
              <a:latin typeface="Arial"/>
              <a:cs typeface="Arial"/>
            </a:rPr>
            <a:t>Writing Summaries</a:t>
          </a:r>
          <a:endParaRPr lang="en-US" sz="1600" b="1" dirty="0">
            <a:latin typeface="Arial"/>
            <a:cs typeface="Arial"/>
          </a:endParaRPr>
        </a:p>
      </dgm:t>
    </dgm:pt>
    <dgm:pt modelId="{1EC8548E-F874-E14C-B6FC-1119C8D6C498}" type="parTrans" cxnId="{E90275D8-4C24-0C46-ACAE-38E65E064BB5}">
      <dgm:prSet/>
      <dgm:spPr/>
      <dgm:t>
        <a:bodyPr/>
        <a:lstStyle/>
        <a:p>
          <a:endParaRPr lang="en-US"/>
        </a:p>
      </dgm:t>
    </dgm:pt>
    <dgm:pt modelId="{6016A09B-24F0-4041-9FDF-FE2D48B3406B}" type="sibTrans" cxnId="{E90275D8-4C24-0C46-ACAE-38E65E064BB5}">
      <dgm:prSet/>
      <dgm:spPr/>
      <dgm:t>
        <a:bodyPr/>
        <a:lstStyle/>
        <a:p>
          <a:endParaRPr lang="en-US"/>
        </a:p>
      </dgm:t>
    </dgm:pt>
    <dgm:pt modelId="{723BD930-DE79-8F45-9943-2CB4FB62D58C}">
      <dgm:prSet phldrT="[Text]" custT="1"/>
      <dgm:spPr/>
      <dgm:t>
        <a:bodyPr anchor="ctr"/>
        <a:lstStyle/>
        <a:p>
          <a:r>
            <a:rPr lang="en-US" sz="1600" dirty="0" smtClean="0">
              <a:latin typeface="Arial"/>
              <a:cs typeface="Arial"/>
            </a:rPr>
            <a:t>What is a summary and what makes an effective one?</a:t>
          </a:r>
          <a:endParaRPr lang="en-US" sz="1600" dirty="0">
            <a:latin typeface="Arial"/>
            <a:cs typeface="Arial"/>
          </a:endParaRPr>
        </a:p>
      </dgm:t>
    </dgm:pt>
    <dgm:pt modelId="{30C9394D-FF7E-DA47-A9F1-FDB1D5E19780}" type="parTrans" cxnId="{B649E2FC-2229-CD42-8634-8284B9125479}">
      <dgm:prSet/>
      <dgm:spPr/>
      <dgm:t>
        <a:bodyPr/>
        <a:lstStyle/>
        <a:p>
          <a:endParaRPr lang="en-US"/>
        </a:p>
      </dgm:t>
    </dgm:pt>
    <dgm:pt modelId="{9A990204-F05A-C542-864A-AB500E7D8549}" type="sibTrans" cxnId="{B649E2FC-2229-CD42-8634-8284B9125479}">
      <dgm:prSet/>
      <dgm:spPr/>
      <dgm:t>
        <a:bodyPr/>
        <a:lstStyle/>
        <a:p>
          <a:endParaRPr lang="en-US"/>
        </a:p>
      </dgm:t>
    </dgm:pt>
    <dgm:pt modelId="{183F745F-EB01-0B47-BC56-CE282E323899}">
      <dgm:prSet phldrT="[Text]" custT="1"/>
      <dgm:spPr/>
      <dgm:t>
        <a:bodyPr/>
        <a:lstStyle/>
        <a:p>
          <a:r>
            <a:rPr lang="en-US" sz="1600" b="1" dirty="0" smtClean="0">
              <a:latin typeface="Arial"/>
              <a:cs typeface="Arial"/>
            </a:rPr>
            <a:t>Section 2 </a:t>
          </a:r>
        </a:p>
        <a:p>
          <a:r>
            <a:rPr lang="en-US" sz="1600" b="1" dirty="0" smtClean="0">
              <a:latin typeface="Arial"/>
              <a:cs typeface="Arial"/>
            </a:rPr>
            <a:t>Avoiding Plagiarism</a:t>
          </a:r>
          <a:endParaRPr lang="en-US" sz="1600" b="1" dirty="0">
            <a:latin typeface="Arial"/>
            <a:cs typeface="Arial"/>
          </a:endParaRPr>
        </a:p>
      </dgm:t>
    </dgm:pt>
    <dgm:pt modelId="{057A6224-5C15-EC4C-8671-686EC31383BF}" type="parTrans" cxnId="{2006AE1D-2385-7145-BB84-163E1D9617BE}">
      <dgm:prSet/>
      <dgm:spPr/>
      <dgm:t>
        <a:bodyPr/>
        <a:lstStyle/>
        <a:p>
          <a:endParaRPr lang="en-US"/>
        </a:p>
      </dgm:t>
    </dgm:pt>
    <dgm:pt modelId="{16C18316-57BF-B547-9D66-FBBDFBB611C1}" type="sibTrans" cxnId="{2006AE1D-2385-7145-BB84-163E1D9617BE}">
      <dgm:prSet/>
      <dgm:spPr/>
      <dgm:t>
        <a:bodyPr/>
        <a:lstStyle/>
        <a:p>
          <a:endParaRPr lang="en-US"/>
        </a:p>
      </dgm:t>
    </dgm:pt>
    <dgm:pt modelId="{8674C430-F84A-B349-94EF-9874E52722A2}">
      <dgm:prSet phldrT="[Text]" custT="1"/>
      <dgm:spPr/>
      <dgm:t>
        <a:bodyPr anchor="ctr"/>
        <a:lstStyle/>
        <a:p>
          <a:r>
            <a:rPr lang="en-US" sz="1600" dirty="0" smtClean="0">
              <a:solidFill>
                <a:schemeClr val="tx1"/>
              </a:solidFill>
              <a:latin typeface="Arial"/>
              <a:cs typeface="Arial"/>
            </a:rPr>
            <a:t>Why is plagiarism important, and how should a writer cite quotes and text properly?</a:t>
          </a:r>
          <a:endParaRPr lang="en-US" sz="1600" dirty="0">
            <a:solidFill>
              <a:schemeClr val="tx1"/>
            </a:solidFill>
            <a:latin typeface="Arial"/>
            <a:cs typeface="Arial"/>
          </a:endParaRPr>
        </a:p>
      </dgm:t>
    </dgm:pt>
    <dgm:pt modelId="{7E4219CB-723A-9D40-8D18-BC3C5252E28A}" type="parTrans" cxnId="{1DF2B0E0-BC7E-104B-912A-455DF7F9DDDF}">
      <dgm:prSet/>
      <dgm:spPr/>
      <dgm:t>
        <a:bodyPr/>
        <a:lstStyle/>
        <a:p>
          <a:endParaRPr lang="en-US"/>
        </a:p>
      </dgm:t>
    </dgm:pt>
    <dgm:pt modelId="{82E217B6-4B5F-A84D-9975-448645EF8794}" type="sibTrans" cxnId="{1DF2B0E0-BC7E-104B-912A-455DF7F9DDDF}">
      <dgm:prSet/>
      <dgm:spPr/>
      <dgm:t>
        <a:bodyPr/>
        <a:lstStyle/>
        <a:p>
          <a:endParaRPr lang="en-US"/>
        </a:p>
      </dgm:t>
    </dgm:pt>
    <dgm:pt modelId="{0A02EC05-C63A-1E4F-9FDD-1D4B028FF743}">
      <dgm:prSet phldrT="[Text]" custT="1"/>
      <dgm:spPr/>
      <dgm:t>
        <a:bodyPr/>
        <a:lstStyle/>
        <a:p>
          <a:r>
            <a:rPr lang="en-US" sz="1600" b="1" dirty="0" smtClean="0">
              <a:latin typeface="Arial"/>
              <a:cs typeface="Arial"/>
            </a:rPr>
            <a:t>Section 3</a:t>
          </a:r>
        </a:p>
        <a:p>
          <a:r>
            <a:rPr lang="en-US" sz="1600" b="1" dirty="0" smtClean="0">
              <a:latin typeface="Arial"/>
              <a:cs typeface="Arial"/>
            </a:rPr>
            <a:t>Identifying Relevant Information</a:t>
          </a:r>
          <a:endParaRPr lang="en-US" sz="1600" b="1" dirty="0">
            <a:latin typeface="Arial"/>
            <a:cs typeface="Arial"/>
          </a:endParaRPr>
        </a:p>
      </dgm:t>
    </dgm:pt>
    <dgm:pt modelId="{0DD2564F-7454-A94C-89D9-2A1924CB967C}" type="parTrans" cxnId="{0B336ADA-4670-F448-BEF8-A18771F7C015}">
      <dgm:prSet/>
      <dgm:spPr/>
      <dgm:t>
        <a:bodyPr/>
        <a:lstStyle/>
        <a:p>
          <a:endParaRPr lang="en-US"/>
        </a:p>
      </dgm:t>
    </dgm:pt>
    <dgm:pt modelId="{1ED84918-70DF-B243-BB3E-0CBDE2729BCA}" type="sibTrans" cxnId="{0B336ADA-4670-F448-BEF8-A18771F7C015}">
      <dgm:prSet/>
      <dgm:spPr/>
      <dgm:t>
        <a:bodyPr/>
        <a:lstStyle/>
        <a:p>
          <a:endParaRPr lang="en-US"/>
        </a:p>
      </dgm:t>
    </dgm:pt>
    <dgm:pt modelId="{B197581E-3DF0-C34C-9575-2AEDBCB134F3}">
      <dgm:prSet phldrT="[Text]" custT="1"/>
      <dgm:spPr/>
      <dgm:t>
        <a:bodyPr anchor="ctr"/>
        <a:lstStyle/>
        <a:p>
          <a:r>
            <a:rPr lang="en-US" sz="1600" dirty="0" smtClean="0">
              <a:latin typeface="Arial"/>
              <a:cs typeface="Arial"/>
            </a:rPr>
            <a:t>What is the purpose and process involved in identifying relevant information? </a:t>
          </a:r>
          <a:endParaRPr lang="en-US" sz="1600" dirty="0">
            <a:latin typeface="Arial"/>
            <a:cs typeface="Arial"/>
          </a:endParaRPr>
        </a:p>
      </dgm:t>
    </dgm:pt>
    <dgm:pt modelId="{900B263B-B8E7-5A48-918B-36FB8D4F757B}" type="parTrans" cxnId="{62010D9E-9288-9B4F-89BE-7DCA3E670F8D}">
      <dgm:prSet/>
      <dgm:spPr/>
      <dgm:t>
        <a:bodyPr/>
        <a:lstStyle/>
        <a:p>
          <a:endParaRPr lang="en-US"/>
        </a:p>
      </dgm:t>
    </dgm:pt>
    <dgm:pt modelId="{FB253C5D-290A-9240-8844-531EAA4468D1}" type="sibTrans" cxnId="{62010D9E-9288-9B4F-89BE-7DCA3E670F8D}">
      <dgm:prSet/>
      <dgm:spPr/>
      <dgm:t>
        <a:bodyPr/>
        <a:lstStyle/>
        <a:p>
          <a:endParaRPr lang="en-US"/>
        </a:p>
      </dgm:t>
    </dgm:pt>
    <dgm:pt modelId="{50E5B442-7A4D-1F4E-ACE3-835489DA437D}" type="pres">
      <dgm:prSet presAssocID="{E1CD918B-C495-9C40-A6B9-67D5414E2FDD}" presName="Name0" presStyleCnt="0">
        <dgm:presLayoutVars>
          <dgm:dir/>
          <dgm:animLvl val="lvl"/>
          <dgm:resizeHandles/>
        </dgm:presLayoutVars>
      </dgm:prSet>
      <dgm:spPr/>
      <dgm:t>
        <a:bodyPr/>
        <a:lstStyle/>
        <a:p>
          <a:endParaRPr lang="en-US"/>
        </a:p>
      </dgm:t>
    </dgm:pt>
    <dgm:pt modelId="{BF454B58-4B0A-5A41-96A8-951FB3EC1940}" type="pres">
      <dgm:prSet presAssocID="{4DF64B39-0F6F-8A45-808B-D061F7134815}" presName="linNode" presStyleCnt="0"/>
      <dgm:spPr/>
    </dgm:pt>
    <dgm:pt modelId="{BBA14FD9-AA06-EA45-9814-DEB4D33016D7}" type="pres">
      <dgm:prSet presAssocID="{4DF64B39-0F6F-8A45-808B-D061F7134815}" presName="parentShp" presStyleLbl="node1" presStyleIdx="0" presStyleCnt="3" custLinFactNeighborX="-2083" custLinFactNeighborY="-60000">
        <dgm:presLayoutVars>
          <dgm:bulletEnabled val="1"/>
        </dgm:presLayoutVars>
      </dgm:prSet>
      <dgm:spPr/>
      <dgm:t>
        <a:bodyPr/>
        <a:lstStyle/>
        <a:p>
          <a:endParaRPr lang="en-US"/>
        </a:p>
      </dgm:t>
    </dgm:pt>
    <dgm:pt modelId="{BB4CF397-A38A-D643-B456-ECC2CAA65645}" type="pres">
      <dgm:prSet presAssocID="{4DF64B39-0F6F-8A45-808B-D061F7134815}" presName="childShp" presStyleLbl="bgAccFollowNode1" presStyleIdx="0" presStyleCnt="3">
        <dgm:presLayoutVars>
          <dgm:bulletEnabled val="1"/>
        </dgm:presLayoutVars>
      </dgm:prSet>
      <dgm:spPr/>
      <dgm:t>
        <a:bodyPr/>
        <a:lstStyle/>
        <a:p>
          <a:endParaRPr lang="en-US"/>
        </a:p>
      </dgm:t>
    </dgm:pt>
    <dgm:pt modelId="{FA167229-DB86-954A-A48C-EF3A3A2E19AC}" type="pres">
      <dgm:prSet presAssocID="{6016A09B-24F0-4041-9FDF-FE2D48B3406B}" presName="spacing" presStyleCnt="0"/>
      <dgm:spPr/>
    </dgm:pt>
    <dgm:pt modelId="{8223482D-776D-9946-BEC3-F1935878991F}" type="pres">
      <dgm:prSet presAssocID="{183F745F-EB01-0B47-BC56-CE282E323899}" presName="linNode" presStyleCnt="0"/>
      <dgm:spPr/>
    </dgm:pt>
    <dgm:pt modelId="{9C07A2FF-7852-AE47-9FA2-DB9ED80ECBCA}" type="pres">
      <dgm:prSet presAssocID="{183F745F-EB01-0B47-BC56-CE282E323899}" presName="parentShp" presStyleLbl="node1" presStyleIdx="1" presStyleCnt="3">
        <dgm:presLayoutVars>
          <dgm:bulletEnabled val="1"/>
        </dgm:presLayoutVars>
      </dgm:prSet>
      <dgm:spPr/>
      <dgm:t>
        <a:bodyPr/>
        <a:lstStyle/>
        <a:p>
          <a:endParaRPr lang="en-US"/>
        </a:p>
      </dgm:t>
    </dgm:pt>
    <dgm:pt modelId="{2D15976C-195B-844B-9C68-3A8242B5128C}" type="pres">
      <dgm:prSet presAssocID="{183F745F-EB01-0B47-BC56-CE282E323899}" presName="childShp" presStyleLbl="bgAccFollowNode1" presStyleIdx="1" presStyleCnt="3">
        <dgm:presLayoutVars>
          <dgm:bulletEnabled val="1"/>
        </dgm:presLayoutVars>
      </dgm:prSet>
      <dgm:spPr/>
      <dgm:t>
        <a:bodyPr/>
        <a:lstStyle/>
        <a:p>
          <a:endParaRPr lang="en-US"/>
        </a:p>
      </dgm:t>
    </dgm:pt>
    <dgm:pt modelId="{2BC23182-872F-E946-ADED-FF4EB9718D7D}" type="pres">
      <dgm:prSet presAssocID="{16C18316-57BF-B547-9D66-FBBDFBB611C1}" presName="spacing" presStyleCnt="0"/>
      <dgm:spPr/>
    </dgm:pt>
    <dgm:pt modelId="{F0ADB2D6-267F-8744-94B8-305E1024560B}" type="pres">
      <dgm:prSet presAssocID="{0A02EC05-C63A-1E4F-9FDD-1D4B028FF743}" presName="linNode" presStyleCnt="0"/>
      <dgm:spPr/>
    </dgm:pt>
    <dgm:pt modelId="{B541424F-D407-1A4D-B5D9-D9C87C11D8B9}" type="pres">
      <dgm:prSet presAssocID="{0A02EC05-C63A-1E4F-9FDD-1D4B028FF743}" presName="parentShp" presStyleLbl="node1" presStyleIdx="2" presStyleCnt="3">
        <dgm:presLayoutVars>
          <dgm:bulletEnabled val="1"/>
        </dgm:presLayoutVars>
      </dgm:prSet>
      <dgm:spPr/>
      <dgm:t>
        <a:bodyPr/>
        <a:lstStyle/>
        <a:p>
          <a:endParaRPr lang="en-US"/>
        </a:p>
      </dgm:t>
    </dgm:pt>
    <dgm:pt modelId="{0C8C1955-20A3-B440-B913-93A2990A0602}" type="pres">
      <dgm:prSet presAssocID="{0A02EC05-C63A-1E4F-9FDD-1D4B028FF743}" presName="childShp" presStyleLbl="bgAccFollowNode1" presStyleIdx="2" presStyleCnt="3">
        <dgm:presLayoutVars>
          <dgm:bulletEnabled val="1"/>
        </dgm:presLayoutVars>
      </dgm:prSet>
      <dgm:spPr/>
      <dgm:t>
        <a:bodyPr/>
        <a:lstStyle/>
        <a:p>
          <a:endParaRPr lang="en-US"/>
        </a:p>
      </dgm:t>
    </dgm:pt>
  </dgm:ptLst>
  <dgm:cxnLst>
    <dgm:cxn modelId="{2006AE1D-2385-7145-BB84-163E1D9617BE}" srcId="{E1CD918B-C495-9C40-A6B9-67D5414E2FDD}" destId="{183F745F-EB01-0B47-BC56-CE282E323899}" srcOrd="1" destOrd="0" parTransId="{057A6224-5C15-EC4C-8671-686EC31383BF}" sibTransId="{16C18316-57BF-B547-9D66-FBBDFBB611C1}"/>
    <dgm:cxn modelId="{C2DA7C87-0EBB-46C2-A11F-AFD0444A32E3}" type="presOf" srcId="{E1CD918B-C495-9C40-A6B9-67D5414E2FDD}" destId="{50E5B442-7A4D-1F4E-ACE3-835489DA437D}" srcOrd="0" destOrd="0" presId="urn:microsoft.com/office/officeart/2005/8/layout/vList6"/>
    <dgm:cxn modelId="{2C953FB8-2D64-4C7F-A2FE-E87FFCDFA995}" type="presOf" srcId="{4DF64B39-0F6F-8A45-808B-D061F7134815}" destId="{BBA14FD9-AA06-EA45-9814-DEB4D33016D7}" srcOrd="0" destOrd="0" presId="urn:microsoft.com/office/officeart/2005/8/layout/vList6"/>
    <dgm:cxn modelId="{1DF2B0E0-BC7E-104B-912A-455DF7F9DDDF}" srcId="{183F745F-EB01-0B47-BC56-CE282E323899}" destId="{8674C430-F84A-B349-94EF-9874E52722A2}" srcOrd="0" destOrd="0" parTransId="{7E4219CB-723A-9D40-8D18-BC3C5252E28A}" sibTransId="{82E217B6-4B5F-A84D-9975-448645EF8794}"/>
    <dgm:cxn modelId="{3A6E5126-7C96-4831-8473-CA0E9AD1597E}" type="presOf" srcId="{8674C430-F84A-B349-94EF-9874E52722A2}" destId="{2D15976C-195B-844B-9C68-3A8242B5128C}" srcOrd="0" destOrd="0" presId="urn:microsoft.com/office/officeart/2005/8/layout/vList6"/>
    <dgm:cxn modelId="{62010D9E-9288-9B4F-89BE-7DCA3E670F8D}" srcId="{0A02EC05-C63A-1E4F-9FDD-1D4B028FF743}" destId="{B197581E-3DF0-C34C-9575-2AEDBCB134F3}" srcOrd="0" destOrd="0" parTransId="{900B263B-B8E7-5A48-918B-36FB8D4F757B}" sibTransId="{FB253C5D-290A-9240-8844-531EAA4468D1}"/>
    <dgm:cxn modelId="{E90275D8-4C24-0C46-ACAE-38E65E064BB5}" srcId="{E1CD918B-C495-9C40-A6B9-67D5414E2FDD}" destId="{4DF64B39-0F6F-8A45-808B-D061F7134815}" srcOrd="0" destOrd="0" parTransId="{1EC8548E-F874-E14C-B6FC-1119C8D6C498}" sibTransId="{6016A09B-24F0-4041-9FDF-FE2D48B3406B}"/>
    <dgm:cxn modelId="{E6963FEF-F6B2-4D1D-A695-B93FE26EB989}" type="presOf" srcId="{B197581E-3DF0-C34C-9575-2AEDBCB134F3}" destId="{0C8C1955-20A3-B440-B913-93A2990A0602}" srcOrd="0" destOrd="0" presId="urn:microsoft.com/office/officeart/2005/8/layout/vList6"/>
    <dgm:cxn modelId="{CCF84A01-8C10-43C6-8109-D844D3A3D478}" type="presOf" srcId="{183F745F-EB01-0B47-BC56-CE282E323899}" destId="{9C07A2FF-7852-AE47-9FA2-DB9ED80ECBCA}" srcOrd="0" destOrd="0" presId="urn:microsoft.com/office/officeart/2005/8/layout/vList6"/>
    <dgm:cxn modelId="{B649E2FC-2229-CD42-8634-8284B9125479}" srcId="{4DF64B39-0F6F-8A45-808B-D061F7134815}" destId="{723BD930-DE79-8F45-9943-2CB4FB62D58C}" srcOrd="0" destOrd="0" parTransId="{30C9394D-FF7E-DA47-A9F1-FDB1D5E19780}" sibTransId="{9A990204-F05A-C542-864A-AB500E7D8549}"/>
    <dgm:cxn modelId="{1FF2DCEF-CDFB-4421-A035-712C792DF452}" type="presOf" srcId="{0A02EC05-C63A-1E4F-9FDD-1D4B028FF743}" destId="{B541424F-D407-1A4D-B5D9-D9C87C11D8B9}" srcOrd="0" destOrd="0" presId="urn:microsoft.com/office/officeart/2005/8/layout/vList6"/>
    <dgm:cxn modelId="{0B336ADA-4670-F448-BEF8-A18771F7C015}" srcId="{E1CD918B-C495-9C40-A6B9-67D5414E2FDD}" destId="{0A02EC05-C63A-1E4F-9FDD-1D4B028FF743}" srcOrd="2" destOrd="0" parTransId="{0DD2564F-7454-A94C-89D9-2A1924CB967C}" sibTransId="{1ED84918-70DF-B243-BB3E-0CBDE2729BCA}"/>
    <dgm:cxn modelId="{0DC2BF58-9A16-4718-ACA9-BE581662ED40}" type="presOf" srcId="{723BD930-DE79-8F45-9943-2CB4FB62D58C}" destId="{BB4CF397-A38A-D643-B456-ECC2CAA65645}" srcOrd="0" destOrd="0" presId="urn:microsoft.com/office/officeart/2005/8/layout/vList6"/>
    <dgm:cxn modelId="{AD637A54-780F-41EB-A230-81CFAB4AF7F9}" type="presParOf" srcId="{50E5B442-7A4D-1F4E-ACE3-835489DA437D}" destId="{BF454B58-4B0A-5A41-96A8-951FB3EC1940}" srcOrd="0" destOrd="0" presId="urn:microsoft.com/office/officeart/2005/8/layout/vList6"/>
    <dgm:cxn modelId="{61421CD5-8B9F-4A8C-B7E7-CB017A552F4C}" type="presParOf" srcId="{BF454B58-4B0A-5A41-96A8-951FB3EC1940}" destId="{BBA14FD9-AA06-EA45-9814-DEB4D33016D7}" srcOrd="0" destOrd="0" presId="urn:microsoft.com/office/officeart/2005/8/layout/vList6"/>
    <dgm:cxn modelId="{81061084-1DE9-46AE-B44B-F37DBA725A49}" type="presParOf" srcId="{BF454B58-4B0A-5A41-96A8-951FB3EC1940}" destId="{BB4CF397-A38A-D643-B456-ECC2CAA65645}" srcOrd="1" destOrd="0" presId="urn:microsoft.com/office/officeart/2005/8/layout/vList6"/>
    <dgm:cxn modelId="{B1E82B01-1D1F-4100-BFA0-00A3B2F8952F}" type="presParOf" srcId="{50E5B442-7A4D-1F4E-ACE3-835489DA437D}" destId="{FA167229-DB86-954A-A48C-EF3A3A2E19AC}" srcOrd="1" destOrd="0" presId="urn:microsoft.com/office/officeart/2005/8/layout/vList6"/>
    <dgm:cxn modelId="{8EEC79D8-5A26-4F7F-9BD4-42609C4E16D8}" type="presParOf" srcId="{50E5B442-7A4D-1F4E-ACE3-835489DA437D}" destId="{8223482D-776D-9946-BEC3-F1935878991F}" srcOrd="2" destOrd="0" presId="urn:microsoft.com/office/officeart/2005/8/layout/vList6"/>
    <dgm:cxn modelId="{46758304-8043-4BBC-BC05-7F03E59FB5CD}" type="presParOf" srcId="{8223482D-776D-9946-BEC3-F1935878991F}" destId="{9C07A2FF-7852-AE47-9FA2-DB9ED80ECBCA}" srcOrd="0" destOrd="0" presId="urn:microsoft.com/office/officeart/2005/8/layout/vList6"/>
    <dgm:cxn modelId="{9A43AB16-AC26-4AA4-BD15-87DB31E108FD}" type="presParOf" srcId="{8223482D-776D-9946-BEC3-F1935878991F}" destId="{2D15976C-195B-844B-9C68-3A8242B5128C}" srcOrd="1" destOrd="0" presId="urn:microsoft.com/office/officeart/2005/8/layout/vList6"/>
    <dgm:cxn modelId="{45414CB7-01E9-4D9B-B2CE-F1079BF029A5}" type="presParOf" srcId="{50E5B442-7A4D-1F4E-ACE3-835489DA437D}" destId="{2BC23182-872F-E946-ADED-FF4EB9718D7D}" srcOrd="3" destOrd="0" presId="urn:microsoft.com/office/officeart/2005/8/layout/vList6"/>
    <dgm:cxn modelId="{07C50817-E05A-4356-8C46-E1446665F7E3}" type="presParOf" srcId="{50E5B442-7A4D-1F4E-ACE3-835489DA437D}" destId="{F0ADB2D6-267F-8744-94B8-305E1024560B}" srcOrd="4" destOrd="0" presId="urn:microsoft.com/office/officeart/2005/8/layout/vList6"/>
    <dgm:cxn modelId="{65A70FBA-7A26-434F-961C-1453BD7F5B59}" type="presParOf" srcId="{F0ADB2D6-267F-8744-94B8-305E1024560B}" destId="{B541424F-D407-1A4D-B5D9-D9C87C11D8B9}" srcOrd="0" destOrd="0" presId="urn:microsoft.com/office/officeart/2005/8/layout/vList6"/>
    <dgm:cxn modelId="{4CF1DC9C-D053-45EE-B38D-3C934931E637}" type="presParOf" srcId="{F0ADB2D6-267F-8744-94B8-305E1024560B}" destId="{0C8C1955-20A3-B440-B913-93A2990A060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CD918B-C495-9C40-A6B9-67D5414E2FDD}" type="doc">
      <dgm:prSet loTypeId="urn:microsoft.com/office/officeart/2005/8/layout/vList6" loCatId="process" qsTypeId="urn:microsoft.com/office/officeart/2005/8/quickstyle/simple4" qsCatId="simple" csTypeId="urn:microsoft.com/office/officeart/2005/8/colors/accent1_2" csCatId="accent1" phldr="1"/>
      <dgm:spPr/>
      <dgm:t>
        <a:bodyPr/>
        <a:lstStyle/>
        <a:p>
          <a:endParaRPr lang="en-US"/>
        </a:p>
      </dgm:t>
    </dgm:pt>
    <dgm:pt modelId="{4DF64B39-0F6F-8A45-808B-D061F7134815}">
      <dgm:prSet phldrT="[Text]" custT="1"/>
      <dgm:spPr/>
      <dgm:t>
        <a:bodyPr/>
        <a:lstStyle/>
        <a:p>
          <a:r>
            <a:rPr lang="en-US" sz="1600" dirty="0" smtClean="0">
              <a:solidFill>
                <a:schemeClr val="bg1">
                  <a:lumMod val="65000"/>
                </a:schemeClr>
              </a:solidFill>
              <a:latin typeface="Arial"/>
              <a:cs typeface="Arial"/>
            </a:rPr>
            <a:t>Section 1 </a:t>
          </a:r>
        </a:p>
        <a:p>
          <a:r>
            <a:rPr lang="en-US" sz="1600" dirty="0" smtClean="0">
              <a:solidFill>
                <a:schemeClr val="bg1">
                  <a:lumMod val="65000"/>
                </a:schemeClr>
              </a:solidFill>
              <a:latin typeface="Arial"/>
              <a:cs typeface="Arial"/>
            </a:rPr>
            <a:t>Writing Summaries</a:t>
          </a:r>
          <a:endParaRPr lang="en-US" sz="1600" dirty="0">
            <a:solidFill>
              <a:schemeClr val="bg1">
                <a:lumMod val="65000"/>
              </a:schemeClr>
            </a:solidFill>
            <a:latin typeface="Arial"/>
            <a:cs typeface="Arial"/>
          </a:endParaRPr>
        </a:p>
      </dgm:t>
    </dgm:pt>
    <dgm:pt modelId="{1EC8548E-F874-E14C-B6FC-1119C8D6C498}" type="parTrans" cxnId="{E90275D8-4C24-0C46-ACAE-38E65E064BB5}">
      <dgm:prSet/>
      <dgm:spPr/>
      <dgm:t>
        <a:bodyPr/>
        <a:lstStyle/>
        <a:p>
          <a:endParaRPr lang="en-US"/>
        </a:p>
      </dgm:t>
    </dgm:pt>
    <dgm:pt modelId="{6016A09B-24F0-4041-9FDF-FE2D48B3406B}" type="sibTrans" cxnId="{E90275D8-4C24-0C46-ACAE-38E65E064BB5}">
      <dgm:prSet/>
      <dgm:spPr/>
      <dgm:t>
        <a:bodyPr/>
        <a:lstStyle/>
        <a:p>
          <a:endParaRPr lang="en-US"/>
        </a:p>
      </dgm:t>
    </dgm:pt>
    <dgm:pt modelId="{723BD930-DE79-8F45-9943-2CB4FB62D58C}">
      <dgm:prSet phldrT="[Text]" custT="1"/>
      <dgm:spPr/>
      <dgm:t>
        <a:bodyPr anchor="ctr"/>
        <a:lstStyle/>
        <a:p>
          <a:r>
            <a:rPr lang="en-US" sz="1600" dirty="0" smtClean="0">
              <a:solidFill>
                <a:schemeClr val="bg1">
                  <a:lumMod val="65000"/>
                </a:schemeClr>
              </a:solidFill>
              <a:latin typeface="Arial"/>
              <a:cs typeface="Arial"/>
            </a:rPr>
            <a:t>What is a summary and how can I write an effective one?</a:t>
          </a:r>
          <a:endParaRPr lang="en-US" sz="1600" dirty="0">
            <a:solidFill>
              <a:schemeClr val="bg1">
                <a:lumMod val="65000"/>
              </a:schemeClr>
            </a:solidFill>
            <a:latin typeface="Arial"/>
            <a:cs typeface="Arial"/>
          </a:endParaRPr>
        </a:p>
      </dgm:t>
    </dgm:pt>
    <dgm:pt modelId="{30C9394D-FF7E-DA47-A9F1-FDB1D5E19780}" type="parTrans" cxnId="{B649E2FC-2229-CD42-8634-8284B9125479}">
      <dgm:prSet/>
      <dgm:spPr/>
      <dgm:t>
        <a:bodyPr/>
        <a:lstStyle/>
        <a:p>
          <a:endParaRPr lang="en-US"/>
        </a:p>
      </dgm:t>
    </dgm:pt>
    <dgm:pt modelId="{9A990204-F05A-C542-864A-AB500E7D8549}" type="sibTrans" cxnId="{B649E2FC-2229-CD42-8634-8284B9125479}">
      <dgm:prSet/>
      <dgm:spPr/>
      <dgm:t>
        <a:bodyPr/>
        <a:lstStyle/>
        <a:p>
          <a:endParaRPr lang="en-US"/>
        </a:p>
      </dgm:t>
    </dgm:pt>
    <dgm:pt modelId="{183F745F-EB01-0B47-BC56-CE282E323899}">
      <dgm:prSet phldrT="[Text]" custT="1"/>
      <dgm:spPr/>
      <dgm:t>
        <a:bodyPr/>
        <a:lstStyle/>
        <a:p>
          <a:r>
            <a:rPr lang="en-US" sz="1600" dirty="0" smtClean="0">
              <a:latin typeface="Arial"/>
              <a:cs typeface="Arial"/>
            </a:rPr>
            <a:t>Section 2 </a:t>
          </a:r>
        </a:p>
        <a:p>
          <a:r>
            <a:rPr lang="en-US" sz="1600" dirty="0" smtClean="0">
              <a:latin typeface="Arial"/>
              <a:cs typeface="Arial"/>
            </a:rPr>
            <a:t>Avoiding Plagiarism</a:t>
          </a:r>
          <a:endParaRPr lang="en-US" sz="1600" dirty="0">
            <a:latin typeface="Arial"/>
            <a:cs typeface="Arial"/>
          </a:endParaRPr>
        </a:p>
      </dgm:t>
    </dgm:pt>
    <dgm:pt modelId="{057A6224-5C15-EC4C-8671-686EC31383BF}" type="parTrans" cxnId="{2006AE1D-2385-7145-BB84-163E1D9617BE}">
      <dgm:prSet/>
      <dgm:spPr/>
      <dgm:t>
        <a:bodyPr/>
        <a:lstStyle/>
        <a:p>
          <a:endParaRPr lang="en-US"/>
        </a:p>
      </dgm:t>
    </dgm:pt>
    <dgm:pt modelId="{16C18316-57BF-B547-9D66-FBBDFBB611C1}" type="sibTrans" cxnId="{2006AE1D-2385-7145-BB84-163E1D9617BE}">
      <dgm:prSet/>
      <dgm:spPr/>
      <dgm:t>
        <a:bodyPr/>
        <a:lstStyle/>
        <a:p>
          <a:endParaRPr lang="en-US"/>
        </a:p>
      </dgm:t>
    </dgm:pt>
    <dgm:pt modelId="{0A02EC05-C63A-1E4F-9FDD-1D4B028FF743}">
      <dgm:prSet phldrT="[Text]" custT="1"/>
      <dgm:spPr/>
      <dgm:t>
        <a:bodyPr/>
        <a:lstStyle/>
        <a:p>
          <a:r>
            <a:rPr lang="en-US" sz="1600" dirty="0" smtClean="0">
              <a:solidFill>
                <a:schemeClr val="bg1">
                  <a:lumMod val="65000"/>
                </a:schemeClr>
              </a:solidFill>
              <a:latin typeface="Arial"/>
              <a:cs typeface="Arial"/>
            </a:rPr>
            <a:t>Section 3</a:t>
          </a:r>
        </a:p>
        <a:p>
          <a:r>
            <a:rPr lang="en-US" sz="1600" dirty="0" smtClean="0">
              <a:solidFill>
                <a:schemeClr val="bg1">
                  <a:lumMod val="65000"/>
                </a:schemeClr>
              </a:solidFill>
              <a:latin typeface="Arial"/>
              <a:cs typeface="Arial"/>
            </a:rPr>
            <a:t>Identifying Relevant Information</a:t>
          </a:r>
          <a:endParaRPr lang="en-US" sz="1600" dirty="0">
            <a:solidFill>
              <a:schemeClr val="bg1">
                <a:lumMod val="65000"/>
              </a:schemeClr>
            </a:solidFill>
            <a:latin typeface="Arial"/>
            <a:cs typeface="Arial"/>
          </a:endParaRPr>
        </a:p>
      </dgm:t>
    </dgm:pt>
    <dgm:pt modelId="{0DD2564F-7454-A94C-89D9-2A1924CB967C}" type="parTrans" cxnId="{0B336ADA-4670-F448-BEF8-A18771F7C015}">
      <dgm:prSet/>
      <dgm:spPr/>
      <dgm:t>
        <a:bodyPr/>
        <a:lstStyle/>
        <a:p>
          <a:endParaRPr lang="en-US"/>
        </a:p>
      </dgm:t>
    </dgm:pt>
    <dgm:pt modelId="{1ED84918-70DF-B243-BB3E-0CBDE2729BCA}" type="sibTrans" cxnId="{0B336ADA-4670-F448-BEF8-A18771F7C015}">
      <dgm:prSet/>
      <dgm:spPr/>
      <dgm:t>
        <a:bodyPr/>
        <a:lstStyle/>
        <a:p>
          <a:endParaRPr lang="en-US"/>
        </a:p>
      </dgm:t>
    </dgm:pt>
    <dgm:pt modelId="{B197581E-3DF0-C34C-9575-2AEDBCB134F3}">
      <dgm:prSet phldrT="[Text]" custT="1"/>
      <dgm:spPr/>
      <dgm:t>
        <a:bodyPr anchor="ctr"/>
        <a:lstStyle/>
        <a:p>
          <a:r>
            <a:rPr lang="en-US" sz="1600" dirty="0" smtClean="0">
              <a:solidFill>
                <a:schemeClr val="bg1">
                  <a:lumMod val="65000"/>
                </a:schemeClr>
              </a:solidFill>
              <a:latin typeface="Arial"/>
              <a:cs typeface="Arial"/>
            </a:rPr>
            <a:t>What is the purpose and process involved in identifying relevant information? </a:t>
          </a:r>
          <a:endParaRPr lang="en-US" sz="1600" dirty="0">
            <a:solidFill>
              <a:schemeClr val="bg1">
                <a:lumMod val="65000"/>
              </a:schemeClr>
            </a:solidFill>
            <a:latin typeface="Arial"/>
            <a:cs typeface="Arial"/>
          </a:endParaRPr>
        </a:p>
      </dgm:t>
    </dgm:pt>
    <dgm:pt modelId="{900B263B-B8E7-5A48-918B-36FB8D4F757B}" type="parTrans" cxnId="{62010D9E-9288-9B4F-89BE-7DCA3E670F8D}">
      <dgm:prSet/>
      <dgm:spPr/>
      <dgm:t>
        <a:bodyPr/>
        <a:lstStyle/>
        <a:p>
          <a:endParaRPr lang="en-US"/>
        </a:p>
      </dgm:t>
    </dgm:pt>
    <dgm:pt modelId="{FB253C5D-290A-9240-8844-531EAA4468D1}" type="sibTrans" cxnId="{62010D9E-9288-9B4F-89BE-7DCA3E670F8D}">
      <dgm:prSet/>
      <dgm:spPr/>
      <dgm:t>
        <a:bodyPr/>
        <a:lstStyle/>
        <a:p>
          <a:endParaRPr lang="en-US"/>
        </a:p>
      </dgm:t>
    </dgm:pt>
    <dgm:pt modelId="{8417C2B2-89E2-4FE8-BA39-361B08305349}">
      <dgm:prSet phldrT="[Text]" custT="1"/>
      <dgm:spPr/>
      <dgm:t>
        <a:bodyPr anchor="ctr"/>
        <a:lstStyle/>
        <a:p>
          <a:r>
            <a:rPr lang="en-US" sz="1600" dirty="0" smtClean="0">
              <a:solidFill>
                <a:schemeClr val="tx1"/>
              </a:solidFill>
              <a:latin typeface="Arial"/>
              <a:cs typeface="Arial"/>
            </a:rPr>
            <a:t>Why is plagiarism important, and how should a writer cite quotes and text properly?</a:t>
          </a:r>
          <a:endParaRPr lang="en-US" sz="1600" dirty="0">
            <a:solidFill>
              <a:schemeClr val="tx1"/>
            </a:solidFill>
            <a:latin typeface="Arial"/>
            <a:cs typeface="Arial"/>
          </a:endParaRPr>
        </a:p>
      </dgm:t>
    </dgm:pt>
    <dgm:pt modelId="{33BA72CF-A433-4393-98AD-6009E2113918}" type="parTrans" cxnId="{8E9FD217-0905-4DF0-80E4-5BDB9E570B17}">
      <dgm:prSet/>
      <dgm:spPr/>
    </dgm:pt>
    <dgm:pt modelId="{472497EF-FBF5-4F6F-986D-5B4F5FABDDAC}" type="sibTrans" cxnId="{8E9FD217-0905-4DF0-80E4-5BDB9E570B17}">
      <dgm:prSet/>
      <dgm:spPr/>
    </dgm:pt>
    <dgm:pt modelId="{50E5B442-7A4D-1F4E-ACE3-835489DA437D}" type="pres">
      <dgm:prSet presAssocID="{E1CD918B-C495-9C40-A6B9-67D5414E2FDD}" presName="Name0" presStyleCnt="0">
        <dgm:presLayoutVars>
          <dgm:dir/>
          <dgm:animLvl val="lvl"/>
          <dgm:resizeHandles/>
        </dgm:presLayoutVars>
      </dgm:prSet>
      <dgm:spPr/>
      <dgm:t>
        <a:bodyPr/>
        <a:lstStyle/>
        <a:p>
          <a:endParaRPr lang="en-US"/>
        </a:p>
      </dgm:t>
    </dgm:pt>
    <dgm:pt modelId="{BF454B58-4B0A-5A41-96A8-951FB3EC1940}" type="pres">
      <dgm:prSet presAssocID="{4DF64B39-0F6F-8A45-808B-D061F7134815}" presName="linNode" presStyleCnt="0"/>
      <dgm:spPr/>
    </dgm:pt>
    <dgm:pt modelId="{BBA14FD9-AA06-EA45-9814-DEB4D33016D7}" type="pres">
      <dgm:prSet presAssocID="{4DF64B39-0F6F-8A45-808B-D061F7134815}" presName="parentShp" presStyleLbl="node1" presStyleIdx="0" presStyleCnt="3" custLinFactNeighborX="-2083" custLinFactNeighborY="-60000">
        <dgm:presLayoutVars>
          <dgm:bulletEnabled val="1"/>
        </dgm:presLayoutVars>
      </dgm:prSet>
      <dgm:spPr/>
      <dgm:t>
        <a:bodyPr/>
        <a:lstStyle/>
        <a:p>
          <a:endParaRPr lang="en-US"/>
        </a:p>
      </dgm:t>
    </dgm:pt>
    <dgm:pt modelId="{BB4CF397-A38A-D643-B456-ECC2CAA65645}" type="pres">
      <dgm:prSet presAssocID="{4DF64B39-0F6F-8A45-808B-D061F7134815}" presName="childShp" presStyleLbl="bgAccFollowNode1" presStyleIdx="0" presStyleCnt="3">
        <dgm:presLayoutVars>
          <dgm:bulletEnabled val="1"/>
        </dgm:presLayoutVars>
      </dgm:prSet>
      <dgm:spPr/>
      <dgm:t>
        <a:bodyPr/>
        <a:lstStyle/>
        <a:p>
          <a:endParaRPr lang="en-US"/>
        </a:p>
      </dgm:t>
    </dgm:pt>
    <dgm:pt modelId="{FA167229-DB86-954A-A48C-EF3A3A2E19AC}" type="pres">
      <dgm:prSet presAssocID="{6016A09B-24F0-4041-9FDF-FE2D48B3406B}" presName="spacing" presStyleCnt="0"/>
      <dgm:spPr/>
    </dgm:pt>
    <dgm:pt modelId="{8223482D-776D-9946-BEC3-F1935878991F}" type="pres">
      <dgm:prSet presAssocID="{183F745F-EB01-0B47-BC56-CE282E323899}" presName="linNode" presStyleCnt="0"/>
      <dgm:spPr/>
    </dgm:pt>
    <dgm:pt modelId="{9C07A2FF-7852-AE47-9FA2-DB9ED80ECBCA}" type="pres">
      <dgm:prSet presAssocID="{183F745F-EB01-0B47-BC56-CE282E323899}" presName="parentShp" presStyleLbl="node1" presStyleIdx="1" presStyleCnt="3">
        <dgm:presLayoutVars>
          <dgm:bulletEnabled val="1"/>
        </dgm:presLayoutVars>
      </dgm:prSet>
      <dgm:spPr/>
      <dgm:t>
        <a:bodyPr/>
        <a:lstStyle/>
        <a:p>
          <a:endParaRPr lang="en-US"/>
        </a:p>
      </dgm:t>
    </dgm:pt>
    <dgm:pt modelId="{2D15976C-195B-844B-9C68-3A8242B5128C}" type="pres">
      <dgm:prSet presAssocID="{183F745F-EB01-0B47-BC56-CE282E323899}" presName="childShp" presStyleLbl="bgAccFollowNode1" presStyleIdx="1" presStyleCnt="3">
        <dgm:presLayoutVars>
          <dgm:bulletEnabled val="1"/>
        </dgm:presLayoutVars>
      </dgm:prSet>
      <dgm:spPr/>
      <dgm:t>
        <a:bodyPr/>
        <a:lstStyle/>
        <a:p>
          <a:endParaRPr lang="en-US"/>
        </a:p>
      </dgm:t>
    </dgm:pt>
    <dgm:pt modelId="{2BC23182-872F-E946-ADED-FF4EB9718D7D}" type="pres">
      <dgm:prSet presAssocID="{16C18316-57BF-B547-9D66-FBBDFBB611C1}" presName="spacing" presStyleCnt="0"/>
      <dgm:spPr/>
    </dgm:pt>
    <dgm:pt modelId="{F0ADB2D6-267F-8744-94B8-305E1024560B}" type="pres">
      <dgm:prSet presAssocID="{0A02EC05-C63A-1E4F-9FDD-1D4B028FF743}" presName="linNode" presStyleCnt="0"/>
      <dgm:spPr/>
    </dgm:pt>
    <dgm:pt modelId="{B541424F-D407-1A4D-B5D9-D9C87C11D8B9}" type="pres">
      <dgm:prSet presAssocID="{0A02EC05-C63A-1E4F-9FDD-1D4B028FF743}" presName="parentShp" presStyleLbl="node1" presStyleIdx="2" presStyleCnt="3">
        <dgm:presLayoutVars>
          <dgm:bulletEnabled val="1"/>
        </dgm:presLayoutVars>
      </dgm:prSet>
      <dgm:spPr/>
      <dgm:t>
        <a:bodyPr/>
        <a:lstStyle/>
        <a:p>
          <a:endParaRPr lang="en-US"/>
        </a:p>
      </dgm:t>
    </dgm:pt>
    <dgm:pt modelId="{0C8C1955-20A3-B440-B913-93A2990A0602}" type="pres">
      <dgm:prSet presAssocID="{0A02EC05-C63A-1E4F-9FDD-1D4B028FF743}" presName="childShp" presStyleLbl="bgAccFollowNode1" presStyleIdx="2" presStyleCnt="3">
        <dgm:presLayoutVars>
          <dgm:bulletEnabled val="1"/>
        </dgm:presLayoutVars>
      </dgm:prSet>
      <dgm:spPr/>
      <dgm:t>
        <a:bodyPr/>
        <a:lstStyle/>
        <a:p>
          <a:endParaRPr lang="en-US"/>
        </a:p>
      </dgm:t>
    </dgm:pt>
  </dgm:ptLst>
  <dgm:cxnLst>
    <dgm:cxn modelId="{003A60DD-644D-4E40-A9E0-58DA580B02B3}" type="presOf" srcId="{183F745F-EB01-0B47-BC56-CE282E323899}" destId="{9C07A2FF-7852-AE47-9FA2-DB9ED80ECBCA}" srcOrd="0" destOrd="0" presId="urn:microsoft.com/office/officeart/2005/8/layout/vList6"/>
    <dgm:cxn modelId="{81A0AD35-FC4F-4781-9B1E-4BCFE4EE9B60}" type="presOf" srcId="{8417C2B2-89E2-4FE8-BA39-361B08305349}" destId="{2D15976C-195B-844B-9C68-3A8242B5128C}" srcOrd="0" destOrd="0" presId="urn:microsoft.com/office/officeart/2005/8/layout/vList6"/>
    <dgm:cxn modelId="{8E9FD217-0905-4DF0-80E4-5BDB9E570B17}" srcId="{183F745F-EB01-0B47-BC56-CE282E323899}" destId="{8417C2B2-89E2-4FE8-BA39-361B08305349}" srcOrd="0" destOrd="0" parTransId="{33BA72CF-A433-4393-98AD-6009E2113918}" sibTransId="{472497EF-FBF5-4F6F-986D-5B4F5FABDDAC}"/>
    <dgm:cxn modelId="{8935D0E8-B913-4EEB-99D3-D07DE165FB7C}" type="presOf" srcId="{E1CD918B-C495-9C40-A6B9-67D5414E2FDD}" destId="{50E5B442-7A4D-1F4E-ACE3-835489DA437D}" srcOrd="0" destOrd="0" presId="urn:microsoft.com/office/officeart/2005/8/layout/vList6"/>
    <dgm:cxn modelId="{D994D217-337E-4CB9-8DEF-3A9347CACB71}" type="presOf" srcId="{4DF64B39-0F6F-8A45-808B-D061F7134815}" destId="{BBA14FD9-AA06-EA45-9814-DEB4D33016D7}" srcOrd="0" destOrd="0" presId="urn:microsoft.com/office/officeart/2005/8/layout/vList6"/>
    <dgm:cxn modelId="{2006AE1D-2385-7145-BB84-163E1D9617BE}" srcId="{E1CD918B-C495-9C40-A6B9-67D5414E2FDD}" destId="{183F745F-EB01-0B47-BC56-CE282E323899}" srcOrd="1" destOrd="0" parTransId="{057A6224-5C15-EC4C-8671-686EC31383BF}" sibTransId="{16C18316-57BF-B547-9D66-FBBDFBB611C1}"/>
    <dgm:cxn modelId="{DC0F4859-EA0E-4BE8-A091-325CE4B9F5CD}" type="presOf" srcId="{723BD930-DE79-8F45-9943-2CB4FB62D58C}" destId="{BB4CF397-A38A-D643-B456-ECC2CAA65645}" srcOrd="0" destOrd="0" presId="urn:microsoft.com/office/officeart/2005/8/layout/vList6"/>
    <dgm:cxn modelId="{B649E2FC-2229-CD42-8634-8284B9125479}" srcId="{4DF64B39-0F6F-8A45-808B-D061F7134815}" destId="{723BD930-DE79-8F45-9943-2CB4FB62D58C}" srcOrd="0" destOrd="0" parTransId="{30C9394D-FF7E-DA47-A9F1-FDB1D5E19780}" sibTransId="{9A990204-F05A-C542-864A-AB500E7D8549}"/>
    <dgm:cxn modelId="{C24D1B15-3FB9-49E1-84DF-8D197BD52B69}" type="presOf" srcId="{B197581E-3DF0-C34C-9575-2AEDBCB134F3}" destId="{0C8C1955-20A3-B440-B913-93A2990A0602}" srcOrd="0" destOrd="0" presId="urn:microsoft.com/office/officeart/2005/8/layout/vList6"/>
    <dgm:cxn modelId="{E90275D8-4C24-0C46-ACAE-38E65E064BB5}" srcId="{E1CD918B-C495-9C40-A6B9-67D5414E2FDD}" destId="{4DF64B39-0F6F-8A45-808B-D061F7134815}" srcOrd="0" destOrd="0" parTransId="{1EC8548E-F874-E14C-B6FC-1119C8D6C498}" sibTransId="{6016A09B-24F0-4041-9FDF-FE2D48B3406B}"/>
    <dgm:cxn modelId="{487DEFEE-B20F-4747-B672-8E7824CBAEC4}" type="presOf" srcId="{0A02EC05-C63A-1E4F-9FDD-1D4B028FF743}" destId="{B541424F-D407-1A4D-B5D9-D9C87C11D8B9}" srcOrd="0" destOrd="0" presId="urn:microsoft.com/office/officeart/2005/8/layout/vList6"/>
    <dgm:cxn modelId="{0B336ADA-4670-F448-BEF8-A18771F7C015}" srcId="{E1CD918B-C495-9C40-A6B9-67D5414E2FDD}" destId="{0A02EC05-C63A-1E4F-9FDD-1D4B028FF743}" srcOrd="2" destOrd="0" parTransId="{0DD2564F-7454-A94C-89D9-2A1924CB967C}" sibTransId="{1ED84918-70DF-B243-BB3E-0CBDE2729BCA}"/>
    <dgm:cxn modelId="{62010D9E-9288-9B4F-89BE-7DCA3E670F8D}" srcId="{0A02EC05-C63A-1E4F-9FDD-1D4B028FF743}" destId="{B197581E-3DF0-C34C-9575-2AEDBCB134F3}" srcOrd="0" destOrd="0" parTransId="{900B263B-B8E7-5A48-918B-36FB8D4F757B}" sibTransId="{FB253C5D-290A-9240-8844-531EAA4468D1}"/>
    <dgm:cxn modelId="{6E25B0DC-D367-4CB6-8105-7A154AAD5A9F}" type="presParOf" srcId="{50E5B442-7A4D-1F4E-ACE3-835489DA437D}" destId="{BF454B58-4B0A-5A41-96A8-951FB3EC1940}" srcOrd="0" destOrd="0" presId="urn:microsoft.com/office/officeart/2005/8/layout/vList6"/>
    <dgm:cxn modelId="{9B6BEFD6-BF3C-4E83-9706-DEF5E5B5150A}" type="presParOf" srcId="{BF454B58-4B0A-5A41-96A8-951FB3EC1940}" destId="{BBA14FD9-AA06-EA45-9814-DEB4D33016D7}" srcOrd="0" destOrd="0" presId="urn:microsoft.com/office/officeart/2005/8/layout/vList6"/>
    <dgm:cxn modelId="{C90764AB-5EAE-462D-863E-27C21C4B4D19}" type="presParOf" srcId="{BF454B58-4B0A-5A41-96A8-951FB3EC1940}" destId="{BB4CF397-A38A-D643-B456-ECC2CAA65645}" srcOrd="1" destOrd="0" presId="urn:microsoft.com/office/officeart/2005/8/layout/vList6"/>
    <dgm:cxn modelId="{3B3B17E2-3B62-4A4F-9E03-16928F68F9EA}" type="presParOf" srcId="{50E5B442-7A4D-1F4E-ACE3-835489DA437D}" destId="{FA167229-DB86-954A-A48C-EF3A3A2E19AC}" srcOrd="1" destOrd="0" presId="urn:microsoft.com/office/officeart/2005/8/layout/vList6"/>
    <dgm:cxn modelId="{028C82EB-B7B6-4FB0-B9B1-CF8D9BF8C432}" type="presParOf" srcId="{50E5B442-7A4D-1F4E-ACE3-835489DA437D}" destId="{8223482D-776D-9946-BEC3-F1935878991F}" srcOrd="2" destOrd="0" presId="urn:microsoft.com/office/officeart/2005/8/layout/vList6"/>
    <dgm:cxn modelId="{02F99F40-CB96-4CB9-B655-DB83B16FC296}" type="presParOf" srcId="{8223482D-776D-9946-BEC3-F1935878991F}" destId="{9C07A2FF-7852-AE47-9FA2-DB9ED80ECBCA}" srcOrd="0" destOrd="0" presId="urn:microsoft.com/office/officeart/2005/8/layout/vList6"/>
    <dgm:cxn modelId="{BC68FB39-3F26-4523-AB5C-CD5F7F663F15}" type="presParOf" srcId="{8223482D-776D-9946-BEC3-F1935878991F}" destId="{2D15976C-195B-844B-9C68-3A8242B5128C}" srcOrd="1" destOrd="0" presId="urn:microsoft.com/office/officeart/2005/8/layout/vList6"/>
    <dgm:cxn modelId="{F940D161-34A1-4D3D-B4AB-A5016DDF0836}" type="presParOf" srcId="{50E5B442-7A4D-1F4E-ACE3-835489DA437D}" destId="{2BC23182-872F-E946-ADED-FF4EB9718D7D}" srcOrd="3" destOrd="0" presId="urn:microsoft.com/office/officeart/2005/8/layout/vList6"/>
    <dgm:cxn modelId="{9730068C-431B-4A2D-AA35-D1F8CF73ED2A}" type="presParOf" srcId="{50E5B442-7A4D-1F4E-ACE3-835489DA437D}" destId="{F0ADB2D6-267F-8744-94B8-305E1024560B}" srcOrd="4" destOrd="0" presId="urn:microsoft.com/office/officeart/2005/8/layout/vList6"/>
    <dgm:cxn modelId="{4F36C2B5-11DC-4AC2-9B34-7C88C83ABBCC}" type="presParOf" srcId="{F0ADB2D6-267F-8744-94B8-305E1024560B}" destId="{B541424F-D407-1A4D-B5D9-D9C87C11D8B9}" srcOrd="0" destOrd="0" presId="urn:microsoft.com/office/officeart/2005/8/layout/vList6"/>
    <dgm:cxn modelId="{E4957B05-A082-46FA-B375-AD21366C803E}" type="presParOf" srcId="{F0ADB2D6-267F-8744-94B8-305E1024560B}" destId="{0C8C1955-20A3-B440-B913-93A2990A060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36A0E3-99F0-4DBD-880B-3059A99851F4}" type="doc">
      <dgm:prSet loTypeId="urn:microsoft.com/office/officeart/2005/8/layout/cycle6" loCatId="cycle" qsTypeId="urn:microsoft.com/office/officeart/2005/8/quickstyle/simple3" qsCatId="simple" csTypeId="urn:microsoft.com/office/officeart/2005/8/colors/accent1_2" csCatId="accent1" phldr="1"/>
      <dgm:spPr/>
      <dgm:t>
        <a:bodyPr/>
        <a:lstStyle/>
        <a:p>
          <a:endParaRPr lang="en-US"/>
        </a:p>
      </dgm:t>
    </dgm:pt>
    <dgm:pt modelId="{FD0BA79A-978D-48BF-A71E-7FE67163FB0A}">
      <dgm:prSet custT="1"/>
      <dgm:spPr/>
      <dgm:t>
        <a:bodyPr/>
        <a:lstStyle/>
        <a:p>
          <a:r>
            <a:rPr lang="en-US" sz="1600" dirty="0" smtClean="0">
              <a:latin typeface="Arial"/>
              <a:cs typeface="Arial"/>
            </a:rPr>
            <a:t>Copying other people’s work </a:t>
          </a:r>
          <a:endParaRPr lang="en-US" sz="1600" dirty="0">
            <a:latin typeface="Arial"/>
            <a:cs typeface="Arial"/>
          </a:endParaRPr>
        </a:p>
      </dgm:t>
    </dgm:pt>
    <dgm:pt modelId="{98F58EDD-0B97-422E-AAF3-A1AF38B54DFF}" type="parTrans" cxnId="{DCF05EC9-8DF8-4E55-8F74-23E3F63558BA}">
      <dgm:prSet/>
      <dgm:spPr/>
      <dgm:t>
        <a:bodyPr/>
        <a:lstStyle/>
        <a:p>
          <a:endParaRPr lang="en-US"/>
        </a:p>
      </dgm:t>
    </dgm:pt>
    <dgm:pt modelId="{72B6CDA3-AF48-492D-81C8-5CA3A8F1F73F}" type="sibTrans" cxnId="{DCF05EC9-8DF8-4E55-8F74-23E3F63558BA}">
      <dgm:prSet/>
      <dgm:spPr/>
      <dgm:t>
        <a:bodyPr/>
        <a:lstStyle/>
        <a:p>
          <a:endParaRPr lang="en-US"/>
        </a:p>
      </dgm:t>
    </dgm:pt>
    <dgm:pt modelId="{2B5D29CF-537F-473D-8A14-1A4688347A0F}">
      <dgm:prSet custT="1"/>
      <dgm:spPr/>
      <dgm:t>
        <a:bodyPr/>
        <a:lstStyle/>
        <a:p>
          <a:pPr algn="l"/>
          <a:r>
            <a:rPr lang="en-US" sz="1600" dirty="0" smtClean="0">
              <a:latin typeface="Arial"/>
              <a:cs typeface="Arial"/>
            </a:rPr>
            <a:t>Not giving the credit to the sources (articles, books, Websites, </a:t>
          </a:r>
          <a:r>
            <a:rPr lang="en-US" sz="1600" dirty="0" smtClean="0">
              <a:latin typeface="Arial"/>
              <a:cs typeface="Arial"/>
            </a:rPr>
            <a:t>speech, text</a:t>
          </a:r>
          <a:r>
            <a:rPr lang="en-US" sz="1600" dirty="0" smtClean="0">
              <a:latin typeface="Arial"/>
              <a:cs typeface="Arial"/>
            </a:rPr>
            <a:t>, etc.) that you are using as references</a:t>
          </a:r>
          <a:endParaRPr lang="en-US" sz="1600" dirty="0">
            <a:latin typeface="Arial"/>
            <a:cs typeface="Arial"/>
          </a:endParaRPr>
        </a:p>
      </dgm:t>
    </dgm:pt>
    <dgm:pt modelId="{B23EB75F-7EB0-471B-866F-AF3308F7CA8B}" type="parTrans" cxnId="{88C1C7DD-E915-4334-A95B-5F5CACC6384E}">
      <dgm:prSet/>
      <dgm:spPr/>
      <dgm:t>
        <a:bodyPr/>
        <a:lstStyle/>
        <a:p>
          <a:endParaRPr lang="en-US"/>
        </a:p>
      </dgm:t>
    </dgm:pt>
    <dgm:pt modelId="{C04C7401-E826-4033-B0D6-D057A9F7140E}" type="sibTrans" cxnId="{88C1C7DD-E915-4334-A95B-5F5CACC6384E}">
      <dgm:prSet/>
      <dgm:spPr/>
      <dgm:t>
        <a:bodyPr/>
        <a:lstStyle/>
        <a:p>
          <a:endParaRPr lang="en-US"/>
        </a:p>
      </dgm:t>
    </dgm:pt>
    <dgm:pt modelId="{74329EB9-2AF3-491F-A309-99FAF2A9710A}">
      <dgm:prSet custT="1"/>
      <dgm:spPr/>
      <dgm:t>
        <a:bodyPr/>
        <a:lstStyle/>
        <a:p>
          <a:r>
            <a:rPr lang="en-US" sz="1600" dirty="0" smtClean="0">
              <a:latin typeface="Arial"/>
              <a:cs typeface="Arial"/>
            </a:rPr>
            <a:t>Only changing a few words within the text </a:t>
          </a:r>
          <a:endParaRPr lang="en-US" sz="1600" dirty="0">
            <a:latin typeface="Arial"/>
            <a:cs typeface="Arial"/>
          </a:endParaRPr>
        </a:p>
      </dgm:t>
    </dgm:pt>
    <dgm:pt modelId="{01025314-DEC2-4CF2-892B-F03E99D74191}" type="parTrans" cxnId="{95A91588-E042-41A1-AAAF-C4E3D6FDC04D}">
      <dgm:prSet/>
      <dgm:spPr/>
      <dgm:t>
        <a:bodyPr/>
        <a:lstStyle/>
        <a:p>
          <a:endParaRPr lang="en-US"/>
        </a:p>
      </dgm:t>
    </dgm:pt>
    <dgm:pt modelId="{F9D7B34F-2B89-4A85-9C69-466A10C6C0E5}" type="sibTrans" cxnId="{95A91588-E042-41A1-AAAF-C4E3D6FDC04D}">
      <dgm:prSet/>
      <dgm:spPr/>
      <dgm:t>
        <a:bodyPr/>
        <a:lstStyle/>
        <a:p>
          <a:endParaRPr lang="en-US"/>
        </a:p>
      </dgm:t>
    </dgm:pt>
    <dgm:pt modelId="{C5E7038A-68AE-4148-A964-BAC895017031}" type="pres">
      <dgm:prSet presAssocID="{5C36A0E3-99F0-4DBD-880B-3059A99851F4}" presName="cycle" presStyleCnt="0">
        <dgm:presLayoutVars>
          <dgm:dir/>
          <dgm:resizeHandles val="exact"/>
        </dgm:presLayoutVars>
      </dgm:prSet>
      <dgm:spPr/>
      <dgm:t>
        <a:bodyPr/>
        <a:lstStyle/>
        <a:p>
          <a:endParaRPr lang="en-US"/>
        </a:p>
      </dgm:t>
    </dgm:pt>
    <dgm:pt modelId="{62A5BB3D-4E7A-4663-969E-1EC0F6C43668}" type="pres">
      <dgm:prSet presAssocID="{2B5D29CF-537F-473D-8A14-1A4688347A0F}" presName="node" presStyleLbl="node1" presStyleIdx="0" presStyleCnt="3" custScaleX="98193" custRadScaleRad="103993" custRadScaleInc="719">
        <dgm:presLayoutVars>
          <dgm:bulletEnabled val="1"/>
        </dgm:presLayoutVars>
      </dgm:prSet>
      <dgm:spPr/>
      <dgm:t>
        <a:bodyPr/>
        <a:lstStyle/>
        <a:p>
          <a:endParaRPr lang="en-US"/>
        </a:p>
      </dgm:t>
    </dgm:pt>
    <dgm:pt modelId="{864C88E9-3236-4BFB-924E-152D73796F8C}" type="pres">
      <dgm:prSet presAssocID="{2B5D29CF-537F-473D-8A14-1A4688347A0F}" presName="spNode" presStyleCnt="0"/>
      <dgm:spPr/>
      <dgm:t>
        <a:bodyPr/>
        <a:lstStyle/>
        <a:p>
          <a:endParaRPr lang="en-US"/>
        </a:p>
      </dgm:t>
    </dgm:pt>
    <dgm:pt modelId="{AB77A9BB-DCEA-4DDC-8F47-262B4C51A166}" type="pres">
      <dgm:prSet presAssocID="{C04C7401-E826-4033-B0D6-D057A9F7140E}" presName="sibTrans" presStyleLbl="sibTrans1D1" presStyleIdx="0" presStyleCnt="3"/>
      <dgm:spPr/>
      <dgm:t>
        <a:bodyPr/>
        <a:lstStyle/>
        <a:p>
          <a:endParaRPr lang="en-US"/>
        </a:p>
      </dgm:t>
    </dgm:pt>
    <dgm:pt modelId="{8403124B-ACD2-4E76-A36D-71B4ED1644C9}" type="pres">
      <dgm:prSet presAssocID="{74329EB9-2AF3-491F-A309-99FAF2A9710A}" presName="node" presStyleLbl="node1" presStyleIdx="1" presStyleCnt="3" custRadScaleRad="106726" custRadScaleInc="10551">
        <dgm:presLayoutVars>
          <dgm:bulletEnabled val="1"/>
        </dgm:presLayoutVars>
      </dgm:prSet>
      <dgm:spPr/>
      <dgm:t>
        <a:bodyPr/>
        <a:lstStyle/>
        <a:p>
          <a:endParaRPr lang="en-US"/>
        </a:p>
      </dgm:t>
    </dgm:pt>
    <dgm:pt modelId="{D49514AB-03F3-4EE6-A819-B9BBE43F9AD4}" type="pres">
      <dgm:prSet presAssocID="{74329EB9-2AF3-491F-A309-99FAF2A9710A}" presName="spNode" presStyleCnt="0"/>
      <dgm:spPr/>
      <dgm:t>
        <a:bodyPr/>
        <a:lstStyle/>
        <a:p>
          <a:endParaRPr lang="en-US"/>
        </a:p>
      </dgm:t>
    </dgm:pt>
    <dgm:pt modelId="{C01BC146-3471-4C15-935D-E0650274109B}" type="pres">
      <dgm:prSet presAssocID="{F9D7B34F-2B89-4A85-9C69-466A10C6C0E5}" presName="sibTrans" presStyleLbl="sibTrans1D1" presStyleIdx="1" presStyleCnt="3"/>
      <dgm:spPr/>
      <dgm:t>
        <a:bodyPr/>
        <a:lstStyle/>
        <a:p>
          <a:endParaRPr lang="en-US"/>
        </a:p>
      </dgm:t>
    </dgm:pt>
    <dgm:pt modelId="{84A187DD-D18D-497A-82B7-862BEAF59FB7}" type="pres">
      <dgm:prSet presAssocID="{FD0BA79A-978D-48BF-A71E-7FE67163FB0A}" presName="node" presStyleLbl="node1" presStyleIdx="2" presStyleCnt="3" custRadScaleRad="105865" custRadScaleInc="-11345">
        <dgm:presLayoutVars>
          <dgm:bulletEnabled val="1"/>
        </dgm:presLayoutVars>
      </dgm:prSet>
      <dgm:spPr/>
      <dgm:t>
        <a:bodyPr/>
        <a:lstStyle/>
        <a:p>
          <a:endParaRPr lang="en-US"/>
        </a:p>
      </dgm:t>
    </dgm:pt>
    <dgm:pt modelId="{08E366A9-C1EE-4B68-AFF2-41FB926E4616}" type="pres">
      <dgm:prSet presAssocID="{FD0BA79A-978D-48BF-A71E-7FE67163FB0A}" presName="spNode" presStyleCnt="0"/>
      <dgm:spPr/>
      <dgm:t>
        <a:bodyPr/>
        <a:lstStyle/>
        <a:p>
          <a:endParaRPr lang="en-US"/>
        </a:p>
      </dgm:t>
    </dgm:pt>
    <dgm:pt modelId="{E073BD88-ECC5-4743-B855-FE0E4F82CC39}" type="pres">
      <dgm:prSet presAssocID="{72B6CDA3-AF48-492D-81C8-5CA3A8F1F73F}" presName="sibTrans" presStyleLbl="sibTrans1D1" presStyleIdx="2" presStyleCnt="3"/>
      <dgm:spPr/>
      <dgm:t>
        <a:bodyPr/>
        <a:lstStyle/>
        <a:p>
          <a:endParaRPr lang="en-US"/>
        </a:p>
      </dgm:t>
    </dgm:pt>
  </dgm:ptLst>
  <dgm:cxnLst>
    <dgm:cxn modelId="{50C7E559-83AD-4D05-82C9-7D521A0C38DE}" type="presOf" srcId="{FD0BA79A-978D-48BF-A71E-7FE67163FB0A}" destId="{84A187DD-D18D-497A-82B7-862BEAF59FB7}" srcOrd="0" destOrd="0" presId="urn:microsoft.com/office/officeart/2005/8/layout/cycle6"/>
    <dgm:cxn modelId="{716EF333-9F99-4346-B551-F1076A9EFD05}" type="presOf" srcId="{72B6CDA3-AF48-492D-81C8-5CA3A8F1F73F}" destId="{E073BD88-ECC5-4743-B855-FE0E4F82CC39}" srcOrd="0" destOrd="0" presId="urn:microsoft.com/office/officeart/2005/8/layout/cycle6"/>
    <dgm:cxn modelId="{A0E58C5A-E277-4A91-BED0-BB8D99F4B9D8}" type="presOf" srcId="{5C36A0E3-99F0-4DBD-880B-3059A99851F4}" destId="{C5E7038A-68AE-4148-A964-BAC895017031}" srcOrd="0" destOrd="0" presId="urn:microsoft.com/office/officeart/2005/8/layout/cycle6"/>
    <dgm:cxn modelId="{95A91588-E042-41A1-AAAF-C4E3D6FDC04D}" srcId="{5C36A0E3-99F0-4DBD-880B-3059A99851F4}" destId="{74329EB9-2AF3-491F-A309-99FAF2A9710A}" srcOrd="1" destOrd="0" parTransId="{01025314-DEC2-4CF2-892B-F03E99D74191}" sibTransId="{F9D7B34F-2B89-4A85-9C69-466A10C6C0E5}"/>
    <dgm:cxn modelId="{599DCC9C-1174-49F3-BA01-98D8E65A1C98}" type="presOf" srcId="{C04C7401-E826-4033-B0D6-D057A9F7140E}" destId="{AB77A9BB-DCEA-4DDC-8F47-262B4C51A166}" srcOrd="0" destOrd="0" presId="urn:microsoft.com/office/officeart/2005/8/layout/cycle6"/>
    <dgm:cxn modelId="{88C1C7DD-E915-4334-A95B-5F5CACC6384E}" srcId="{5C36A0E3-99F0-4DBD-880B-3059A99851F4}" destId="{2B5D29CF-537F-473D-8A14-1A4688347A0F}" srcOrd="0" destOrd="0" parTransId="{B23EB75F-7EB0-471B-866F-AF3308F7CA8B}" sibTransId="{C04C7401-E826-4033-B0D6-D057A9F7140E}"/>
    <dgm:cxn modelId="{DCF05EC9-8DF8-4E55-8F74-23E3F63558BA}" srcId="{5C36A0E3-99F0-4DBD-880B-3059A99851F4}" destId="{FD0BA79A-978D-48BF-A71E-7FE67163FB0A}" srcOrd="2" destOrd="0" parTransId="{98F58EDD-0B97-422E-AAF3-A1AF38B54DFF}" sibTransId="{72B6CDA3-AF48-492D-81C8-5CA3A8F1F73F}"/>
    <dgm:cxn modelId="{70A2E65D-76BA-42C5-BCBF-A34B5E26D551}" type="presOf" srcId="{74329EB9-2AF3-491F-A309-99FAF2A9710A}" destId="{8403124B-ACD2-4E76-A36D-71B4ED1644C9}" srcOrd="0" destOrd="0" presId="urn:microsoft.com/office/officeart/2005/8/layout/cycle6"/>
    <dgm:cxn modelId="{BE5CA309-EB9D-4228-831D-B46BD7CB0425}" type="presOf" srcId="{F9D7B34F-2B89-4A85-9C69-466A10C6C0E5}" destId="{C01BC146-3471-4C15-935D-E0650274109B}" srcOrd="0" destOrd="0" presId="urn:microsoft.com/office/officeart/2005/8/layout/cycle6"/>
    <dgm:cxn modelId="{56B2B478-DD46-4FB0-8B6C-92C6DD151C86}" type="presOf" srcId="{2B5D29CF-537F-473D-8A14-1A4688347A0F}" destId="{62A5BB3D-4E7A-4663-969E-1EC0F6C43668}" srcOrd="0" destOrd="0" presId="urn:microsoft.com/office/officeart/2005/8/layout/cycle6"/>
    <dgm:cxn modelId="{664E7040-4424-4DB8-BB46-9A4C60B9955D}" type="presParOf" srcId="{C5E7038A-68AE-4148-A964-BAC895017031}" destId="{62A5BB3D-4E7A-4663-969E-1EC0F6C43668}" srcOrd="0" destOrd="0" presId="urn:microsoft.com/office/officeart/2005/8/layout/cycle6"/>
    <dgm:cxn modelId="{2CEC8FCA-5249-4EA2-B2A2-BB0182B533DE}" type="presParOf" srcId="{C5E7038A-68AE-4148-A964-BAC895017031}" destId="{864C88E9-3236-4BFB-924E-152D73796F8C}" srcOrd="1" destOrd="0" presId="urn:microsoft.com/office/officeart/2005/8/layout/cycle6"/>
    <dgm:cxn modelId="{7A353E44-522B-424A-BF28-08634CE7C44D}" type="presParOf" srcId="{C5E7038A-68AE-4148-A964-BAC895017031}" destId="{AB77A9BB-DCEA-4DDC-8F47-262B4C51A166}" srcOrd="2" destOrd="0" presId="urn:microsoft.com/office/officeart/2005/8/layout/cycle6"/>
    <dgm:cxn modelId="{19ADCE83-8A10-4C92-9C84-D08CEC02A4ED}" type="presParOf" srcId="{C5E7038A-68AE-4148-A964-BAC895017031}" destId="{8403124B-ACD2-4E76-A36D-71B4ED1644C9}" srcOrd="3" destOrd="0" presId="urn:microsoft.com/office/officeart/2005/8/layout/cycle6"/>
    <dgm:cxn modelId="{96798FEA-9829-441C-8F04-476B34F233AA}" type="presParOf" srcId="{C5E7038A-68AE-4148-A964-BAC895017031}" destId="{D49514AB-03F3-4EE6-A819-B9BBE43F9AD4}" srcOrd="4" destOrd="0" presId="urn:microsoft.com/office/officeart/2005/8/layout/cycle6"/>
    <dgm:cxn modelId="{98B50438-6BF5-41CB-BD47-4B6B668E27D9}" type="presParOf" srcId="{C5E7038A-68AE-4148-A964-BAC895017031}" destId="{C01BC146-3471-4C15-935D-E0650274109B}" srcOrd="5" destOrd="0" presId="urn:microsoft.com/office/officeart/2005/8/layout/cycle6"/>
    <dgm:cxn modelId="{E4CA4432-0781-4F78-B0F3-58D687F1C37E}" type="presParOf" srcId="{C5E7038A-68AE-4148-A964-BAC895017031}" destId="{84A187DD-D18D-497A-82B7-862BEAF59FB7}" srcOrd="6" destOrd="0" presId="urn:microsoft.com/office/officeart/2005/8/layout/cycle6"/>
    <dgm:cxn modelId="{748E371E-DC0E-441A-8689-F90F398D3F93}" type="presParOf" srcId="{C5E7038A-68AE-4148-A964-BAC895017031}" destId="{08E366A9-C1EE-4B68-AFF2-41FB926E4616}" srcOrd="7" destOrd="0" presId="urn:microsoft.com/office/officeart/2005/8/layout/cycle6"/>
    <dgm:cxn modelId="{63EECF6F-6B78-4EF4-9E33-F0A4EEE5A19F}" type="presParOf" srcId="{C5E7038A-68AE-4148-A964-BAC895017031}" destId="{E073BD88-ECC5-4743-B855-FE0E4F82CC39}"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CD918B-C495-9C40-A6B9-67D5414E2FDD}" type="doc">
      <dgm:prSet loTypeId="urn:microsoft.com/office/officeart/2005/8/layout/vList6" loCatId="process" qsTypeId="urn:microsoft.com/office/officeart/2005/8/quickstyle/simple4" qsCatId="simple" csTypeId="urn:microsoft.com/office/officeart/2005/8/colors/accent1_2" csCatId="accent1" phldr="1"/>
      <dgm:spPr/>
      <dgm:t>
        <a:bodyPr/>
        <a:lstStyle/>
        <a:p>
          <a:endParaRPr lang="en-US"/>
        </a:p>
      </dgm:t>
    </dgm:pt>
    <dgm:pt modelId="{4DF64B39-0F6F-8A45-808B-D061F7134815}">
      <dgm:prSet phldrT="[Text]" custT="1"/>
      <dgm:spPr/>
      <dgm:t>
        <a:bodyPr/>
        <a:lstStyle/>
        <a:p>
          <a:r>
            <a:rPr lang="en-US" sz="1600" dirty="0" smtClean="0">
              <a:solidFill>
                <a:schemeClr val="bg1">
                  <a:lumMod val="75000"/>
                </a:schemeClr>
              </a:solidFill>
              <a:latin typeface="Arial"/>
              <a:cs typeface="Arial"/>
            </a:rPr>
            <a:t>Section 1 </a:t>
          </a:r>
        </a:p>
        <a:p>
          <a:r>
            <a:rPr lang="en-US" sz="1600" dirty="0" smtClean="0">
              <a:solidFill>
                <a:schemeClr val="bg1">
                  <a:lumMod val="75000"/>
                </a:schemeClr>
              </a:solidFill>
              <a:latin typeface="Arial"/>
              <a:cs typeface="Arial"/>
            </a:rPr>
            <a:t>Writing Summaries</a:t>
          </a:r>
          <a:endParaRPr lang="en-US" sz="1600" dirty="0">
            <a:solidFill>
              <a:schemeClr val="bg1">
                <a:lumMod val="75000"/>
              </a:schemeClr>
            </a:solidFill>
            <a:latin typeface="Arial"/>
            <a:cs typeface="Arial"/>
          </a:endParaRPr>
        </a:p>
      </dgm:t>
    </dgm:pt>
    <dgm:pt modelId="{1EC8548E-F874-E14C-B6FC-1119C8D6C498}" type="parTrans" cxnId="{E90275D8-4C24-0C46-ACAE-38E65E064BB5}">
      <dgm:prSet/>
      <dgm:spPr/>
      <dgm:t>
        <a:bodyPr/>
        <a:lstStyle/>
        <a:p>
          <a:endParaRPr lang="en-US"/>
        </a:p>
      </dgm:t>
    </dgm:pt>
    <dgm:pt modelId="{6016A09B-24F0-4041-9FDF-FE2D48B3406B}" type="sibTrans" cxnId="{E90275D8-4C24-0C46-ACAE-38E65E064BB5}">
      <dgm:prSet/>
      <dgm:spPr/>
      <dgm:t>
        <a:bodyPr/>
        <a:lstStyle/>
        <a:p>
          <a:endParaRPr lang="en-US"/>
        </a:p>
      </dgm:t>
    </dgm:pt>
    <dgm:pt modelId="{723BD930-DE79-8F45-9943-2CB4FB62D58C}">
      <dgm:prSet phldrT="[Text]" custT="1"/>
      <dgm:spPr/>
      <dgm:t>
        <a:bodyPr anchor="ctr"/>
        <a:lstStyle/>
        <a:p>
          <a:r>
            <a:rPr lang="en-US" sz="1600" dirty="0" smtClean="0">
              <a:solidFill>
                <a:schemeClr val="bg1">
                  <a:lumMod val="50000"/>
                </a:schemeClr>
              </a:solidFill>
              <a:latin typeface="Arial"/>
              <a:cs typeface="Arial"/>
            </a:rPr>
            <a:t>What is a summary and how can I write an effective one?</a:t>
          </a:r>
          <a:endParaRPr lang="en-US" sz="1600" dirty="0">
            <a:solidFill>
              <a:schemeClr val="bg1">
                <a:lumMod val="50000"/>
              </a:schemeClr>
            </a:solidFill>
            <a:latin typeface="Arial"/>
            <a:cs typeface="Arial"/>
          </a:endParaRPr>
        </a:p>
      </dgm:t>
    </dgm:pt>
    <dgm:pt modelId="{30C9394D-FF7E-DA47-A9F1-FDB1D5E19780}" type="parTrans" cxnId="{B649E2FC-2229-CD42-8634-8284B9125479}">
      <dgm:prSet/>
      <dgm:spPr/>
      <dgm:t>
        <a:bodyPr/>
        <a:lstStyle/>
        <a:p>
          <a:endParaRPr lang="en-US"/>
        </a:p>
      </dgm:t>
    </dgm:pt>
    <dgm:pt modelId="{9A990204-F05A-C542-864A-AB500E7D8549}" type="sibTrans" cxnId="{B649E2FC-2229-CD42-8634-8284B9125479}">
      <dgm:prSet/>
      <dgm:spPr/>
      <dgm:t>
        <a:bodyPr/>
        <a:lstStyle/>
        <a:p>
          <a:endParaRPr lang="en-US"/>
        </a:p>
      </dgm:t>
    </dgm:pt>
    <dgm:pt modelId="{183F745F-EB01-0B47-BC56-CE282E323899}">
      <dgm:prSet phldrT="[Text]" custT="1"/>
      <dgm:spPr/>
      <dgm:t>
        <a:bodyPr/>
        <a:lstStyle/>
        <a:p>
          <a:r>
            <a:rPr lang="en-US" sz="1600" dirty="0" smtClean="0">
              <a:solidFill>
                <a:schemeClr val="bg1">
                  <a:lumMod val="75000"/>
                </a:schemeClr>
              </a:solidFill>
              <a:latin typeface="Arial"/>
              <a:cs typeface="Arial"/>
            </a:rPr>
            <a:t>Section 2 </a:t>
          </a:r>
        </a:p>
        <a:p>
          <a:r>
            <a:rPr lang="en-US" sz="1600" dirty="0" smtClean="0">
              <a:solidFill>
                <a:schemeClr val="bg1">
                  <a:lumMod val="75000"/>
                </a:schemeClr>
              </a:solidFill>
              <a:latin typeface="Arial"/>
              <a:cs typeface="Arial"/>
            </a:rPr>
            <a:t>Avoiding Plagiarism</a:t>
          </a:r>
          <a:endParaRPr lang="en-US" sz="1600" dirty="0">
            <a:solidFill>
              <a:schemeClr val="bg1">
                <a:lumMod val="75000"/>
              </a:schemeClr>
            </a:solidFill>
            <a:latin typeface="Arial"/>
            <a:cs typeface="Arial"/>
          </a:endParaRPr>
        </a:p>
      </dgm:t>
    </dgm:pt>
    <dgm:pt modelId="{057A6224-5C15-EC4C-8671-686EC31383BF}" type="parTrans" cxnId="{2006AE1D-2385-7145-BB84-163E1D9617BE}">
      <dgm:prSet/>
      <dgm:spPr/>
      <dgm:t>
        <a:bodyPr/>
        <a:lstStyle/>
        <a:p>
          <a:endParaRPr lang="en-US"/>
        </a:p>
      </dgm:t>
    </dgm:pt>
    <dgm:pt modelId="{16C18316-57BF-B547-9D66-FBBDFBB611C1}" type="sibTrans" cxnId="{2006AE1D-2385-7145-BB84-163E1D9617BE}">
      <dgm:prSet/>
      <dgm:spPr/>
      <dgm:t>
        <a:bodyPr/>
        <a:lstStyle/>
        <a:p>
          <a:endParaRPr lang="en-US"/>
        </a:p>
      </dgm:t>
    </dgm:pt>
    <dgm:pt modelId="{8674C430-F84A-B349-94EF-9874E52722A2}">
      <dgm:prSet phldrT="[Text]" custT="1"/>
      <dgm:spPr/>
      <dgm:t>
        <a:bodyPr anchor="ctr"/>
        <a:lstStyle/>
        <a:p>
          <a:r>
            <a:rPr lang="en-US" sz="1600" dirty="0" smtClean="0">
              <a:solidFill>
                <a:schemeClr val="bg1">
                  <a:lumMod val="50000"/>
                </a:schemeClr>
              </a:solidFill>
              <a:latin typeface="Arial"/>
              <a:cs typeface="Arial"/>
            </a:rPr>
            <a:t>Why is plagiarism important, and how should a writer cite quotes and text properly?</a:t>
          </a:r>
          <a:endParaRPr lang="en-US" sz="1600" dirty="0">
            <a:solidFill>
              <a:schemeClr val="bg1">
                <a:lumMod val="50000"/>
              </a:schemeClr>
            </a:solidFill>
            <a:latin typeface="Arial"/>
            <a:cs typeface="Arial"/>
          </a:endParaRPr>
        </a:p>
      </dgm:t>
    </dgm:pt>
    <dgm:pt modelId="{7E4219CB-723A-9D40-8D18-BC3C5252E28A}" type="parTrans" cxnId="{1DF2B0E0-BC7E-104B-912A-455DF7F9DDDF}">
      <dgm:prSet/>
      <dgm:spPr/>
      <dgm:t>
        <a:bodyPr/>
        <a:lstStyle/>
        <a:p>
          <a:endParaRPr lang="en-US"/>
        </a:p>
      </dgm:t>
    </dgm:pt>
    <dgm:pt modelId="{82E217B6-4B5F-A84D-9975-448645EF8794}" type="sibTrans" cxnId="{1DF2B0E0-BC7E-104B-912A-455DF7F9DDDF}">
      <dgm:prSet/>
      <dgm:spPr/>
      <dgm:t>
        <a:bodyPr/>
        <a:lstStyle/>
        <a:p>
          <a:endParaRPr lang="en-US"/>
        </a:p>
      </dgm:t>
    </dgm:pt>
    <dgm:pt modelId="{0A02EC05-C63A-1E4F-9FDD-1D4B028FF743}">
      <dgm:prSet phldrT="[Text]" custT="1"/>
      <dgm:spPr/>
      <dgm:t>
        <a:bodyPr/>
        <a:lstStyle/>
        <a:p>
          <a:r>
            <a:rPr lang="en-US" sz="1600" b="1" dirty="0" smtClean="0">
              <a:latin typeface="Arial"/>
              <a:cs typeface="Arial"/>
            </a:rPr>
            <a:t>Section 3</a:t>
          </a:r>
        </a:p>
        <a:p>
          <a:r>
            <a:rPr lang="en-US" sz="1600" b="1" dirty="0" smtClean="0">
              <a:latin typeface="Arial"/>
              <a:cs typeface="Arial"/>
            </a:rPr>
            <a:t>Identifying Relevant Information</a:t>
          </a:r>
          <a:endParaRPr lang="en-US" sz="1600" b="1" dirty="0">
            <a:latin typeface="Arial"/>
            <a:cs typeface="Arial"/>
          </a:endParaRPr>
        </a:p>
      </dgm:t>
    </dgm:pt>
    <dgm:pt modelId="{0DD2564F-7454-A94C-89D9-2A1924CB967C}" type="parTrans" cxnId="{0B336ADA-4670-F448-BEF8-A18771F7C015}">
      <dgm:prSet/>
      <dgm:spPr/>
      <dgm:t>
        <a:bodyPr/>
        <a:lstStyle/>
        <a:p>
          <a:endParaRPr lang="en-US"/>
        </a:p>
      </dgm:t>
    </dgm:pt>
    <dgm:pt modelId="{1ED84918-70DF-B243-BB3E-0CBDE2729BCA}" type="sibTrans" cxnId="{0B336ADA-4670-F448-BEF8-A18771F7C015}">
      <dgm:prSet/>
      <dgm:spPr/>
      <dgm:t>
        <a:bodyPr/>
        <a:lstStyle/>
        <a:p>
          <a:endParaRPr lang="en-US"/>
        </a:p>
      </dgm:t>
    </dgm:pt>
    <dgm:pt modelId="{B197581E-3DF0-C34C-9575-2AEDBCB134F3}">
      <dgm:prSet phldrT="[Text]" custT="1"/>
      <dgm:spPr/>
      <dgm:t>
        <a:bodyPr anchor="ctr"/>
        <a:lstStyle/>
        <a:p>
          <a:r>
            <a:rPr lang="en-US" sz="1600" dirty="0" smtClean="0">
              <a:latin typeface="Arial"/>
              <a:cs typeface="Arial"/>
            </a:rPr>
            <a:t>What is the purpose and process involved in identifying relevant information? </a:t>
          </a:r>
          <a:endParaRPr lang="en-US" sz="1600" dirty="0">
            <a:latin typeface="Arial"/>
            <a:cs typeface="Arial"/>
          </a:endParaRPr>
        </a:p>
      </dgm:t>
    </dgm:pt>
    <dgm:pt modelId="{900B263B-B8E7-5A48-918B-36FB8D4F757B}" type="parTrans" cxnId="{62010D9E-9288-9B4F-89BE-7DCA3E670F8D}">
      <dgm:prSet/>
      <dgm:spPr/>
      <dgm:t>
        <a:bodyPr/>
        <a:lstStyle/>
        <a:p>
          <a:endParaRPr lang="en-US"/>
        </a:p>
      </dgm:t>
    </dgm:pt>
    <dgm:pt modelId="{FB253C5D-290A-9240-8844-531EAA4468D1}" type="sibTrans" cxnId="{62010D9E-9288-9B4F-89BE-7DCA3E670F8D}">
      <dgm:prSet/>
      <dgm:spPr/>
      <dgm:t>
        <a:bodyPr/>
        <a:lstStyle/>
        <a:p>
          <a:endParaRPr lang="en-US"/>
        </a:p>
      </dgm:t>
    </dgm:pt>
    <dgm:pt modelId="{50E5B442-7A4D-1F4E-ACE3-835489DA437D}" type="pres">
      <dgm:prSet presAssocID="{E1CD918B-C495-9C40-A6B9-67D5414E2FDD}" presName="Name0" presStyleCnt="0">
        <dgm:presLayoutVars>
          <dgm:dir/>
          <dgm:animLvl val="lvl"/>
          <dgm:resizeHandles/>
        </dgm:presLayoutVars>
      </dgm:prSet>
      <dgm:spPr/>
      <dgm:t>
        <a:bodyPr/>
        <a:lstStyle/>
        <a:p>
          <a:endParaRPr lang="en-US"/>
        </a:p>
      </dgm:t>
    </dgm:pt>
    <dgm:pt modelId="{BF454B58-4B0A-5A41-96A8-951FB3EC1940}" type="pres">
      <dgm:prSet presAssocID="{4DF64B39-0F6F-8A45-808B-D061F7134815}" presName="linNode" presStyleCnt="0"/>
      <dgm:spPr/>
    </dgm:pt>
    <dgm:pt modelId="{BBA14FD9-AA06-EA45-9814-DEB4D33016D7}" type="pres">
      <dgm:prSet presAssocID="{4DF64B39-0F6F-8A45-808B-D061F7134815}" presName="parentShp" presStyleLbl="node1" presStyleIdx="0" presStyleCnt="3" custLinFactNeighborX="-2083" custLinFactNeighborY="-60000">
        <dgm:presLayoutVars>
          <dgm:bulletEnabled val="1"/>
        </dgm:presLayoutVars>
      </dgm:prSet>
      <dgm:spPr/>
      <dgm:t>
        <a:bodyPr/>
        <a:lstStyle/>
        <a:p>
          <a:endParaRPr lang="en-US"/>
        </a:p>
      </dgm:t>
    </dgm:pt>
    <dgm:pt modelId="{BB4CF397-A38A-D643-B456-ECC2CAA65645}" type="pres">
      <dgm:prSet presAssocID="{4DF64B39-0F6F-8A45-808B-D061F7134815}" presName="childShp" presStyleLbl="bgAccFollowNode1" presStyleIdx="0" presStyleCnt="3">
        <dgm:presLayoutVars>
          <dgm:bulletEnabled val="1"/>
        </dgm:presLayoutVars>
      </dgm:prSet>
      <dgm:spPr/>
      <dgm:t>
        <a:bodyPr/>
        <a:lstStyle/>
        <a:p>
          <a:endParaRPr lang="en-US"/>
        </a:p>
      </dgm:t>
    </dgm:pt>
    <dgm:pt modelId="{FA167229-DB86-954A-A48C-EF3A3A2E19AC}" type="pres">
      <dgm:prSet presAssocID="{6016A09B-24F0-4041-9FDF-FE2D48B3406B}" presName="spacing" presStyleCnt="0"/>
      <dgm:spPr/>
    </dgm:pt>
    <dgm:pt modelId="{8223482D-776D-9946-BEC3-F1935878991F}" type="pres">
      <dgm:prSet presAssocID="{183F745F-EB01-0B47-BC56-CE282E323899}" presName="linNode" presStyleCnt="0"/>
      <dgm:spPr/>
    </dgm:pt>
    <dgm:pt modelId="{9C07A2FF-7852-AE47-9FA2-DB9ED80ECBCA}" type="pres">
      <dgm:prSet presAssocID="{183F745F-EB01-0B47-BC56-CE282E323899}" presName="parentShp" presStyleLbl="node1" presStyleIdx="1" presStyleCnt="3">
        <dgm:presLayoutVars>
          <dgm:bulletEnabled val="1"/>
        </dgm:presLayoutVars>
      </dgm:prSet>
      <dgm:spPr/>
      <dgm:t>
        <a:bodyPr/>
        <a:lstStyle/>
        <a:p>
          <a:endParaRPr lang="en-US"/>
        </a:p>
      </dgm:t>
    </dgm:pt>
    <dgm:pt modelId="{2D15976C-195B-844B-9C68-3A8242B5128C}" type="pres">
      <dgm:prSet presAssocID="{183F745F-EB01-0B47-BC56-CE282E323899}" presName="childShp" presStyleLbl="bgAccFollowNode1" presStyleIdx="1" presStyleCnt="3">
        <dgm:presLayoutVars>
          <dgm:bulletEnabled val="1"/>
        </dgm:presLayoutVars>
      </dgm:prSet>
      <dgm:spPr/>
      <dgm:t>
        <a:bodyPr/>
        <a:lstStyle/>
        <a:p>
          <a:endParaRPr lang="en-US"/>
        </a:p>
      </dgm:t>
    </dgm:pt>
    <dgm:pt modelId="{2BC23182-872F-E946-ADED-FF4EB9718D7D}" type="pres">
      <dgm:prSet presAssocID="{16C18316-57BF-B547-9D66-FBBDFBB611C1}" presName="spacing" presStyleCnt="0"/>
      <dgm:spPr/>
    </dgm:pt>
    <dgm:pt modelId="{F0ADB2D6-267F-8744-94B8-305E1024560B}" type="pres">
      <dgm:prSet presAssocID="{0A02EC05-C63A-1E4F-9FDD-1D4B028FF743}" presName="linNode" presStyleCnt="0"/>
      <dgm:spPr/>
    </dgm:pt>
    <dgm:pt modelId="{B541424F-D407-1A4D-B5D9-D9C87C11D8B9}" type="pres">
      <dgm:prSet presAssocID="{0A02EC05-C63A-1E4F-9FDD-1D4B028FF743}" presName="parentShp" presStyleLbl="node1" presStyleIdx="2" presStyleCnt="3">
        <dgm:presLayoutVars>
          <dgm:bulletEnabled val="1"/>
        </dgm:presLayoutVars>
      </dgm:prSet>
      <dgm:spPr/>
      <dgm:t>
        <a:bodyPr/>
        <a:lstStyle/>
        <a:p>
          <a:endParaRPr lang="en-US"/>
        </a:p>
      </dgm:t>
    </dgm:pt>
    <dgm:pt modelId="{0C8C1955-20A3-B440-B913-93A2990A0602}" type="pres">
      <dgm:prSet presAssocID="{0A02EC05-C63A-1E4F-9FDD-1D4B028FF743}" presName="childShp" presStyleLbl="bgAccFollowNode1" presStyleIdx="2" presStyleCnt="3">
        <dgm:presLayoutVars>
          <dgm:bulletEnabled val="1"/>
        </dgm:presLayoutVars>
      </dgm:prSet>
      <dgm:spPr/>
      <dgm:t>
        <a:bodyPr/>
        <a:lstStyle/>
        <a:p>
          <a:endParaRPr lang="en-US"/>
        </a:p>
      </dgm:t>
    </dgm:pt>
  </dgm:ptLst>
  <dgm:cxnLst>
    <dgm:cxn modelId="{7AFBCD51-C367-F04B-8BBD-D339CBF399A4}" type="presOf" srcId="{183F745F-EB01-0B47-BC56-CE282E323899}" destId="{9C07A2FF-7852-AE47-9FA2-DB9ED80ECBCA}" srcOrd="0" destOrd="0" presId="urn:microsoft.com/office/officeart/2005/8/layout/vList6"/>
    <dgm:cxn modelId="{F7041115-6FE4-844F-98F0-BB71F37EC229}" type="presOf" srcId="{E1CD918B-C495-9C40-A6B9-67D5414E2FDD}" destId="{50E5B442-7A4D-1F4E-ACE3-835489DA437D}" srcOrd="0" destOrd="0" presId="urn:microsoft.com/office/officeart/2005/8/layout/vList6"/>
    <dgm:cxn modelId="{1DF2B0E0-BC7E-104B-912A-455DF7F9DDDF}" srcId="{183F745F-EB01-0B47-BC56-CE282E323899}" destId="{8674C430-F84A-B349-94EF-9874E52722A2}" srcOrd="0" destOrd="0" parTransId="{7E4219CB-723A-9D40-8D18-BC3C5252E28A}" sibTransId="{82E217B6-4B5F-A84D-9975-448645EF8794}"/>
    <dgm:cxn modelId="{2006AE1D-2385-7145-BB84-163E1D9617BE}" srcId="{E1CD918B-C495-9C40-A6B9-67D5414E2FDD}" destId="{183F745F-EB01-0B47-BC56-CE282E323899}" srcOrd="1" destOrd="0" parTransId="{057A6224-5C15-EC4C-8671-686EC31383BF}" sibTransId="{16C18316-57BF-B547-9D66-FBBDFBB611C1}"/>
    <dgm:cxn modelId="{12FF30DB-44FF-F347-9540-69CE80B6628D}" type="presOf" srcId="{8674C430-F84A-B349-94EF-9874E52722A2}" destId="{2D15976C-195B-844B-9C68-3A8242B5128C}" srcOrd="0" destOrd="0" presId="urn:microsoft.com/office/officeart/2005/8/layout/vList6"/>
    <dgm:cxn modelId="{A8D1AB00-BBD0-2A43-9ADE-BE517778EDE8}" type="presOf" srcId="{723BD930-DE79-8F45-9943-2CB4FB62D58C}" destId="{BB4CF397-A38A-D643-B456-ECC2CAA65645}" srcOrd="0" destOrd="0" presId="urn:microsoft.com/office/officeart/2005/8/layout/vList6"/>
    <dgm:cxn modelId="{90B3CF57-9468-B746-AFCA-B3192AD7D018}" type="presOf" srcId="{4DF64B39-0F6F-8A45-808B-D061F7134815}" destId="{BBA14FD9-AA06-EA45-9814-DEB4D33016D7}" srcOrd="0" destOrd="0" presId="urn:microsoft.com/office/officeart/2005/8/layout/vList6"/>
    <dgm:cxn modelId="{B649E2FC-2229-CD42-8634-8284B9125479}" srcId="{4DF64B39-0F6F-8A45-808B-D061F7134815}" destId="{723BD930-DE79-8F45-9943-2CB4FB62D58C}" srcOrd="0" destOrd="0" parTransId="{30C9394D-FF7E-DA47-A9F1-FDB1D5E19780}" sibTransId="{9A990204-F05A-C542-864A-AB500E7D8549}"/>
    <dgm:cxn modelId="{E90275D8-4C24-0C46-ACAE-38E65E064BB5}" srcId="{E1CD918B-C495-9C40-A6B9-67D5414E2FDD}" destId="{4DF64B39-0F6F-8A45-808B-D061F7134815}" srcOrd="0" destOrd="0" parTransId="{1EC8548E-F874-E14C-B6FC-1119C8D6C498}" sibTransId="{6016A09B-24F0-4041-9FDF-FE2D48B3406B}"/>
    <dgm:cxn modelId="{17AE3537-B8F6-8241-9B63-8CA90AE520EA}" type="presOf" srcId="{B197581E-3DF0-C34C-9575-2AEDBCB134F3}" destId="{0C8C1955-20A3-B440-B913-93A2990A0602}" srcOrd="0" destOrd="0" presId="urn:microsoft.com/office/officeart/2005/8/layout/vList6"/>
    <dgm:cxn modelId="{0B336ADA-4670-F448-BEF8-A18771F7C015}" srcId="{E1CD918B-C495-9C40-A6B9-67D5414E2FDD}" destId="{0A02EC05-C63A-1E4F-9FDD-1D4B028FF743}" srcOrd="2" destOrd="0" parTransId="{0DD2564F-7454-A94C-89D9-2A1924CB967C}" sibTransId="{1ED84918-70DF-B243-BB3E-0CBDE2729BCA}"/>
    <dgm:cxn modelId="{716B796F-0760-0045-92B8-C3BA53A97261}" type="presOf" srcId="{0A02EC05-C63A-1E4F-9FDD-1D4B028FF743}" destId="{B541424F-D407-1A4D-B5D9-D9C87C11D8B9}" srcOrd="0" destOrd="0" presId="urn:microsoft.com/office/officeart/2005/8/layout/vList6"/>
    <dgm:cxn modelId="{62010D9E-9288-9B4F-89BE-7DCA3E670F8D}" srcId="{0A02EC05-C63A-1E4F-9FDD-1D4B028FF743}" destId="{B197581E-3DF0-C34C-9575-2AEDBCB134F3}" srcOrd="0" destOrd="0" parTransId="{900B263B-B8E7-5A48-918B-36FB8D4F757B}" sibTransId="{FB253C5D-290A-9240-8844-531EAA4468D1}"/>
    <dgm:cxn modelId="{B9691A19-ED6A-A44D-BA4E-CDC28EF2D808}" type="presParOf" srcId="{50E5B442-7A4D-1F4E-ACE3-835489DA437D}" destId="{BF454B58-4B0A-5A41-96A8-951FB3EC1940}" srcOrd="0" destOrd="0" presId="urn:microsoft.com/office/officeart/2005/8/layout/vList6"/>
    <dgm:cxn modelId="{A7FCB014-C134-7647-A1C8-788164EA64B6}" type="presParOf" srcId="{BF454B58-4B0A-5A41-96A8-951FB3EC1940}" destId="{BBA14FD9-AA06-EA45-9814-DEB4D33016D7}" srcOrd="0" destOrd="0" presId="urn:microsoft.com/office/officeart/2005/8/layout/vList6"/>
    <dgm:cxn modelId="{BC736A8F-CD8D-B345-817C-6488683B4500}" type="presParOf" srcId="{BF454B58-4B0A-5A41-96A8-951FB3EC1940}" destId="{BB4CF397-A38A-D643-B456-ECC2CAA65645}" srcOrd="1" destOrd="0" presId="urn:microsoft.com/office/officeart/2005/8/layout/vList6"/>
    <dgm:cxn modelId="{AFBBF3F3-51A2-CA40-935F-C2953B2FC875}" type="presParOf" srcId="{50E5B442-7A4D-1F4E-ACE3-835489DA437D}" destId="{FA167229-DB86-954A-A48C-EF3A3A2E19AC}" srcOrd="1" destOrd="0" presId="urn:microsoft.com/office/officeart/2005/8/layout/vList6"/>
    <dgm:cxn modelId="{5644F983-BF37-8347-B743-8B9FCCAD8C2A}" type="presParOf" srcId="{50E5B442-7A4D-1F4E-ACE3-835489DA437D}" destId="{8223482D-776D-9946-BEC3-F1935878991F}" srcOrd="2" destOrd="0" presId="urn:microsoft.com/office/officeart/2005/8/layout/vList6"/>
    <dgm:cxn modelId="{841C597D-FA4C-9D49-8178-C89E4AAC2416}" type="presParOf" srcId="{8223482D-776D-9946-BEC3-F1935878991F}" destId="{9C07A2FF-7852-AE47-9FA2-DB9ED80ECBCA}" srcOrd="0" destOrd="0" presId="urn:microsoft.com/office/officeart/2005/8/layout/vList6"/>
    <dgm:cxn modelId="{9E811212-8879-B042-B1AB-757E873E1045}" type="presParOf" srcId="{8223482D-776D-9946-BEC3-F1935878991F}" destId="{2D15976C-195B-844B-9C68-3A8242B5128C}" srcOrd="1" destOrd="0" presId="urn:microsoft.com/office/officeart/2005/8/layout/vList6"/>
    <dgm:cxn modelId="{361D151C-E355-384F-8C8A-94B995F2CECE}" type="presParOf" srcId="{50E5B442-7A4D-1F4E-ACE3-835489DA437D}" destId="{2BC23182-872F-E946-ADED-FF4EB9718D7D}" srcOrd="3" destOrd="0" presId="urn:microsoft.com/office/officeart/2005/8/layout/vList6"/>
    <dgm:cxn modelId="{EBED35CD-48B9-4F4C-A197-73DCDCB9DD0F}" type="presParOf" srcId="{50E5B442-7A4D-1F4E-ACE3-835489DA437D}" destId="{F0ADB2D6-267F-8744-94B8-305E1024560B}" srcOrd="4" destOrd="0" presId="urn:microsoft.com/office/officeart/2005/8/layout/vList6"/>
    <dgm:cxn modelId="{0D536D3E-F47F-5A4A-948F-51FF3CCBD55D}" type="presParOf" srcId="{F0ADB2D6-267F-8744-94B8-305E1024560B}" destId="{B541424F-D407-1A4D-B5D9-D9C87C11D8B9}" srcOrd="0" destOrd="0" presId="urn:microsoft.com/office/officeart/2005/8/layout/vList6"/>
    <dgm:cxn modelId="{6F5C2754-E797-BF4A-A34D-9A5C8D393B94}" type="presParOf" srcId="{F0ADB2D6-267F-8744-94B8-305E1024560B}" destId="{0C8C1955-20A3-B440-B913-93A2990A060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9CE644-50E7-4798-94B6-2C01C5FC587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04E325A2-16EA-42DD-AB3A-CC46B3BF1D9C}">
      <dgm:prSet phldrT="[Text]" custT="1"/>
      <dgm:spPr>
        <a:ln>
          <a:solidFill>
            <a:schemeClr val="tx2"/>
          </a:solidFill>
        </a:ln>
      </dgm:spPr>
      <dgm:t>
        <a:bodyPr/>
        <a:lstStyle/>
        <a:p>
          <a:r>
            <a:rPr lang="en-US" sz="1600" b="1" dirty="0" smtClean="0">
              <a:latin typeface="Arial"/>
              <a:cs typeface="Arial"/>
            </a:rPr>
            <a:t>Read Carefully </a:t>
          </a:r>
          <a:endParaRPr lang="en-US" sz="1600" b="1" dirty="0">
            <a:latin typeface="Arial"/>
            <a:cs typeface="Arial"/>
          </a:endParaRPr>
        </a:p>
      </dgm:t>
    </dgm:pt>
    <dgm:pt modelId="{DC03578C-F992-48C1-88E3-2F8D324BB817}" type="parTrans" cxnId="{290867B4-1178-405F-995C-A0C7A8768E4E}">
      <dgm:prSet/>
      <dgm:spPr/>
      <dgm:t>
        <a:bodyPr/>
        <a:lstStyle/>
        <a:p>
          <a:endParaRPr lang="en-US"/>
        </a:p>
      </dgm:t>
    </dgm:pt>
    <dgm:pt modelId="{68200D98-7916-434A-9B2C-546CE33C4BDA}" type="sibTrans" cxnId="{290867B4-1178-405F-995C-A0C7A8768E4E}">
      <dgm:prSet/>
      <dgm:spPr/>
      <dgm:t>
        <a:bodyPr/>
        <a:lstStyle/>
        <a:p>
          <a:endParaRPr lang="en-US"/>
        </a:p>
      </dgm:t>
    </dgm:pt>
    <dgm:pt modelId="{10FB9687-0123-4719-89C5-5E6A59EAE5BE}">
      <dgm:prSet phldrT="[Text]" custT="1"/>
      <dgm:spPr>
        <a:ln>
          <a:solidFill>
            <a:schemeClr val="tx2"/>
          </a:solidFill>
        </a:ln>
      </dgm:spPr>
      <dgm:t>
        <a:bodyPr/>
        <a:lstStyle/>
        <a:p>
          <a:r>
            <a:rPr lang="en-US" sz="1600" dirty="0" smtClean="0">
              <a:latin typeface="Arial"/>
              <a:cs typeface="Arial"/>
            </a:rPr>
            <a:t>What type of vocabulary is in </a:t>
          </a:r>
          <a:br>
            <a:rPr lang="en-US" sz="1600" dirty="0" smtClean="0">
              <a:latin typeface="Arial"/>
              <a:cs typeface="Arial"/>
            </a:rPr>
          </a:br>
          <a:r>
            <a:rPr lang="en-US" sz="1600" dirty="0" smtClean="0">
              <a:latin typeface="Arial"/>
              <a:cs typeface="Arial"/>
            </a:rPr>
            <a:t>the text?</a:t>
          </a:r>
          <a:endParaRPr lang="en-US" sz="1600" dirty="0">
            <a:latin typeface="Arial"/>
            <a:cs typeface="Arial"/>
          </a:endParaRPr>
        </a:p>
      </dgm:t>
    </dgm:pt>
    <dgm:pt modelId="{3CA73436-C529-40EA-8EA2-8A91CD03E32F}" type="parTrans" cxnId="{EBA44FBC-6FCD-4AEF-B2FA-EBBA0F4260D9}">
      <dgm:prSet/>
      <dgm:spPr/>
      <dgm:t>
        <a:bodyPr/>
        <a:lstStyle/>
        <a:p>
          <a:endParaRPr lang="en-US"/>
        </a:p>
      </dgm:t>
    </dgm:pt>
    <dgm:pt modelId="{1F56300E-56EB-4971-B9CA-BB3BE5A0467D}" type="sibTrans" cxnId="{EBA44FBC-6FCD-4AEF-B2FA-EBBA0F4260D9}">
      <dgm:prSet/>
      <dgm:spPr/>
      <dgm:t>
        <a:bodyPr/>
        <a:lstStyle/>
        <a:p>
          <a:endParaRPr lang="en-US"/>
        </a:p>
      </dgm:t>
    </dgm:pt>
    <dgm:pt modelId="{8026DA03-C4D5-48D2-925C-BD1ADE4448D5}">
      <dgm:prSet phldrT="[Text]" custT="1"/>
      <dgm:spPr>
        <a:ln>
          <a:solidFill>
            <a:schemeClr val="tx2"/>
          </a:solidFill>
        </a:ln>
      </dgm:spPr>
      <dgm:t>
        <a:bodyPr/>
        <a:lstStyle/>
        <a:p>
          <a:r>
            <a:rPr lang="en-US" sz="1600" dirty="0" smtClean="0">
              <a:latin typeface="Arial"/>
              <a:cs typeface="Arial"/>
            </a:rPr>
            <a:t>What are the definitions?</a:t>
          </a:r>
          <a:endParaRPr lang="en-US" sz="1600" dirty="0">
            <a:latin typeface="Arial"/>
            <a:cs typeface="Arial"/>
          </a:endParaRPr>
        </a:p>
      </dgm:t>
    </dgm:pt>
    <dgm:pt modelId="{08D3A316-57CF-430A-B77C-D09CD51A7D1A}" type="parTrans" cxnId="{DF90F0FB-5563-4117-8462-74A741D4C2F0}">
      <dgm:prSet/>
      <dgm:spPr/>
      <dgm:t>
        <a:bodyPr/>
        <a:lstStyle/>
        <a:p>
          <a:endParaRPr lang="en-US"/>
        </a:p>
      </dgm:t>
    </dgm:pt>
    <dgm:pt modelId="{B516D9F6-41A2-4436-8EB2-7E9DE6865A43}" type="sibTrans" cxnId="{DF90F0FB-5563-4117-8462-74A741D4C2F0}">
      <dgm:prSet/>
      <dgm:spPr/>
      <dgm:t>
        <a:bodyPr/>
        <a:lstStyle/>
        <a:p>
          <a:endParaRPr lang="en-US"/>
        </a:p>
      </dgm:t>
    </dgm:pt>
    <dgm:pt modelId="{AFD5BEA7-7097-4353-824D-A908A0511908}">
      <dgm:prSet phldrT="[Text]" custT="1"/>
      <dgm:spPr>
        <a:ln>
          <a:solidFill>
            <a:schemeClr val="tx2"/>
          </a:solidFill>
        </a:ln>
      </dgm:spPr>
      <dgm:t>
        <a:bodyPr/>
        <a:lstStyle/>
        <a:p>
          <a:r>
            <a:rPr lang="en-US" sz="1600" b="1" dirty="0" smtClean="0">
              <a:latin typeface="Arial"/>
              <a:cs typeface="Arial"/>
            </a:rPr>
            <a:t>Watch for Clues</a:t>
          </a:r>
          <a:endParaRPr lang="en-US" sz="1600" b="1" dirty="0">
            <a:latin typeface="Arial"/>
            <a:cs typeface="Arial"/>
          </a:endParaRPr>
        </a:p>
      </dgm:t>
    </dgm:pt>
    <dgm:pt modelId="{0E555DE9-7C32-48A1-A15B-C2D042901627}" type="parTrans" cxnId="{38062E2A-29DD-4319-9195-02A3F8034843}">
      <dgm:prSet/>
      <dgm:spPr/>
      <dgm:t>
        <a:bodyPr/>
        <a:lstStyle/>
        <a:p>
          <a:endParaRPr lang="en-US"/>
        </a:p>
      </dgm:t>
    </dgm:pt>
    <dgm:pt modelId="{4D5BB3A0-AF91-4D11-AAE8-4AC82914E20F}" type="sibTrans" cxnId="{38062E2A-29DD-4319-9195-02A3F8034843}">
      <dgm:prSet/>
      <dgm:spPr/>
      <dgm:t>
        <a:bodyPr/>
        <a:lstStyle/>
        <a:p>
          <a:endParaRPr lang="en-US"/>
        </a:p>
      </dgm:t>
    </dgm:pt>
    <dgm:pt modelId="{CD749357-4662-4259-B2D7-4886FDC15EF1}">
      <dgm:prSet phldrT="[Text]" custT="1"/>
      <dgm:spPr>
        <a:ln>
          <a:solidFill>
            <a:schemeClr val="tx2"/>
          </a:solidFill>
        </a:ln>
      </dgm:spPr>
      <dgm:t>
        <a:bodyPr/>
        <a:lstStyle/>
        <a:p>
          <a:r>
            <a:rPr lang="en-US" sz="1600" dirty="0" smtClean="0">
              <a:latin typeface="Arial"/>
              <a:cs typeface="Arial"/>
            </a:rPr>
            <a:t>What evidence is provided?</a:t>
          </a:r>
          <a:endParaRPr lang="en-US" sz="1600" dirty="0">
            <a:latin typeface="Arial"/>
            <a:cs typeface="Arial"/>
          </a:endParaRPr>
        </a:p>
      </dgm:t>
    </dgm:pt>
    <dgm:pt modelId="{3BFC4089-AF1F-4030-9A9A-8E98AB2806A2}" type="parTrans" cxnId="{2076E61D-A798-486E-9DD6-9B607DEB7147}">
      <dgm:prSet/>
      <dgm:spPr/>
      <dgm:t>
        <a:bodyPr/>
        <a:lstStyle/>
        <a:p>
          <a:endParaRPr lang="en-US"/>
        </a:p>
      </dgm:t>
    </dgm:pt>
    <dgm:pt modelId="{CD886A87-7151-46E4-BBA6-555B466434E5}" type="sibTrans" cxnId="{2076E61D-A798-486E-9DD6-9B607DEB7147}">
      <dgm:prSet/>
      <dgm:spPr/>
      <dgm:t>
        <a:bodyPr/>
        <a:lstStyle/>
        <a:p>
          <a:endParaRPr lang="en-US"/>
        </a:p>
      </dgm:t>
    </dgm:pt>
    <dgm:pt modelId="{390A2528-4AA8-49C1-9C89-F1B81EEF4A1F}">
      <dgm:prSet phldrT="[Text]" custT="1"/>
      <dgm:spPr>
        <a:ln>
          <a:solidFill>
            <a:schemeClr val="tx2"/>
          </a:solidFill>
        </a:ln>
      </dgm:spPr>
      <dgm:t>
        <a:bodyPr/>
        <a:lstStyle/>
        <a:p>
          <a:r>
            <a:rPr lang="en-US" sz="1600" dirty="0" smtClean="0">
              <a:latin typeface="Arial"/>
              <a:cs typeface="Arial"/>
            </a:rPr>
            <a:t>What are the details that support the main idea?</a:t>
          </a:r>
          <a:endParaRPr lang="en-US" sz="1600" dirty="0">
            <a:latin typeface="Arial"/>
            <a:cs typeface="Arial"/>
          </a:endParaRPr>
        </a:p>
      </dgm:t>
    </dgm:pt>
    <dgm:pt modelId="{0C40161B-B30C-4E75-BAAC-842126F8338D}" type="parTrans" cxnId="{4F03C455-28E5-49B1-9A71-78A142CEB203}">
      <dgm:prSet/>
      <dgm:spPr/>
      <dgm:t>
        <a:bodyPr/>
        <a:lstStyle/>
        <a:p>
          <a:endParaRPr lang="en-US"/>
        </a:p>
      </dgm:t>
    </dgm:pt>
    <dgm:pt modelId="{DE4C13DB-D645-4EF6-8016-9C0B159FF306}" type="sibTrans" cxnId="{4F03C455-28E5-49B1-9A71-78A142CEB203}">
      <dgm:prSet/>
      <dgm:spPr/>
      <dgm:t>
        <a:bodyPr/>
        <a:lstStyle/>
        <a:p>
          <a:endParaRPr lang="en-US"/>
        </a:p>
      </dgm:t>
    </dgm:pt>
    <dgm:pt modelId="{FFAF08B7-D7A6-4874-BAE1-B1E6F1C525B9}">
      <dgm:prSet phldrT="[Text]" custT="1"/>
      <dgm:spPr>
        <a:ln>
          <a:solidFill>
            <a:schemeClr val="tx2"/>
          </a:solidFill>
        </a:ln>
      </dgm:spPr>
      <dgm:t>
        <a:bodyPr/>
        <a:lstStyle/>
        <a:p>
          <a:r>
            <a:rPr lang="en-US" sz="1600" b="1" dirty="0" smtClean="0">
              <a:latin typeface="Arial"/>
              <a:cs typeface="Arial"/>
            </a:rPr>
            <a:t>Identify the Main Ideas</a:t>
          </a:r>
          <a:endParaRPr lang="en-US" sz="1600" b="1" dirty="0">
            <a:latin typeface="Arial"/>
            <a:cs typeface="Arial"/>
          </a:endParaRPr>
        </a:p>
      </dgm:t>
    </dgm:pt>
    <dgm:pt modelId="{60646A7D-4EC1-4893-9C64-F8636B28C9DE}" type="parTrans" cxnId="{C00F6295-41E6-41DE-B258-B56B4DAEB313}">
      <dgm:prSet/>
      <dgm:spPr/>
      <dgm:t>
        <a:bodyPr/>
        <a:lstStyle/>
        <a:p>
          <a:endParaRPr lang="en-US"/>
        </a:p>
      </dgm:t>
    </dgm:pt>
    <dgm:pt modelId="{B50D5D47-2311-48DB-9A26-C99749407D76}" type="sibTrans" cxnId="{C00F6295-41E6-41DE-B258-B56B4DAEB313}">
      <dgm:prSet/>
      <dgm:spPr/>
      <dgm:t>
        <a:bodyPr/>
        <a:lstStyle/>
        <a:p>
          <a:endParaRPr lang="en-US"/>
        </a:p>
      </dgm:t>
    </dgm:pt>
    <dgm:pt modelId="{6EF907AD-B6F4-4186-8E3C-865FE6FAE3E6}">
      <dgm:prSet phldrT="[Text]" custT="1"/>
      <dgm:spPr>
        <a:ln>
          <a:solidFill>
            <a:schemeClr val="tx2"/>
          </a:solidFill>
        </a:ln>
      </dgm:spPr>
      <dgm:t>
        <a:bodyPr/>
        <a:lstStyle/>
        <a:p>
          <a:r>
            <a:rPr lang="en-US" sz="1600" dirty="0" smtClean="0">
              <a:latin typeface="Arial"/>
              <a:cs typeface="Arial"/>
            </a:rPr>
            <a:t>What is the topic of the text?</a:t>
          </a:r>
          <a:endParaRPr lang="en-US" sz="1600" dirty="0">
            <a:latin typeface="Arial"/>
            <a:cs typeface="Arial"/>
          </a:endParaRPr>
        </a:p>
      </dgm:t>
    </dgm:pt>
    <dgm:pt modelId="{EA801E8F-DD7C-4DF0-8E74-15ACE90CB1CE}" type="parTrans" cxnId="{490569C5-04B0-4954-846D-1917A6A07E32}">
      <dgm:prSet/>
      <dgm:spPr/>
      <dgm:t>
        <a:bodyPr/>
        <a:lstStyle/>
        <a:p>
          <a:endParaRPr lang="en-US"/>
        </a:p>
      </dgm:t>
    </dgm:pt>
    <dgm:pt modelId="{DBA0DB0F-6DC3-4E80-9385-9D8F8F6E428D}" type="sibTrans" cxnId="{490569C5-04B0-4954-846D-1917A6A07E32}">
      <dgm:prSet/>
      <dgm:spPr/>
      <dgm:t>
        <a:bodyPr/>
        <a:lstStyle/>
        <a:p>
          <a:endParaRPr lang="en-US"/>
        </a:p>
      </dgm:t>
    </dgm:pt>
    <dgm:pt modelId="{4CE55070-EFDB-4E98-B53F-A945B3FACA7F}">
      <dgm:prSet phldrT="[Text]" custT="1"/>
      <dgm:spPr>
        <a:ln>
          <a:solidFill>
            <a:schemeClr val="tx2"/>
          </a:solidFill>
        </a:ln>
      </dgm:spPr>
      <dgm:t>
        <a:bodyPr/>
        <a:lstStyle/>
        <a:p>
          <a:r>
            <a:rPr lang="en-US" sz="1600" dirty="0" smtClean="0">
              <a:latin typeface="Arial"/>
              <a:cs typeface="Arial"/>
            </a:rPr>
            <a:t>What are the main points?</a:t>
          </a:r>
          <a:endParaRPr lang="en-US" sz="1600" dirty="0">
            <a:latin typeface="Arial"/>
            <a:cs typeface="Arial"/>
          </a:endParaRPr>
        </a:p>
      </dgm:t>
    </dgm:pt>
    <dgm:pt modelId="{3C9710B9-1E6E-47CE-9FF7-A8525B03192A}" type="parTrans" cxnId="{1AC1C34B-0193-4ECC-B394-CB6305761307}">
      <dgm:prSet/>
      <dgm:spPr/>
      <dgm:t>
        <a:bodyPr/>
        <a:lstStyle/>
        <a:p>
          <a:endParaRPr lang="en-US"/>
        </a:p>
      </dgm:t>
    </dgm:pt>
    <dgm:pt modelId="{1C24D63C-A5C7-44B9-829E-CC3AA462C7C9}" type="sibTrans" cxnId="{1AC1C34B-0193-4ECC-B394-CB6305761307}">
      <dgm:prSet/>
      <dgm:spPr/>
      <dgm:t>
        <a:bodyPr/>
        <a:lstStyle/>
        <a:p>
          <a:endParaRPr lang="en-US"/>
        </a:p>
      </dgm:t>
    </dgm:pt>
    <dgm:pt modelId="{ED7A2A39-90FE-4719-B9C0-C0FCAD48C699}">
      <dgm:prSet phldrT="[Text]" custT="1"/>
      <dgm:spPr>
        <a:ln>
          <a:solidFill>
            <a:schemeClr val="tx2"/>
          </a:solidFill>
        </a:ln>
      </dgm:spPr>
      <dgm:t>
        <a:bodyPr/>
        <a:lstStyle/>
        <a:p>
          <a:endParaRPr lang="en-US" sz="1600" dirty="0">
            <a:latin typeface="Arial"/>
            <a:cs typeface="Arial"/>
          </a:endParaRPr>
        </a:p>
      </dgm:t>
    </dgm:pt>
    <dgm:pt modelId="{CE4CA160-1F26-45CC-AA64-1DEB2A2BC332}" type="parTrans" cxnId="{A63163EB-3178-4E27-B851-00611AAB39C0}">
      <dgm:prSet/>
      <dgm:spPr/>
      <dgm:t>
        <a:bodyPr/>
        <a:lstStyle/>
        <a:p>
          <a:endParaRPr lang="en-US"/>
        </a:p>
      </dgm:t>
    </dgm:pt>
    <dgm:pt modelId="{C71BFCC6-9A2A-4098-B4AE-17668307A0D5}" type="sibTrans" cxnId="{A63163EB-3178-4E27-B851-00611AAB39C0}">
      <dgm:prSet/>
      <dgm:spPr/>
      <dgm:t>
        <a:bodyPr/>
        <a:lstStyle/>
        <a:p>
          <a:endParaRPr lang="en-US"/>
        </a:p>
      </dgm:t>
    </dgm:pt>
    <dgm:pt modelId="{0E2157BA-8A03-4094-9D6F-7A7C56FD0F12}">
      <dgm:prSet phldrT="[Text]" custT="1"/>
      <dgm:spPr>
        <a:ln>
          <a:solidFill>
            <a:schemeClr val="tx2"/>
          </a:solidFill>
        </a:ln>
      </dgm:spPr>
      <dgm:t>
        <a:bodyPr/>
        <a:lstStyle/>
        <a:p>
          <a:r>
            <a:rPr lang="en-US" sz="1600" dirty="0" smtClean="0">
              <a:latin typeface="Arial"/>
              <a:cs typeface="Arial"/>
            </a:rPr>
            <a:t>How does the title reflect the topic?</a:t>
          </a:r>
          <a:endParaRPr lang="en-US" sz="1600" dirty="0">
            <a:latin typeface="Arial"/>
            <a:cs typeface="Arial"/>
          </a:endParaRPr>
        </a:p>
      </dgm:t>
    </dgm:pt>
    <dgm:pt modelId="{0B16CA8F-D528-4304-B3CC-59C20BE52DF9}" type="parTrans" cxnId="{B69C6C08-B9FC-40C0-A212-2CC824FD362B}">
      <dgm:prSet/>
      <dgm:spPr/>
      <dgm:t>
        <a:bodyPr/>
        <a:lstStyle/>
        <a:p>
          <a:endParaRPr lang="en-US"/>
        </a:p>
      </dgm:t>
    </dgm:pt>
    <dgm:pt modelId="{3747EF01-E8FC-43F6-9B2E-2ED3C87CF027}" type="sibTrans" cxnId="{B69C6C08-B9FC-40C0-A212-2CC824FD362B}">
      <dgm:prSet/>
      <dgm:spPr/>
      <dgm:t>
        <a:bodyPr/>
        <a:lstStyle/>
        <a:p>
          <a:endParaRPr lang="en-US"/>
        </a:p>
      </dgm:t>
    </dgm:pt>
    <dgm:pt modelId="{F75B8E96-9C98-4272-AFF9-A1C3CE55C375}">
      <dgm:prSet phldrT="[Text]" custT="1"/>
      <dgm:spPr>
        <a:ln>
          <a:solidFill>
            <a:schemeClr val="tx2"/>
          </a:solidFill>
        </a:ln>
      </dgm:spPr>
      <dgm:t>
        <a:bodyPr/>
        <a:lstStyle/>
        <a:p>
          <a:r>
            <a:rPr lang="en-US" sz="1600" dirty="0" smtClean="0">
              <a:latin typeface="Arial"/>
              <a:cs typeface="Arial"/>
            </a:rPr>
            <a:t>Who is it about?</a:t>
          </a:r>
          <a:endParaRPr lang="en-US" sz="1600" dirty="0">
            <a:latin typeface="Arial"/>
            <a:cs typeface="Arial"/>
          </a:endParaRPr>
        </a:p>
      </dgm:t>
    </dgm:pt>
    <dgm:pt modelId="{5E48F0B9-1396-48C5-8167-B5FA237F575E}" type="parTrans" cxnId="{2773EF50-74AC-481B-B60E-FC5C69C94317}">
      <dgm:prSet/>
      <dgm:spPr/>
      <dgm:t>
        <a:bodyPr/>
        <a:lstStyle/>
        <a:p>
          <a:endParaRPr lang="en-US"/>
        </a:p>
      </dgm:t>
    </dgm:pt>
    <dgm:pt modelId="{B58052D7-F31E-4098-94EE-BAF2A29D4EB3}" type="sibTrans" cxnId="{2773EF50-74AC-481B-B60E-FC5C69C94317}">
      <dgm:prSet/>
      <dgm:spPr/>
      <dgm:t>
        <a:bodyPr/>
        <a:lstStyle/>
        <a:p>
          <a:endParaRPr lang="en-US"/>
        </a:p>
      </dgm:t>
    </dgm:pt>
    <dgm:pt modelId="{0FAE52AD-EBF5-4CB0-8EEA-BA437B99D7B7}">
      <dgm:prSet phldrT="[Text]" custT="1"/>
      <dgm:spPr>
        <a:ln>
          <a:solidFill>
            <a:schemeClr val="tx2"/>
          </a:solidFill>
        </a:ln>
      </dgm:spPr>
      <dgm:t>
        <a:bodyPr/>
        <a:lstStyle/>
        <a:p>
          <a:r>
            <a:rPr lang="en-US" sz="1600" dirty="0" smtClean="0">
              <a:latin typeface="Arial"/>
              <a:cs typeface="Arial"/>
            </a:rPr>
            <a:t>What is it about?</a:t>
          </a:r>
          <a:endParaRPr lang="en-US" sz="1600" dirty="0">
            <a:latin typeface="Arial"/>
            <a:cs typeface="Arial"/>
          </a:endParaRPr>
        </a:p>
      </dgm:t>
    </dgm:pt>
    <dgm:pt modelId="{F0EB6E08-B858-4F8E-BF91-764DFB0E45FD}" type="parTrans" cxnId="{83AF419C-C1E8-478C-BAD0-DECC4D4F03E6}">
      <dgm:prSet/>
      <dgm:spPr/>
      <dgm:t>
        <a:bodyPr/>
        <a:lstStyle/>
        <a:p>
          <a:endParaRPr lang="en-US"/>
        </a:p>
      </dgm:t>
    </dgm:pt>
    <dgm:pt modelId="{E834EDD3-04F4-45E4-A66F-5D5E39815BEB}" type="sibTrans" cxnId="{83AF419C-C1E8-478C-BAD0-DECC4D4F03E6}">
      <dgm:prSet/>
      <dgm:spPr/>
      <dgm:t>
        <a:bodyPr/>
        <a:lstStyle/>
        <a:p>
          <a:endParaRPr lang="en-US"/>
        </a:p>
      </dgm:t>
    </dgm:pt>
    <dgm:pt modelId="{04DB1B0B-8E9D-4E63-B4C9-50E78149C4E7}">
      <dgm:prSet phldrT="[Text]" custT="1"/>
      <dgm:spPr>
        <a:ln>
          <a:solidFill>
            <a:schemeClr val="tx2"/>
          </a:solidFill>
        </a:ln>
      </dgm:spPr>
      <dgm:t>
        <a:bodyPr/>
        <a:lstStyle/>
        <a:p>
          <a:r>
            <a:rPr lang="en-US" sz="1600" dirty="0" smtClean="0">
              <a:latin typeface="Arial"/>
              <a:cs typeface="Arial"/>
            </a:rPr>
            <a:t>When did it take place?</a:t>
          </a:r>
          <a:endParaRPr lang="en-US" sz="1600" dirty="0">
            <a:latin typeface="Arial"/>
            <a:cs typeface="Arial"/>
          </a:endParaRPr>
        </a:p>
      </dgm:t>
    </dgm:pt>
    <dgm:pt modelId="{4AED08E8-533C-4BF3-BE91-4F8FE6373885}" type="parTrans" cxnId="{4FCC9560-9561-4623-B902-FF300F5BAEAF}">
      <dgm:prSet/>
      <dgm:spPr/>
      <dgm:t>
        <a:bodyPr/>
        <a:lstStyle/>
        <a:p>
          <a:endParaRPr lang="en-US"/>
        </a:p>
      </dgm:t>
    </dgm:pt>
    <dgm:pt modelId="{97F34601-199D-4375-8940-FF4F24B23434}" type="sibTrans" cxnId="{4FCC9560-9561-4623-B902-FF300F5BAEAF}">
      <dgm:prSet/>
      <dgm:spPr/>
      <dgm:t>
        <a:bodyPr/>
        <a:lstStyle/>
        <a:p>
          <a:endParaRPr lang="en-US"/>
        </a:p>
      </dgm:t>
    </dgm:pt>
    <dgm:pt modelId="{C315FEF8-125A-4222-9ABC-00B6D6069281}">
      <dgm:prSet phldrT="[Text]" custT="1"/>
      <dgm:spPr>
        <a:ln>
          <a:solidFill>
            <a:schemeClr val="tx2"/>
          </a:solidFill>
        </a:ln>
      </dgm:spPr>
      <dgm:t>
        <a:bodyPr/>
        <a:lstStyle/>
        <a:p>
          <a:r>
            <a:rPr lang="en-US" sz="1600" dirty="0" smtClean="0">
              <a:latin typeface="Arial"/>
              <a:cs typeface="Arial"/>
            </a:rPr>
            <a:t>How did the main events occur?</a:t>
          </a:r>
          <a:endParaRPr lang="en-US" sz="1600" dirty="0">
            <a:latin typeface="Arial"/>
            <a:cs typeface="Arial"/>
          </a:endParaRPr>
        </a:p>
      </dgm:t>
    </dgm:pt>
    <dgm:pt modelId="{40F38404-4DBB-47CD-8606-0A1AF773AC6B}" type="parTrans" cxnId="{C484AA5E-394A-49F4-BE75-DCCCBCB3A777}">
      <dgm:prSet/>
      <dgm:spPr/>
      <dgm:t>
        <a:bodyPr/>
        <a:lstStyle/>
        <a:p>
          <a:endParaRPr lang="en-US"/>
        </a:p>
      </dgm:t>
    </dgm:pt>
    <dgm:pt modelId="{8079C6C9-6102-4457-921D-8FC5398ED6CC}" type="sibTrans" cxnId="{C484AA5E-394A-49F4-BE75-DCCCBCB3A777}">
      <dgm:prSet/>
      <dgm:spPr/>
      <dgm:t>
        <a:bodyPr/>
        <a:lstStyle/>
        <a:p>
          <a:endParaRPr lang="en-US"/>
        </a:p>
      </dgm:t>
    </dgm:pt>
    <dgm:pt modelId="{91EAC679-7F36-4A7D-BC58-340105FBF1F0}">
      <dgm:prSet phldrT="[Text]" custT="1"/>
      <dgm:spPr>
        <a:ln>
          <a:solidFill>
            <a:schemeClr val="tx2"/>
          </a:solidFill>
        </a:ln>
      </dgm:spPr>
      <dgm:t>
        <a:bodyPr/>
        <a:lstStyle/>
        <a:p>
          <a:r>
            <a:rPr lang="en-US" sz="1600" dirty="0" smtClean="0">
              <a:latin typeface="Arial"/>
              <a:cs typeface="Arial"/>
            </a:rPr>
            <a:t>What are the key words</a:t>
          </a:r>
          <a:r>
            <a:rPr lang="en-US" sz="1600" dirty="0" smtClean="0">
              <a:solidFill>
                <a:schemeClr val="bg1"/>
              </a:solidFill>
              <a:latin typeface="Arial"/>
              <a:cs typeface="Arial"/>
            </a:rPr>
            <a:t>?</a:t>
          </a:r>
          <a:endParaRPr lang="en-US" sz="1600" dirty="0">
            <a:solidFill>
              <a:schemeClr val="bg1"/>
            </a:solidFill>
            <a:latin typeface="Arial"/>
            <a:cs typeface="Arial"/>
          </a:endParaRPr>
        </a:p>
      </dgm:t>
    </dgm:pt>
    <dgm:pt modelId="{FECECF46-E032-4C04-B09A-77706650190D}" type="parTrans" cxnId="{D093B5A0-6E6D-46F8-AAA4-ACEAE83E0BCA}">
      <dgm:prSet/>
      <dgm:spPr/>
      <dgm:t>
        <a:bodyPr/>
        <a:lstStyle/>
        <a:p>
          <a:endParaRPr lang="en-US"/>
        </a:p>
      </dgm:t>
    </dgm:pt>
    <dgm:pt modelId="{168B5A18-1843-4769-A08A-44C35EA356CE}" type="sibTrans" cxnId="{D093B5A0-6E6D-46F8-AAA4-ACEAE83E0BCA}">
      <dgm:prSet/>
      <dgm:spPr/>
      <dgm:t>
        <a:bodyPr/>
        <a:lstStyle/>
        <a:p>
          <a:endParaRPr lang="en-US"/>
        </a:p>
      </dgm:t>
    </dgm:pt>
    <dgm:pt modelId="{444DD2C5-DB9C-451E-805D-8D600593986F}">
      <dgm:prSet phldrT="[Text]" custT="1"/>
      <dgm:spPr>
        <a:ln>
          <a:solidFill>
            <a:schemeClr val="tx2"/>
          </a:solidFill>
        </a:ln>
      </dgm:spPr>
      <dgm:t>
        <a:bodyPr/>
        <a:lstStyle/>
        <a:p>
          <a:r>
            <a:rPr lang="en-US" sz="1600" dirty="0" smtClean="0">
              <a:latin typeface="Arial"/>
              <a:cs typeface="Arial"/>
            </a:rPr>
            <a:t>What primary question is addressed?</a:t>
          </a:r>
          <a:endParaRPr lang="en-US" sz="1600" dirty="0">
            <a:latin typeface="Arial"/>
            <a:cs typeface="Arial"/>
          </a:endParaRPr>
        </a:p>
      </dgm:t>
    </dgm:pt>
    <dgm:pt modelId="{7949143B-B678-4D32-BF4E-F1CEAF99C6CE}" type="parTrans" cxnId="{795E50F5-06BE-414F-960B-AF7DB7DCD6AD}">
      <dgm:prSet/>
      <dgm:spPr/>
      <dgm:t>
        <a:bodyPr/>
        <a:lstStyle/>
        <a:p>
          <a:endParaRPr lang="en-US"/>
        </a:p>
      </dgm:t>
    </dgm:pt>
    <dgm:pt modelId="{47FB779C-38BD-4709-863E-C726192DA2D2}" type="sibTrans" cxnId="{795E50F5-06BE-414F-960B-AF7DB7DCD6AD}">
      <dgm:prSet/>
      <dgm:spPr/>
      <dgm:t>
        <a:bodyPr/>
        <a:lstStyle/>
        <a:p>
          <a:endParaRPr lang="en-US"/>
        </a:p>
      </dgm:t>
    </dgm:pt>
    <dgm:pt modelId="{55724D5F-F4D8-47A1-96CB-943FBB78B862}">
      <dgm:prSet phldrT="[Text]" custT="1"/>
      <dgm:spPr>
        <a:ln>
          <a:solidFill>
            <a:schemeClr val="tx2"/>
          </a:solidFill>
        </a:ln>
      </dgm:spPr>
      <dgm:t>
        <a:bodyPr/>
        <a:lstStyle/>
        <a:p>
          <a:r>
            <a:rPr lang="en-US" sz="1600" dirty="0" smtClean="0">
              <a:latin typeface="Arial"/>
              <a:cs typeface="Arial"/>
            </a:rPr>
            <a:t>What is the message of the text?</a:t>
          </a:r>
          <a:endParaRPr lang="en-US" sz="1600" dirty="0">
            <a:latin typeface="Arial"/>
            <a:cs typeface="Arial"/>
          </a:endParaRPr>
        </a:p>
      </dgm:t>
    </dgm:pt>
    <dgm:pt modelId="{F9AA1369-65BD-4100-9D18-7161A095027D}" type="parTrans" cxnId="{8F1B3685-9D52-4533-AA26-432603D66E4F}">
      <dgm:prSet/>
      <dgm:spPr/>
      <dgm:t>
        <a:bodyPr/>
        <a:lstStyle/>
        <a:p>
          <a:endParaRPr lang="en-US"/>
        </a:p>
      </dgm:t>
    </dgm:pt>
    <dgm:pt modelId="{C18DA82B-40C9-4201-944E-5493FBAD157C}" type="sibTrans" cxnId="{8F1B3685-9D52-4533-AA26-432603D66E4F}">
      <dgm:prSet/>
      <dgm:spPr/>
      <dgm:t>
        <a:bodyPr/>
        <a:lstStyle/>
        <a:p>
          <a:endParaRPr lang="en-US"/>
        </a:p>
      </dgm:t>
    </dgm:pt>
    <dgm:pt modelId="{5C538816-DE65-1E4E-BFF7-BBC366155B26}" type="pres">
      <dgm:prSet presAssocID="{789CE644-50E7-4798-94B6-2C01C5FC587D}" presName="diagram" presStyleCnt="0">
        <dgm:presLayoutVars>
          <dgm:dir/>
          <dgm:resizeHandles val="exact"/>
        </dgm:presLayoutVars>
      </dgm:prSet>
      <dgm:spPr/>
      <dgm:t>
        <a:bodyPr/>
        <a:lstStyle/>
        <a:p>
          <a:endParaRPr lang="en-US"/>
        </a:p>
      </dgm:t>
    </dgm:pt>
    <dgm:pt modelId="{10E5C1C1-91DA-7A4F-B6B5-1572E34D4A11}" type="pres">
      <dgm:prSet presAssocID="{04E325A2-16EA-42DD-AB3A-CC46B3BF1D9C}" presName="node" presStyleLbl="node1" presStyleIdx="0" presStyleCnt="3" custScaleY="107859" custLinFactNeighborY="-5442">
        <dgm:presLayoutVars>
          <dgm:bulletEnabled val="1"/>
        </dgm:presLayoutVars>
      </dgm:prSet>
      <dgm:spPr/>
      <dgm:t>
        <a:bodyPr/>
        <a:lstStyle/>
        <a:p>
          <a:endParaRPr lang="en-US"/>
        </a:p>
      </dgm:t>
    </dgm:pt>
    <dgm:pt modelId="{B7ACC82E-0DEB-5F45-96E9-3CD54ACABABD}" type="pres">
      <dgm:prSet presAssocID="{68200D98-7916-434A-9B2C-546CE33C4BDA}" presName="sibTrans" presStyleCnt="0"/>
      <dgm:spPr/>
    </dgm:pt>
    <dgm:pt modelId="{39C528E7-8393-874B-884D-AB03FEA64B60}" type="pres">
      <dgm:prSet presAssocID="{AFD5BEA7-7097-4353-824D-A908A0511908}" presName="node" presStyleLbl="node1" presStyleIdx="1" presStyleCnt="3" custScaleX="116047" custScaleY="107859" custLinFactNeighborY="-5442">
        <dgm:presLayoutVars>
          <dgm:bulletEnabled val="1"/>
        </dgm:presLayoutVars>
      </dgm:prSet>
      <dgm:spPr/>
      <dgm:t>
        <a:bodyPr/>
        <a:lstStyle/>
        <a:p>
          <a:endParaRPr lang="en-US"/>
        </a:p>
      </dgm:t>
    </dgm:pt>
    <dgm:pt modelId="{83F19A58-5CBB-8649-9558-A3BE9EDD0F92}" type="pres">
      <dgm:prSet presAssocID="{4D5BB3A0-AF91-4D11-AAE8-4AC82914E20F}" presName="sibTrans" presStyleCnt="0"/>
      <dgm:spPr/>
    </dgm:pt>
    <dgm:pt modelId="{F19EDA6F-01AD-264E-914F-DBFF105C0AC0}" type="pres">
      <dgm:prSet presAssocID="{FFAF08B7-D7A6-4874-BAE1-B1E6F1C525B9}" presName="node" presStyleLbl="node1" presStyleIdx="2" presStyleCnt="3" custScaleX="116669" custScaleY="61479" custLinFactNeighborX="2227" custLinFactNeighborY="-7900">
        <dgm:presLayoutVars>
          <dgm:bulletEnabled val="1"/>
        </dgm:presLayoutVars>
      </dgm:prSet>
      <dgm:spPr/>
      <dgm:t>
        <a:bodyPr/>
        <a:lstStyle/>
        <a:p>
          <a:endParaRPr lang="en-US"/>
        </a:p>
      </dgm:t>
    </dgm:pt>
  </dgm:ptLst>
  <dgm:cxnLst>
    <dgm:cxn modelId="{351EF666-63E8-7449-8336-1DEDFDD5A861}" type="presOf" srcId="{CD749357-4662-4259-B2D7-4886FDC15EF1}" destId="{39C528E7-8393-874B-884D-AB03FEA64B60}" srcOrd="0" destOrd="1" presId="urn:microsoft.com/office/officeart/2005/8/layout/default#1"/>
    <dgm:cxn modelId="{8B008FE1-80F2-E646-832B-71D306B2A5A2}" type="presOf" srcId="{91EAC679-7F36-4A7D-BC58-340105FBF1F0}" destId="{39C528E7-8393-874B-884D-AB03FEA64B60}" srcOrd="0" destOrd="6" presId="urn:microsoft.com/office/officeart/2005/8/layout/default#1"/>
    <dgm:cxn modelId="{FA31720C-9BFA-ED4E-B8B4-DA7A892A4274}" type="presOf" srcId="{04DB1B0B-8E9D-4E63-B4C9-50E78149C4E7}" destId="{10E5C1C1-91DA-7A4F-B6B5-1572E34D4A11}" srcOrd="0" destOrd="5" presId="urn:microsoft.com/office/officeart/2005/8/layout/default#1"/>
    <dgm:cxn modelId="{C00F6295-41E6-41DE-B258-B56B4DAEB313}" srcId="{789CE644-50E7-4798-94B6-2C01C5FC587D}" destId="{FFAF08B7-D7A6-4874-BAE1-B1E6F1C525B9}" srcOrd="2" destOrd="0" parTransId="{60646A7D-4EC1-4893-9C64-F8636B28C9DE}" sibTransId="{B50D5D47-2311-48DB-9A26-C99749407D76}"/>
    <dgm:cxn modelId="{290867B4-1178-405F-995C-A0C7A8768E4E}" srcId="{789CE644-50E7-4798-94B6-2C01C5FC587D}" destId="{04E325A2-16EA-42DD-AB3A-CC46B3BF1D9C}" srcOrd="0" destOrd="0" parTransId="{DC03578C-F992-48C1-88E3-2F8D324BB817}" sibTransId="{68200D98-7916-434A-9B2C-546CE33C4BDA}"/>
    <dgm:cxn modelId="{1E5356BF-F695-8944-8DC3-D5B233AF5184}" type="presOf" srcId="{10FB9687-0123-4719-89C5-5E6A59EAE5BE}" destId="{10E5C1C1-91DA-7A4F-B6B5-1572E34D4A11}" srcOrd="0" destOrd="1" presId="urn:microsoft.com/office/officeart/2005/8/layout/default#1"/>
    <dgm:cxn modelId="{153F7F12-8680-4597-8D4C-E05DAED7F1DD}" type="presOf" srcId="{55724D5F-F4D8-47A1-96CB-943FBB78B862}" destId="{F19EDA6F-01AD-264E-914F-DBFF105C0AC0}" srcOrd="0" destOrd="3" presId="urn:microsoft.com/office/officeart/2005/8/layout/default#1"/>
    <dgm:cxn modelId="{A63163EB-3178-4E27-B851-00611AAB39C0}" srcId="{04E325A2-16EA-42DD-AB3A-CC46B3BF1D9C}" destId="{ED7A2A39-90FE-4719-B9C0-C0FCAD48C699}" srcOrd="5" destOrd="0" parTransId="{CE4CA160-1F26-45CC-AA64-1DEB2A2BC332}" sibTransId="{C71BFCC6-9A2A-4098-B4AE-17668307A0D5}"/>
    <dgm:cxn modelId="{2773EF50-74AC-481B-B60E-FC5C69C94317}" srcId="{04E325A2-16EA-42DD-AB3A-CC46B3BF1D9C}" destId="{F75B8E96-9C98-4272-AFF9-A1C3CE55C375}" srcOrd="2" destOrd="0" parTransId="{5E48F0B9-1396-48C5-8167-B5FA237F575E}" sibTransId="{B58052D7-F31E-4098-94EE-BAF2A29D4EB3}"/>
    <dgm:cxn modelId="{4F03C455-28E5-49B1-9A71-78A142CEB203}" srcId="{AFD5BEA7-7097-4353-824D-A908A0511908}" destId="{390A2528-4AA8-49C1-9C89-F1B81EEF4A1F}" srcOrd="1" destOrd="0" parTransId="{0C40161B-B30C-4E75-BAAC-842126F8338D}" sibTransId="{DE4C13DB-D645-4EF6-8016-9C0B159FF306}"/>
    <dgm:cxn modelId="{410AA56E-AE88-D442-915A-22D85929C37F}" type="presOf" srcId="{390A2528-4AA8-49C1-9C89-F1B81EEF4A1F}" destId="{39C528E7-8393-874B-884D-AB03FEA64B60}" srcOrd="0" destOrd="2" presId="urn:microsoft.com/office/officeart/2005/8/layout/default#1"/>
    <dgm:cxn modelId="{65F5C6C8-95D0-7444-B19C-3199D1FC85BB}" type="presOf" srcId="{0FAE52AD-EBF5-4CB0-8EEA-BA437B99D7B7}" destId="{10E5C1C1-91DA-7A4F-B6B5-1572E34D4A11}" srcOrd="0" destOrd="4" presId="urn:microsoft.com/office/officeart/2005/8/layout/default#1"/>
    <dgm:cxn modelId="{795E50F5-06BE-414F-960B-AF7DB7DCD6AD}" srcId="{AFD5BEA7-7097-4353-824D-A908A0511908}" destId="{444DD2C5-DB9C-451E-805D-8D600593986F}" srcOrd="3" destOrd="0" parTransId="{7949143B-B678-4D32-BF4E-F1CEAF99C6CE}" sibTransId="{47FB779C-38BD-4709-863E-C726192DA2D2}"/>
    <dgm:cxn modelId="{74F294AB-6BBD-7242-9B7A-7B1303CDD825}" type="presOf" srcId="{6EF907AD-B6F4-4186-8E3C-865FE6FAE3E6}" destId="{F19EDA6F-01AD-264E-914F-DBFF105C0AC0}" srcOrd="0" destOrd="1" presId="urn:microsoft.com/office/officeart/2005/8/layout/default#1"/>
    <dgm:cxn modelId="{EBA44FBC-6FCD-4AEF-B2FA-EBBA0F4260D9}" srcId="{04E325A2-16EA-42DD-AB3A-CC46B3BF1D9C}" destId="{10FB9687-0123-4719-89C5-5E6A59EAE5BE}" srcOrd="0" destOrd="0" parTransId="{3CA73436-C529-40EA-8EA2-8A91CD03E32F}" sibTransId="{1F56300E-56EB-4971-B9CA-BB3BE5A0467D}"/>
    <dgm:cxn modelId="{490569C5-04B0-4954-846D-1917A6A07E32}" srcId="{FFAF08B7-D7A6-4874-BAE1-B1E6F1C525B9}" destId="{6EF907AD-B6F4-4186-8E3C-865FE6FAE3E6}" srcOrd="0" destOrd="0" parTransId="{EA801E8F-DD7C-4DF0-8E74-15ACE90CB1CE}" sibTransId="{DBA0DB0F-6DC3-4E80-9385-9D8F8F6E428D}"/>
    <dgm:cxn modelId="{24E931CD-95C2-CF47-A5C3-0FD5C5699003}" type="presOf" srcId="{4CE55070-EFDB-4E98-B53F-A945B3FACA7F}" destId="{F19EDA6F-01AD-264E-914F-DBFF105C0AC0}" srcOrd="0" destOrd="2" presId="urn:microsoft.com/office/officeart/2005/8/layout/default#1"/>
    <dgm:cxn modelId="{83AF419C-C1E8-478C-BAD0-DECC4D4F03E6}" srcId="{04E325A2-16EA-42DD-AB3A-CC46B3BF1D9C}" destId="{0FAE52AD-EBF5-4CB0-8EEA-BA437B99D7B7}" srcOrd="3" destOrd="0" parTransId="{F0EB6E08-B858-4F8E-BF91-764DFB0E45FD}" sibTransId="{E834EDD3-04F4-45E4-A66F-5D5E39815BEB}"/>
    <dgm:cxn modelId="{91A962E5-FA5C-B547-8765-9EFCB6AE6503}" type="presOf" srcId="{AFD5BEA7-7097-4353-824D-A908A0511908}" destId="{39C528E7-8393-874B-884D-AB03FEA64B60}" srcOrd="0" destOrd="0" presId="urn:microsoft.com/office/officeart/2005/8/layout/default#1"/>
    <dgm:cxn modelId="{EDDB3E43-C253-9B41-80AF-2994B4876014}" type="presOf" srcId="{8026DA03-C4D5-48D2-925C-BD1ADE4448D5}" destId="{10E5C1C1-91DA-7A4F-B6B5-1572E34D4A11}" srcOrd="0" destOrd="2" presId="urn:microsoft.com/office/officeart/2005/8/layout/default#1"/>
    <dgm:cxn modelId="{AE5979EB-8EE6-B84A-B20D-6E6365EDFB84}" type="presOf" srcId="{FFAF08B7-D7A6-4874-BAE1-B1E6F1C525B9}" destId="{F19EDA6F-01AD-264E-914F-DBFF105C0AC0}" srcOrd="0" destOrd="0" presId="urn:microsoft.com/office/officeart/2005/8/layout/default#1"/>
    <dgm:cxn modelId="{1AC1C34B-0193-4ECC-B394-CB6305761307}" srcId="{FFAF08B7-D7A6-4874-BAE1-B1E6F1C525B9}" destId="{4CE55070-EFDB-4E98-B53F-A945B3FACA7F}" srcOrd="1" destOrd="0" parTransId="{3C9710B9-1E6E-47CE-9FF7-A8525B03192A}" sibTransId="{1C24D63C-A5C7-44B9-829E-CC3AA462C7C9}"/>
    <dgm:cxn modelId="{4FCC9560-9561-4623-B902-FF300F5BAEAF}" srcId="{04E325A2-16EA-42DD-AB3A-CC46B3BF1D9C}" destId="{04DB1B0B-8E9D-4E63-B4C9-50E78149C4E7}" srcOrd="4" destOrd="0" parTransId="{4AED08E8-533C-4BF3-BE91-4F8FE6373885}" sibTransId="{97F34601-199D-4375-8940-FF4F24B23434}"/>
    <dgm:cxn modelId="{2076E61D-A798-486E-9DD6-9B607DEB7147}" srcId="{AFD5BEA7-7097-4353-824D-A908A0511908}" destId="{CD749357-4662-4259-B2D7-4886FDC15EF1}" srcOrd="0" destOrd="0" parTransId="{3BFC4089-AF1F-4030-9A9A-8E98AB2806A2}" sibTransId="{CD886A87-7151-46E4-BBA6-555B466434E5}"/>
    <dgm:cxn modelId="{8F1B3685-9D52-4533-AA26-432603D66E4F}" srcId="{FFAF08B7-D7A6-4874-BAE1-B1E6F1C525B9}" destId="{55724D5F-F4D8-47A1-96CB-943FBB78B862}" srcOrd="2" destOrd="0" parTransId="{F9AA1369-65BD-4100-9D18-7161A095027D}" sibTransId="{C18DA82B-40C9-4201-944E-5493FBAD157C}"/>
    <dgm:cxn modelId="{2FCF8B15-8CE2-A446-9F56-69D5CF1A263C}" type="presOf" srcId="{04E325A2-16EA-42DD-AB3A-CC46B3BF1D9C}" destId="{10E5C1C1-91DA-7A4F-B6B5-1572E34D4A11}" srcOrd="0" destOrd="0" presId="urn:microsoft.com/office/officeart/2005/8/layout/default#1"/>
    <dgm:cxn modelId="{AB9ABE23-4EDA-EB44-B901-6F8DBA5F7431}" type="presOf" srcId="{789CE644-50E7-4798-94B6-2C01C5FC587D}" destId="{5C538816-DE65-1E4E-BFF7-BBC366155B26}" srcOrd="0" destOrd="0" presId="urn:microsoft.com/office/officeart/2005/8/layout/default#1"/>
    <dgm:cxn modelId="{C484AA5E-394A-49F4-BE75-DCCCBCB3A777}" srcId="{AFD5BEA7-7097-4353-824D-A908A0511908}" destId="{C315FEF8-125A-4222-9ABC-00B6D6069281}" srcOrd="4" destOrd="0" parTransId="{40F38404-4DBB-47CD-8606-0A1AF773AC6B}" sibTransId="{8079C6C9-6102-4457-921D-8FC5398ED6CC}"/>
    <dgm:cxn modelId="{D5E8CF03-610A-734E-A546-27A6356239B9}" type="presOf" srcId="{0E2157BA-8A03-4094-9D6F-7A7C56FD0F12}" destId="{39C528E7-8393-874B-884D-AB03FEA64B60}" srcOrd="0" destOrd="3" presId="urn:microsoft.com/office/officeart/2005/8/layout/default#1"/>
    <dgm:cxn modelId="{84326CE3-C368-FC4B-9254-5B3CF974EF31}" type="presOf" srcId="{F75B8E96-9C98-4272-AFF9-A1C3CE55C375}" destId="{10E5C1C1-91DA-7A4F-B6B5-1572E34D4A11}" srcOrd="0" destOrd="3" presId="urn:microsoft.com/office/officeart/2005/8/layout/default#1"/>
    <dgm:cxn modelId="{DF90F0FB-5563-4117-8462-74A741D4C2F0}" srcId="{04E325A2-16EA-42DD-AB3A-CC46B3BF1D9C}" destId="{8026DA03-C4D5-48D2-925C-BD1ADE4448D5}" srcOrd="1" destOrd="0" parTransId="{08D3A316-57CF-430A-B77C-D09CD51A7D1A}" sibTransId="{B516D9F6-41A2-4436-8EB2-7E9DE6865A43}"/>
    <dgm:cxn modelId="{C9A6B976-3FC9-E640-BC59-6B940B28C1BE}" type="presOf" srcId="{ED7A2A39-90FE-4719-B9C0-C0FCAD48C699}" destId="{10E5C1C1-91DA-7A4F-B6B5-1572E34D4A11}" srcOrd="0" destOrd="6" presId="urn:microsoft.com/office/officeart/2005/8/layout/default#1"/>
    <dgm:cxn modelId="{5C4B1753-AE28-0045-A4FD-6EB825AC8C0A}" type="presOf" srcId="{C315FEF8-125A-4222-9ABC-00B6D6069281}" destId="{39C528E7-8393-874B-884D-AB03FEA64B60}" srcOrd="0" destOrd="5" presId="urn:microsoft.com/office/officeart/2005/8/layout/default#1"/>
    <dgm:cxn modelId="{B69C6C08-B9FC-40C0-A212-2CC824FD362B}" srcId="{AFD5BEA7-7097-4353-824D-A908A0511908}" destId="{0E2157BA-8A03-4094-9D6F-7A7C56FD0F12}" srcOrd="2" destOrd="0" parTransId="{0B16CA8F-D528-4304-B3CC-59C20BE52DF9}" sibTransId="{3747EF01-E8FC-43F6-9B2E-2ED3C87CF027}"/>
    <dgm:cxn modelId="{38062E2A-29DD-4319-9195-02A3F8034843}" srcId="{789CE644-50E7-4798-94B6-2C01C5FC587D}" destId="{AFD5BEA7-7097-4353-824D-A908A0511908}" srcOrd="1" destOrd="0" parTransId="{0E555DE9-7C32-48A1-A15B-C2D042901627}" sibTransId="{4D5BB3A0-AF91-4D11-AAE8-4AC82914E20F}"/>
    <dgm:cxn modelId="{814EA504-2A17-4C18-AB86-49794931E8C1}" type="presOf" srcId="{444DD2C5-DB9C-451E-805D-8D600593986F}" destId="{39C528E7-8393-874B-884D-AB03FEA64B60}" srcOrd="0" destOrd="4" presId="urn:microsoft.com/office/officeart/2005/8/layout/default#1"/>
    <dgm:cxn modelId="{D093B5A0-6E6D-46F8-AAA4-ACEAE83E0BCA}" srcId="{AFD5BEA7-7097-4353-824D-A908A0511908}" destId="{91EAC679-7F36-4A7D-BC58-340105FBF1F0}" srcOrd="5" destOrd="0" parTransId="{FECECF46-E032-4C04-B09A-77706650190D}" sibTransId="{168B5A18-1843-4769-A08A-44C35EA356CE}"/>
    <dgm:cxn modelId="{169D074E-3ED1-1C4A-8A47-88373E2F5DC7}" type="presParOf" srcId="{5C538816-DE65-1E4E-BFF7-BBC366155B26}" destId="{10E5C1C1-91DA-7A4F-B6B5-1572E34D4A11}" srcOrd="0" destOrd="0" presId="urn:microsoft.com/office/officeart/2005/8/layout/default#1"/>
    <dgm:cxn modelId="{8C504A34-2F0E-F541-918B-F777A0C294A5}" type="presParOf" srcId="{5C538816-DE65-1E4E-BFF7-BBC366155B26}" destId="{B7ACC82E-0DEB-5F45-96E9-3CD54ACABABD}" srcOrd="1" destOrd="0" presId="urn:microsoft.com/office/officeart/2005/8/layout/default#1"/>
    <dgm:cxn modelId="{981513CE-079D-9A40-BDE2-D4A335C3FC32}" type="presParOf" srcId="{5C538816-DE65-1E4E-BFF7-BBC366155B26}" destId="{39C528E7-8393-874B-884D-AB03FEA64B60}" srcOrd="2" destOrd="0" presId="urn:microsoft.com/office/officeart/2005/8/layout/default#1"/>
    <dgm:cxn modelId="{2A7CB331-2C30-E345-B9EA-FF443D1CC2A1}" type="presParOf" srcId="{5C538816-DE65-1E4E-BFF7-BBC366155B26}" destId="{83F19A58-5CBB-8649-9558-A3BE9EDD0F92}" srcOrd="3" destOrd="0" presId="urn:microsoft.com/office/officeart/2005/8/layout/default#1"/>
    <dgm:cxn modelId="{20E66814-C981-734C-B5E9-708E698BFCF0}" type="presParOf" srcId="{5C538816-DE65-1E4E-BFF7-BBC366155B26}" destId="{F19EDA6F-01AD-264E-914F-DBFF105C0AC0}" srcOrd="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F66196-80EC-49C2-9049-9167A710F43B}" type="doc">
      <dgm:prSet loTypeId="urn:microsoft.com/office/officeart/2005/8/layout/vProcess5" loCatId="process" qsTypeId="urn:microsoft.com/office/officeart/2005/8/quickstyle/3d4" qsCatId="3D" csTypeId="urn:microsoft.com/office/officeart/2005/8/colors/accent1_2" csCatId="accent1" phldr="1"/>
      <dgm:spPr/>
      <dgm:t>
        <a:bodyPr/>
        <a:lstStyle/>
        <a:p>
          <a:endParaRPr lang="en-US"/>
        </a:p>
      </dgm:t>
    </dgm:pt>
    <dgm:pt modelId="{FF6FED52-32BA-4849-9419-5252B67B8001}">
      <dgm:prSet custT="1"/>
      <dgm:spPr/>
      <dgm:t>
        <a:bodyPr/>
        <a:lstStyle/>
        <a:p>
          <a:r>
            <a:rPr lang="en-US" sz="1600" b="1" i="0" u="none" dirty="0" smtClean="0">
              <a:solidFill>
                <a:schemeClr val="tx1"/>
              </a:solidFill>
              <a:latin typeface="Arial" panose="020B0604020202020204" pitchFamily="34" charset="0"/>
              <a:cs typeface="Arial" panose="020B0604020202020204" pitchFamily="34" charset="0"/>
            </a:rPr>
            <a:t>What information are you searching for?</a:t>
          </a:r>
          <a:endParaRPr lang="en-US" sz="1600" b="1" dirty="0">
            <a:solidFill>
              <a:schemeClr val="tx1"/>
            </a:solidFill>
            <a:latin typeface="Arial" panose="020B0604020202020204" pitchFamily="34" charset="0"/>
            <a:cs typeface="Arial" panose="020B0604020202020204" pitchFamily="34" charset="0"/>
          </a:endParaRPr>
        </a:p>
      </dgm:t>
    </dgm:pt>
    <dgm:pt modelId="{F521C8CE-183E-43C5-A7B9-3CD014B50F7F}" type="parTrans" cxnId="{3D0410BF-7DAF-4059-8141-4484190FD600}">
      <dgm:prSet/>
      <dgm:spPr/>
      <dgm:t>
        <a:bodyPr/>
        <a:lstStyle/>
        <a:p>
          <a:endParaRPr lang="en-US"/>
        </a:p>
      </dgm:t>
    </dgm:pt>
    <dgm:pt modelId="{EE796DC8-3C24-43DE-85BE-9B51F49699C2}" type="sibTrans" cxnId="{3D0410BF-7DAF-4059-8141-4484190FD600}">
      <dgm:prSet/>
      <dgm:spPr/>
      <dgm:t>
        <a:bodyPr/>
        <a:lstStyle/>
        <a:p>
          <a:endParaRPr lang="en-US" dirty="0"/>
        </a:p>
      </dgm:t>
    </dgm:pt>
    <dgm:pt modelId="{FF2E5156-E47F-4908-80B5-DD361EFCBF6E}">
      <dgm:prSet custT="1"/>
      <dgm:spPr/>
      <dgm:t>
        <a:bodyPr/>
        <a:lstStyle/>
        <a:p>
          <a:r>
            <a:rPr lang="en-US" sz="1600" b="1" i="0" u="none" dirty="0" smtClean="0">
              <a:solidFill>
                <a:schemeClr val="tx1"/>
              </a:solidFill>
              <a:latin typeface="Arial" panose="020B0604020202020204" pitchFamily="34" charset="0"/>
              <a:cs typeface="Arial" panose="020B0604020202020204" pitchFamily="34" charset="0"/>
            </a:rPr>
            <a:t>What information would you consider important? Are facts—statistics, dates, </a:t>
          </a:r>
          <a:r>
            <a:rPr lang="en-US" sz="1600" b="1" i="0" u="none" dirty="0" smtClean="0">
              <a:solidFill>
                <a:schemeClr val="tx1"/>
              </a:solidFill>
              <a:latin typeface="Arial" panose="020B0604020202020204" pitchFamily="34" charset="0"/>
              <a:cs typeface="Arial" panose="020B0604020202020204" pitchFamily="34" charset="0"/>
            </a:rPr>
            <a:t>places, or people’s names </a:t>
          </a:r>
          <a:r>
            <a:rPr lang="en-US" sz="1600" b="1" i="0" u="none" dirty="0" smtClean="0">
              <a:solidFill>
                <a:schemeClr val="tx1"/>
              </a:solidFill>
              <a:latin typeface="Arial" panose="020B0604020202020204" pitchFamily="34" charset="0"/>
              <a:cs typeface="Arial" panose="020B0604020202020204" pitchFamily="34" charset="0"/>
            </a:rPr>
            <a:t>included?</a:t>
          </a:r>
          <a:endParaRPr lang="en-US" sz="1600" b="1" dirty="0">
            <a:solidFill>
              <a:schemeClr val="tx1"/>
            </a:solidFill>
            <a:latin typeface="Arial" panose="020B0604020202020204" pitchFamily="34" charset="0"/>
            <a:cs typeface="Arial" panose="020B0604020202020204" pitchFamily="34" charset="0"/>
          </a:endParaRPr>
        </a:p>
      </dgm:t>
    </dgm:pt>
    <dgm:pt modelId="{E33B5BE5-85C2-431C-9FFD-2E9FCE8D0137}" type="parTrans" cxnId="{749F7E04-5F64-48BE-A2EA-BF32DC5FD31B}">
      <dgm:prSet/>
      <dgm:spPr/>
      <dgm:t>
        <a:bodyPr/>
        <a:lstStyle/>
        <a:p>
          <a:endParaRPr lang="en-US"/>
        </a:p>
      </dgm:t>
    </dgm:pt>
    <dgm:pt modelId="{FCD2F467-8BF9-4D96-8AE5-445DABEF299E}" type="sibTrans" cxnId="{749F7E04-5F64-48BE-A2EA-BF32DC5FD31B}">
      <dgm:prSet/>
      <dgm:spPr/>
      <dgm:t>
        <a:bodyPr/>
        <a:lstStyle/>
        <a:p>
          <a:endParaRPr lang="en-US" dirty="0"/>
        </a:p>
      </dgm:t>
    </dgm:pt>
    <dgm:pt modelId="{F9801D68-0839-4155-8E0F-D17D389EA92F}">
      <dgm:prSet custT="1"/>
      <dgm:spPr/>
      <dgm:t>
        <a:bodyPr/>
        <a:lstStyle/>
        <a:p>
          <a:r>
            <a:rPr lang="en-US" sz="1600" b="1" dirty="0" smtClean="0">
              <a:solidFill>
                <a:schemeClr val="tx1"/>
              </a:solidFill>
              <a:latin typeface="Arial" panose="020B0604020202020204" pitchFamily="34" charset="0"/>
              <a:cs typeface="Arial" panose="020B0604020202020204" pitchFamily="34" charset="0"/>
            </a:rPr>
            <a:t>What is the main idea behind the text? </a:t>
          </a:r>
          <a:endParaRPr lang="en-US" sz="1600" b="1" dirty="0">
            <a:solidFill>
              <a:schemeClr val="tx1"/>
            </a:solidFill>
            <a:latin typeface="Arial" panose="020B0604020202020204" pitchFamily="34" charset="0"/>
            <a:cs typeface="Arial" panose="020B0604020202020204" pitchFamily="34" charset="0"/>
          </a:endParaRPr>
        </a:p>
      </dgm:t>
    </dgm:pt>
    <dgm:pt modelId="{B2D89C36-E999-428B-854F-FE2EFF4E2B0A}" type="parTrans" cxnId="{0E711A61-9505-4BE5-9863-FD32B9BFCDD9}">
      <dgm:prSet/>
      <dgm:spPr/>
      <dgm:t>
        <a:bodyPr/>
        <a:lstStyle/>
        <a:p>
          <a:endParaRPr lang="en-US"/>
        </a:p>
      </dgm:t>
    </dgm:pt>
    <dgm:pt modelId="{F3BFB8AE-AD3B-4252-B1E1-62951828A0A2}" type="sibTrans" cxnId="{0E711A61-9505-4BE5-9863-FD32B9BFCDD9}">
      <dgm:prSet/>
      <dgm:spPr/>
      <dgm:t>
        <a:bodyPr/>
        <a:lstStyle/>
        <a:p>
          <a:endParaRPr lang="en-US" dirty="0"/>
        </a:p>
      </dgm:t>
    </dgm:pt>
    <dgm:pt modelId="{7F6A614F-417E-4152-830C-B6AF74791BFF}">
      <dgm:prSet custT="1"/>
      <dgm:spPr/>
      <dgm:t>
        <a:bodyPr/>
        <a:lstStyle/>
        <a:p>
          <a:r>
            <a:rPr lang="en-US" sz="1600" b="1" dirty="0" smtClean="0">
              <a:solidFill>
                <a:schemeClr val="tx1"/>
              </a:solidFill>
              <a:latin typeface="Arial" panose="020B0604020202020204" pitchFamily="34" charset="0"/>
              <a:cs typeface="Arial" panose="020B0604020202020204" pitchFamily="34" charset="0"/>
            </a:rPr>
            <a:t>What is the claim or argument the author is trying to make?  </a:t>
          </a:r>
          <a:endParaRPr lang="en-US" sz="1600" b="1" dirty="0">
            <a:solidFill>
              <a:schemeClr val="tx1"/>
            </a:solidFill>
            <a:latin typeface="Arial" panose="020B0604020202020204" pitchFamily="34" charset="0"/>
            <a:cs typeface="Arial" panose="020B0604020202020204" pitchFamily="34" charset="0"/>
          </a:endParaRPr>
        </a:p>
      </dgm:t>
    </dgm:pt>
    <dgm:pt modelId="{610F79F5-1E1F-41A8-9C1A-E7EAB926585E}" type="parTrans" cxnId="{2897374D-63AA-4EDA-A4C8-30B0FC062867}">
      <dgm:prSet/>
      <dgm:spPr/>
      <dgm:t>
        <a:bodyPr/>
        <a:lstStyle/>
        <a:p>
          <a:endParaRPr lang="en-US"/>
        </a:p>
      </dgm:t>
    </dgm:pt>
    <dgm:pt modelId="{C2EC29DE-A8C8-4D3E-A0E1-12B4CB16E4DE}" type="sibTrans" cxnId="{2897374D-63AA-4EDA-A4C8-30B0FC062867}">
      <dgm:prSet/>
      <dgm:spPr/>
      <dgm:t>
        <a:bodyPr/>
        <a:lstStyle/>
        <a:p>
          <a:endParaRPr lang="en-US"/>
        </a:p>
      </dgm:t>
    </dgm:pt>
    <dgm:pt modelId="{F803B053-F2B3-4988-B626-6589DA860036}" type="pres">
      <dgm:prSet presAssocID="{4FF66196-80EC-49C2-9049-9167A710F43B}" presName="outerComposite" presStyleCnt="0">
        <dgm:presLayoutVars>
          <dgm:chMax val="5"/>
          <dgm:dir/>
          <dgm:resizeHandles val="exact"/>
        </dgm:presLayoutVars>
      </dgm:prSet>
      <dgm:spPr/>
      <dgm:t>
        <a:bodyPr/>
        <a:lstStyle/>
        <a:p>
          <a:endParaRPr lang="en-US"/>
        </a:p>
      </dgm:t>
    </dgm:pt>
    <dgm:pt modelId="{D52C09B2-163F-4C12-BB07-9A28D1EE0B4E}" type="pres">
      <dgm:prSet presAssocID="{4FF66196-80EC-49C2-9049-9167A710F43B}" presName="dummyMaxCanvas" presStyleCnt="0">
        <dgm:presLayoutVars/>
      </dgm:prSet>
      <dgm:spPr/>
    </dgm:pt>
    <dgm:pt modelId="{077AADFF-69AE-4BD1-85FA-8987425A3235}" type="pres">
      <dgm:prSet presAssocID="{4FF66196-80EC-49C2-9049-9167A710F43B}" presName="FourNodes_1" presStyleLbl="node1" presStyleIdx="0" presStyleCnt="4">
        <dgm:presLayoutVars>
          <dgm:bulletEnabled val="1"/>
        </dgm:presLayoutVars>
      </dgm:prSet>
      <dgm:spPr/>
      <dgm:t>
        <a:bodyPr/>
        <a:lstStyle/>
        <a:p>
          <a:endParaRPr lang="en-US"/>
        </a:p>
      </dgm:t>
    </dgm:pt>
    <dgm:pt modelId="{65127983-E238-4F7B-8FF7-B91A8830F00A}" type="pres">
      <dgm:prSet presAssocID="{4FF66196-80EC-49C2-9049-9167A710F43B}" presName="FourNodes_2" presStyleLbl="node1" presStyleIdx="1" presStyleCnt="4">
        <dgm:presLayoutVars>
          <dgm:bulletEnabled val="1"/>
        </dgm:presLayoutVars>
      </dgm:prSet>
      <dgm:spPr/>
      <dgm:t>
        <a:bodyPr/>
        <a:lstStyle/>
        <a:p>
          <a:endParaRPr lang="en-US"/>
        </a:p>
      </dgm:t>
    </dgm:pt>
    <dgm:pt modelId="{A295D408-194D-45EC-84C3-35CCE32FAD76}" type="pres">
      <dgm:prSet presAssocID="{4FF66196-80EC-49C2-9049-9167A710F43B}" presName="FourNodes_3" presStyleLbl="node1" presStyleIdx="2" presStyleCnt="4">
        <dgm:presLayoutVars>
          <dgm:bulletEnabled val="1"/>
        </dgm:presLayoutVars>
      </dgm:prSet>
      <dgm:spPr/>
      <dgm:t>
        <a:bodyPr/>
        <a:lstStyle/>
        <a:p>
          <a:endParaRPr lang="en-US"/>
        </a:p>
      </dgm:t>
    </dgm:pt>
    <dgm:pt modelId="{77DA82E3-43C2-4CDF-93E6-A6C9E7E79E4E}" type="pres">
      <dgm:prSet presAssocID="{4FF66196-80EC-49C2-9049-9167A710F43B}" presName="FourNodes_4" presStyleLbl="node1" presStyleIdx="3" presStyleCnt="4">
        <dgm:presLayoutVars>
          <dgm:bulletEnabled val="1"/>
        </dgm:presLayoutVars>
      </dgm:prSet>
      <dgm:spPr/>
      <dgm:t>
        <a:bodyPr/>
        <a:lstStyle/>
        <a:p>
          <a:endParaRPr lang="en-US"/>
        </a:p>
      </dgm:t>
    </dgm:pt>
    <dgm:pt modelId="{4E6B4543-447B-4E8F-81FC-CCA1405E23A7}" type="pres">
      <dgm:prSet presAssocID="{4FF66196-80EC-49C2-9049-9167A710F43B}" presName="FourConn_1-2" presStyleLbl="fgAccFollowNode1" presStyleIdx="0" presStyleCnt="3">
        <dgm:presLayoutVars>
          <dgm:bulletEnabled val="1"/>
        </dgm:presLayoutVars>
      </dgm:prSet>
      <dgm:spPr/>
      <dgm:t>
        <a:bodyPr/>
        <a:lstStyle/>
        <a:p>
          <a:endParaRPr lang="en-US"/>
        </a:p>
      </dgm:t>
    </dgm:pt>
    <dgm:pt modelId="{3973EC8C-A921-4715-8CF1-739EED227316}" type="pres">
      <dgm:prSet presAssocID="{4FF66196-80EC-49C2-9049-9167A710F43B}" presName="FourConn_2-3" presStyleLbl="fgAccFollowNode1" presStyleIdx="1" presStyleCnt="3">
        <dgm:presLayoutVars>
          <dgm:bulletEnabled val="1"/>
        </dgm:presLayoutVars>
      </dgm:prSet>
      <dgm:spPr/>
      <dgm:t>
        <a:bodyPr/>
        <a:lstStyle/>
        <a:p>
          <a:endParaRPr lang="en-US"/>
        </a:p>
      </dgm:t>
    </dgm:pt>
    <dgm:pt modelId="{5C518135-02C2-4BCD-9389-35F0E237A5FA}" type="pres">
      <dgm:prSet presAssocID="{4FF66196-80EC-49C2-9049-9167A710F43B}" presName="FourConn_3-4" presStyleLbl="fgAccFollowNode1" presStyleIdx="2" presStyleCnt="3">
        <dgm:presLayoutVars>
          <dgm:bulletEnabled val="1"/>
        </dgm:presLayoutVars>
      </dgm:prSet>
      <dgm:spPr/>
      <dgm:t>
        <a:bodyPr/>
        <a:lstStyle/>
        <a:p>
          <a:endParaRPr lang="en-US"/>
        </a:p>
      </dgm:t>
    </dgm:pt>
    <dgm:pt modelId="{F4151EDB-8F22-454E-9061-E3453E87F9FD}" type="pres">
      <dgm:prSet presAssocID="{4FF66196-80EC-49C2-9049-9167A710F43B}" presName="FourNodes_1_text" presStyleLbl="node1" presStyleIdx="3" presStyleCnt="4">
        <dgm:presLayoutVars>
          <dgm:bulletEnabled val="1"/>
        </dgm:presLayoutVars>
      </dgm:prSet>
      <dgm:spPr/>
      <dgm:t>
        <a:bodyPr/>
        <a:lstStyle/>
        <a:p>
          <a:endParaRPr lang="en-US"/>
        </a:p>
      </dgm:t>
    </dgm:pt>
    <dgm:pt modelId="{3F343486-BE10-4D57-B751-6DDD0628AE11}" type="pres">
      <dgm:prSet presAssocID="{4FF66196-80EC-49C2-9049-9167A710F43B}" presName="FourNodes_2_text" presStyleLbl="node1" presStyleIdx="3" presStyleCnt="4">
        <dgm:presLayoutVars>
          <dgm:bulletEnabled val="1"/>
        </dgm:presLayoutVars>
      </dgm:prSet>
      <dgm:spPr/>
      <dgm:t>
        <a:bodyPr/>
        <a:lstStyle/>
        <a:p>
          <a:endParaRPr lang="en-US"/>
        </a:p>
      </dgm:t>
    </dgm:pt>
    <dgm:pt modelId="{143EA38E-38D4-4ED2-B726-C442FA0570FC}" type="pres">
      <dgm:prSet presAssocID="{4FF66196-80EC-49C2-9049-9167A710F43B}" presName="FourNodes_3_text" presStyleLbl="node1" presStyleIdx="3" presStyleCnt="4">
        <dgm:presLayoutVars>
          <dgm:bulletEnabled val="1"/>
        </dgm:presLayoutVars>
      </dgm:prSet>
      <dgm:spPr/>
      <dgm:t>
        <a:bodyPr/>
        <a:lstStyle/>
        <a:p>
          <a:endParaRPr lang="en-US"/>
        </a:p>
      </dgm:t>
    </dgm:pt>
    <dgm:pt modelId="{8BC491E3-52AB-4C8D-9DEA-7912155308B5}" type="pres">
      <dgm:prSet presAssocID="{4FF66196-80EC-49C2-9049-9167A710F43B}" presName="FourNodes_4_text" presStyleLbl="node1" presStyleIdx="3" presStyleCnt="4">
        <dgm:presLayoutVars>
          <dgm:bulletEnabled val="1"/>
        </dgm:presLayoutVars>
      </dgm:prSet>
      <dgm:spPr/>
      <dgm:t>
        <a:bodyPr/>
        <a:lstStyle/>
        <a:p>
          <a:endParaRPr lang="en-US"/>
        </a:p>
      </dgm:t>
    </dgm:pt>
  </dgm:ptLst>
  <dgm:cxnLst>
    <dgm:cxn modelId="{6F0E5233-3165-48D4-AA50-7FD6A6E6D137}" type="presOf" srcId="{F3BFB8AE-AD3B-4252-B1E1-62951828A0A2}" destId="{5C518135-02C2-4BCD-9389-35F0E237A5FA}" srcOrd="0" destOrd="0" presId="urn:microsoft.com/office/officeart/2005/8/layout/vProcess5"/>
    <dgm:cxn modelId="{B9FB2C5C-A80D-441D-85D1-35C3361DAD80}" type="presOf" srcId="{FF2E5156-E47F-4908-80B5-DD361EFCBF6E}" destId="{3F343486-BE10-4D57-B751-6DDD0628AE11}" srcOrd="1" destOrd="0" presId="urn:microsoft.com/office/officeart/2005/8/layout/vProcess5"/>
    <dgm:cxn modelId="{45356E06-A33E-4186-BAA0-F501C290755F}" type="presOf" srcId="{FF2E5156-E47F-4908-80B5-DD361EFCBF6E}" destId="{65127983-E238-4F7B-8FF7-B91A8830F00A}" srcOrd="0" destOrd="0" presId="urn:microsoft.com/office/officeart/2005/8/layout/vProcess5"/>
    <dgm:cxn modelId="{FC5198F1-BF8F-43C9-BB04-4238FFF908DA}" type="presOf" srcId="{F9801D68-0839-4155-8E0F-D17D389EA92F}" destId="{A295D408-194D-45EC-84C3-35CCE32FAD76}" srcOrd="0" destOrd="0" presId="urn:microsoft.com/office/officeart/2005/8/layout/vProcess5"/>
    <dgm:cxn modelId="{60CA10DB-8E4B-4EDA-B303-D10DA8235A48}" type="presOf" srcId="{4FF66196-80EC-49C2-9049-9167A710F43B}" destId="{F803B053-F2B3-4988-B626-6589DA860036}" srcOrd="0" destOrd="0" presId="urn:microsoft.com/office/officeart/2005/8/layout/vProcess5"/>
    <dgm:cxn modelId="{568F038C-451B-4D51-ABE5-940FB8E3CFC3}" type="presOf" srcId="{EE796DC8-3C24-43DE-85BE-9B51F49699C2}" destId="{4E6B4543-447B-4E8F-81FC-CCA1405E23A7}" srcOrd="0" destOrd="0" presId="urn:microsoft.com/office/officeart/2005/8/layout/vProcess5"/>
    <dgm:cxn modelId="{749F7E04-5F64-48BE-A2EA-BF32DC5FD31B}" srcId="{4FF66196-80EC-49C2-9049-9167A710F43B}" destId="{FF2E5156-E47F-4908-80B5-DD361EFCBF6E}" srcOrd="1" destOrd="0" parTransId="{E33B5BE5-85C2-431C-9FFD-2E9FCE8D0137}" sibTransId="{FCD2F467-8BF9-4D96-8AE5-445DABEF299E}"/>
    <dgm:cxn modelId="{624248A8-4B7C-4027-A53F-F082FC0B7971}" type="presOf" srcId="{FF6FED52-32BA-4849-9419-5252B67B8001}" destId="{077AADFF-69AE-4BD1-85FA-8987425A3235}" srcOrd="0" destOrd="0" presId="urn:microsoft.com/office/officeart/2005/8/layout/vProcess5"/>
    <dgm:cxn modelId="{C9FA2F80-CD0A-4E71-BACD-DBA691BF8AA0}" type="presOf" srcId="{F9801D68-0839-4155-8E0F-D17D389EA92F}" destId="{143EA38E-38D4-4ED2-B726-C442FA0570FC}" srcOrd="1" destOrd="0" presId="urn:microsoft.com/office/officeart/2005/8/layout/vProcess5"/>
    <dgm:cxn modelId="{C7DDFE29-433B-4429-9BE9-E5AD8CE94F94}" type="presOf" srcId="{FF6FED52-32BA-4849-9419-5252B67B8001}" destId="{F4151EDB-8F22-454E-9061-E3453E87F9FD}" srcOrd="1" destOrd="0" presId="urn:microsoft.com/office/officeart/2005/8/layout/vProcess5"/>
    <dgm:cxn modelId="{3D0410BF-7DAF-4059-8141-4484190FD600}" srcId="{4FF66196-80EC-49C2-9049-9167A710F43B}" destId="{FF6FED52-32BA-4849-9419-5252B67B8001}" srcOrd="0" destOrd="0" parTransId="{F521C8CE-183E-43C5-A7B9-3CD014B50F7F}" sibTransId="{EE796DC8-3C24-43DE-85BE-9B51F49699C2}"/>
    <dgm:cxn modelId="{2897374D-63AA-4EDA-A4C8-30B0FC062867}" srcId="{4FF66196-80EC-49C2-9049-9167A710F43B}" destId="{7F6A614F-417E-4152-830C-B6AF74791BFF}" srcOrd="3" destOrd="0" parTransId="{610F79F5-1E1F-41A8-9C1A-E7EAB926585E}" sibTransId="{C2EC29DE-A8C8-4D3E-A0E1-12B4CB16E4DE}"/>
    <dgm:cxn modelId="{78C9406A-4F1F-4221-96F8-3BB5620A8E61}" type="presOf" srcId="{FCD2F467-8BF9-4D96-8AE5-445DABEF299E}" destId="{3973EC8C-A921-4715-8CF1-739EED227316}" srcOrd="0" destOrd="0" presId="urn:microsoft.com/office/officeart/2005/8/layout/vProcess5"/>
    <dgm:cxn modelId="{97B3FF5D-29DD-4264-B099-64E3239D0512}" type="presOf" srcId="{7F6A614F-417E-4152-830C-B6AF74791BFF}" destId="{77DA82E3-43C2-4CDF-93E6-A6C9E7E79E4E}" srcOrd="0" destOrd="0" presId="urn:microsoft.com/office/officeart/2005/8/layout/vProcess5"/>
    <dgm:cxn modelId="{DF8A17C9-F364-4D47-B379-716D4F1CD8F2}" type="presOf" srcId="{7F6A614F-417E-4152-830C-B6AF74791BFF}" destId="{8BC491E3-52AB-4C8D-9DEA-7912155308B5}" srcOrd="1" destOrd="0" presId="urn:microsoft.com/office/officeart/2005/8/layout/vProcess5"/>
    <dgm:cxn modelId="{0E711A61-9505-4BE5-9863-FD32B9BFCDD9}" srcId="{4FF66196-80EC-49C2-9049-9167A710F43B}" destId="{F9801D68-0839-4155-8E0F-D17D389EA92F}" srcOrd="2" destOrd="0" parTransId="{B2D89C36-E999-428B-854F-FE2EFF4E2B0A}" sibTransId="{F3BFB8AE-AD3B-4252-B1E1-62951828A0A2}"/>
    <dgm:cxn modelId="{F6F41EC6-6514-4CEA-9B83-67F60BB59792}" type="presParOf" srcId="{F803B053-F2B3-4988-B626-6589DA860036}" destId="{D52C09B2-163F-4C12-BB07-9A28D1EE0B4E}" srcOrd="0" destOrd="0" presId="urn:microsoft.com/office/officeart/2005/8/layout/vProcess5"/>
    <dgm:cxn modelId="{468DFF37-F373-4B01-89FB-ED5EA7EC36B3}" type="presParOf" srcId="{F803B053-F2B3-4988-B626-6589DA860036}" destId="{077AADFF-69AE-4BD1-85FA-8987425A3235}" srcOrd="1" destOrd="0" presId="urn:microsoft.com/office/officeart/2005/8/layout/vProcess5"/>
    <dgm:cxn modelId="{E519E711-CE80-4CC7-9F6B-012DDFE16DFE}" type="presParOf" srcId="{F803B053-F2B3-4988-B626-6589DA860036}" destId="{65127983-E238-4F7B-8FF7-B91A8830F00A}" srcOrd="2" destOrd="0" presId="urn:microsoft.com/office/officeart/2005/8/layout/vProcess5"/>
    <dgm:cxn modelId="{138D21C5-F3AB-42B0-BC08-C3E20E8FAE49}" type="presParOf" srcId="{F803B053-F2B3-4988-B626-6589DA860036}" destId="{A295D408-194D-45EC-84C3-35CCE32FAD76}" srcOrd="3" destOrd="0" presId="urn:microsoft.com/office/officeart/2005/8/layout/vProcess5"/>
    <dgm:cxn modelId="{38FA908E-F867-46F1-91FA-719CDBCFA9D3}" type="presParOf" srcId="{F803B053-F2B3-4988-B626-6589DA860036}" destId="{77DA82E3-43C2-4CDF-93E6-A6C9E7E79E4E}" srcOrd="4" destOrd="0" presId="urn:microsoft.com/office/officeart/2005/8/layout/vProcess5"/>
    <dgm:cxn modelId="{6B168908-19D9-4035-A564-E9B325F1FD93}" type="presParOf" srcId="{F803B053-F2B3-4988-B626-6589DA860036}" destId="{4E6B4543-447B-4E8F-81FC-CCA1405E23A7}" srcOrd="5" destOrd="0" presId="urn:microsoft.com/office/officeart/2005/8/layout/vProcess5"/>
    <dgm:cxn modelId="{A1C6F544-47ED-48A3-B035-84A08DC57285}" type="presParOf" srcId="{F803B053-F2B3-4988-B626-6589DA860036}" destId="{3973EC8C-A921-4715-8CF1-739EED227316}" srcOrd="6" destOrd="0" presId="urn:microsoft.com/office/officeart/2005/8/layout/vProcess5"/>
    <dgm:cxn modelId="{D9D7B317-5094-4676-B03F-EC219D248882}" type="presParOf" srcId="{F803B053-F2B3-4988-B626-6589DA860036}" destId="{5C518135-02C2-4BCD-9389-35F0E237A5FA}" srcOrd="7" destOrd="0" presId="urn:microsoft.com/office/officeart/2005/8/layout/vProcess5"/>
    <dgm:cxn modelId="{A348508C-503E-4A2F-85F9-AEC57285905E}" type="presParOf" srcId="{F803B053-F2B3-4988-B626-6589DA860036}" destId="{F4151EDB-8F22-454E-9061-E3453E87F9FD}" srcOrd="8" destOrd="0" presId="urn:microsoft.com/office/officeart/2005/8/layout/vProcess5"/>
    <dgm:cxn modelId="{3470F4BA-87E7-483C-B1A6-64AD20B797D4}" type="presParOf" srcId="{F803B053-F2B3-4988-B626-6589DA860036}" destId="{3F343486-BE10-4D57-B751-6DDD0628AE11}" srcOrd="9" destOrd="0" presId="urn:microsoft.com/office/officeart/2005/8/layout/vProcess5"/>
    <dgm:cxn modelId="{4A86670D-EC45-4607-9265-AFA11B52D6AC}" type="presParOf" srcId="{F803B053-F2B3-4988-B626-6589DA860036}" destId="{143EA38E-38D4-4ED2-B726-C442FA0570FC}" srcOrd="10" destOrd="0" presId="urn:microsoft.com/office/officeart/2005/8/layout/vProcess5"/>
    <dgm:cxn modelId="{36C8D8C8-304B-4A29-BE57-51400216A0E0}" type="presParOf" srcId="{F803B053-F2B3-4988-B626-6589DA860036}" destId="{8BC491E3-52AB-4C8D-9DEA-7912155308B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CF397-A38A-D643-B456-ECC2CAA65645}">
      <dsp:nvSpPr>
        <dsp:cNvPr id="0" name=""/>
        <dsp:cNvSpPr/>
      </dsp:nvSpPr>
      <dsp:spPr>
        <a:xfrm>
          <a:off x="2438400" y="0"/>
          <a:ext cx="3657600" cy="126999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a:cs typeface="Arial"/>
            </a:rPr>
            <a:t>What is a summary and what makes an effective one?</a:t>
          </a:r>
          <a:endParaRPr lang="en-US" sz="1600" kern="1200" dirty="0">
            <a:latin typeface="Arial"/>
            <a:cs typeface="Arial"/>
          </a:endParaRPr>
        </a:p>
      </dsp:txBody>
      <dsp:txXfrm>
        <a:off x="2438400" y="158750"/>
        <a:ext cx="3181350" cy="952499"/>
      </dsp:txXfrm>
    </dsp:sp>
    <dsp:sp modelId="{BBA14FD9-AA06-EA45-9814-DEB4D33016D7}">
      <dsp:nvSpPr>
        <dsp:cNvPr id="0" name=""/>
        <dsp:cNvSpPr/>
      </dsp:nvSpPr>
      <dsp:spPr>
        <a:xfrm>
          <a:off x="0" y="0"/>
          <a:ext cx="2438400" cy="12699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Arial"/>
              <a:cs typeface="Arial"/>
            </a:rPr>
            <a:t>Section 1 </a:t>
          </a:r>
        </a:p>
        <a:p>
          <a:pPr lvl="0" algn="ctr" defTabSz="711200">
            <a:lnSpc>
              <a:spcPct val="90000"/>
            </a:lnSpc>
            <a:spcBef>
              <a:spcPct val="0"/>
            </a:spcBef>
            <a:spcAft>
              <a:spcPct val="35000"/>
            </a:spcAft>
          </a:pPr>
          <a:r>
            <a:rPr lang="en-US" sz="1600" b="1" kern="1200" dirty="0" smtClean="0">
              <a:latin typeface="Arial"/>
              <a:cs typeface="Arial"/>
            </a:rPr>
            <a:t>Writing Summaries</a:t>
          </a:r>
          <a:endParaRPr lang="en-US" sz="1600" b="1" kern="1200" dirty="0">
            <a:latin typeface="Arial"/>
            <a:cs typeface="Arial"/>
          </a:endParaRPr>
        </a:p>
      </dsp:txBody>
      <dsp:txXfrm>
        <a:off x="61996" y="61996"/>
        <a:ext cx="2314408" cy="1146007"/>
      </dsp:txXfrm>
    </dsp:sp>
    <dsp:sp modelId="{2D15976C-195B-844B-9C68-3A8242B5128C}">
      <dsp:nvSpPr>
        <dsp:cNvPr id="0" name=""/>
        <dsp:cNvSpPr/>
      </dsp:nvSpPr>
      <dsp:spPr>
        <a:xfrm>
          <a:off x="2438400" y="1397000"/>
          <a:ext cx="3657600" cy="126999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tx1"/>
              </a:solidFill>
              <a:latin typeface="Arial"/>
              <a:cs typeface="Arial"/>
            </a:rPr>
            <a:t>Why is plagiarism important, and how should a writer cite quotes and text properly?</a:t>
          </a:r>
          <a:endParaRPr lang="en-US" sz="1600" kern="1200" dirty="0">
            <a:solidFill>
              <a:schemeClr val="tx1"/>
            </a:solidFill>
            <a:latin typeface="Arial"/>
            <a:cs typeface="Arial"/>
          </a:endParaRPr>
        </a:p>
      </dsp:txBody>
      <dsp:txXfrm>
        <a:off x="2438400" y="1555750"/>
        <a:ext cx="3181350" cy="952499"/>
      </dsp:txXfrm>
    </dsp:sp>
    <dsp:sp modelId="{9C07A2FF-7852-AE47-9FA2-DB9ED80ECBCA}">
      <dsp:nvSpPr>
        <dsp:cNvPr id="0" name=""/>
        <dsp:cNvSpPr/>
      </dsp:nvSpPr>
      <dsp:spPr>
        <a:xfrm>
          <a:off x="0" y="1397000"/>
          <a:ext cx="2438400" cy="12699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Arial"/>
              <a:cs typeface="Arial"/>
            </a:rPr>
            <a:t>Section 2 </a:t>
          </a:r>
        </a:p>
        <a:p>
          <a:pPr lvl="0" algn="ctr" defTabSz="711200">
            <a:lnSpc>
              <a:spcPct val="90000"/>
            </a:lnSpc>
            <a:spcBef>
              <a:spcPct val="0"/>
            </a:spcBef>
            <a:spcAft>
              <a:spcPct val="35000"/>
            </a:spcAft>
          </a:pPr>
          <a:r>
            <a:rPr lang="en-US" sz="1600" b="1" kern="1200" dirty="0" smtClean="0">
              <a:latin typeface="Arial"/>
              <a:cs typeface="Arial"/>
            </a:rPr>
            <a:t>Avoiding Plagiarism</a:t>
          </a:r>
          <a:endParaRPr lang="en-US" sz="1600" b="1" kern="1200" dirty="0">
            <a:latin typeface="Arial"/>
            <a:cs typeface="Arial"/>
          </a:endParaRPr>
        </a:p>
      </dsp:txBody>
      <dsp:txXfrm>
        <a:off x="61996" y="1458996"/>
        <a:ext cx="2314408" cy="1146007"/>
      </dsp:txXfrm>
    </dsp:sp>
    <dsp:sp modelId="{0C8C1955-20A3-B440-B913-93A2990A0602}">
      <dsp:nvSpPr>
        <dsp:cNvPr id="0" name=""/>
        <dsp:cNvSpPr/>
      </dsp:nvSpPr>
      <dsp:spPr>
        <a:xfrm>
          <a:off x="2438400" y="2793999"/>
          <a:ext cx="3657600" cy="126999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a:cs typeface="Arial"/>
            </a:rPr>
            <a:t>What is the purpose and process involved in identifying relevant information? </a:t>
          </a:r>
          <a:endParaRPr lang="en-US" sz="1600" kern="1200" dirty="0">
            <a:latin typeface="Arial"/>
            <a:cs typeface="Arial"/>
          </a:endParaRPr>
        </a:p>
      </dsp:txBody>
      <dsp:txXfrm>
        <a:off x="2438400" y="2952749"/>
        <a:ext cx="3181350" cy="952499"/>
      </dsp:txXfrm>
    </dsp:sp>
    <dsp:sp modelId="{B541424F-D407-1A4D-B5D9-D9C87C11D8B9}">
      <dsp:nvSpPr>
        <dsp:cNvPr id="0" name=""/>
        <dsp:cNvSpPr/>
      </dsp:nvSpPr>
      <dsp:spPr>
        <a:xfrm>
          <a:off x="0" y="2793999"/>
          <a:ext cx="2438400" cy="12699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Arial"/>
              <a:cs typeface="Arial"/>
            </a:rPr>
            <a:t>Section 3</a:t>
          </a:r>
        </a:p>
        <a:p>
          <a:pPr lvl="0" algn="ctr" defTabSz="711200">
            <a:lnSpc>
              <a:spcPct val="90000"/>
            </a:lnSpc>
            <a:spcBef>
              <a:spcPct val="0"/>
            </a:spcBef>
            <a:spcAft>
              <a:spcPct val="35000"/>
            </a:spcAft>
          </a:pPr>
          <a:r>
            <a:rPr lang="en-US" sz="1600" b="1" kern="1200" dirty="0" smtClean="0">
              <a:latin typeface="Arial"/>
              <a:cs typeface="Arial"/>
            </a:rPr>
            <a:t>Identifying Relevant Information</a:t>
          </a:r>
          <a:endParaRPr lang="en-US" sz="1600" b="1" kern="1200" dirty="0">
            <a:latin typeface="Arial"/>
            <a:cs typeface="Arial"/>
          </a:endParaRPr>
        </a:p>
      </dsp:txBody>
      <dsp:txXfrm>
        <a:off x="61996" y="2855995"/>
        <a:ext cx="2314408" cy="1146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CF397-A38A-D643-B456-ECC2CAA65645}">
      <dsp:nvSpPr>
        <dsp:cNvPr id="0" name=""/>
        <dsp:cNvSpPr/>
      </dsp:nvSpPr>
      <dsp:spPr>
        <a:xfrm>
          <a:off x="2438400" y="0"/>
          <a:ext cx="3657600" cy="126999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bg1">
                  <a:lumMod val="65000"/>
                </a:schemeClr>
              </a:solidFill>
              <a:latin typeface="Arial"/>
              <a:cs typeface="Arial"/>
            </a:rPr>
            <a:t>What is a summary and how can I write an effective one?</a:t>
          </a:r>
          <a:endParaRPr lang="en-US" sz="1600" kern="1200" dirty="0">
            <a:solidFill>
              <a:schemeClr val="bg1">
                <a:lumMod val="65000"/>
              </a:schemeClr>
            </a:solidFill>
            <a:latin typeface="Arial"/>
            <a:cs typeface="Arial"/>
          </a:endParaRPr>
        </a:p>
      </dsp:txBody>
      <dsp:txXfrm>
        <a:off x="2438400" y="158750"/>
        <a:ext cx="3181350" cy="952499"/>
      </dsp:txXfrm>
    </dsp:sp>
    <dsp:sp modelId="{BBA14FD9-AA06-EA45-9814-DEB4D33016D7}">
      <dsp:nvSpPr>
        <dsp:cNvPr id="0" name=""/>
        <dsp:cNvSpPr/>
      </dsp:nvSpPr>
      <dsp:spPr>
        <a:xfrm>
          <a:off x="0" y="0"/>
          <a:ext cx="2438400" cy="12699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65000"/>
                </a:schemeClr>
              </a:solidFill>
              <a:latin typeface="Arial"/>
              <a:cs typeface="Arial"/>
            </a:rPr>
            <a:t>Section 1 </a:t>
          </a:r>
        </a:p>
        <a:p>
          <a:pPr lvl="0" algn="ctr" defTabSz="711200">
            <a:lnSpc>
              <a:spcPct val="90000"/>
            </a:lnSpc>
            <a:spcBef>
              <a:spcPct val="0"/>
            </a:spcBef>
            <a:spcAft>
              <a:spcPct val="35000"/>
            </a:spcAft>
          </a:pPr>
          <a:r>
            <a:rPr lang="en-US" sz="1600" kern="1200" dirty="0" smtClean="0">
              <a:solidFill>
                <a:schemeClr val="bg1">
                  <a:lumMod val="65000"/>
                </a:schemeClr>
              </a:solidFill>
              <a:latin typeface="Arial"/>
              <a:cs typeface="Arial"/>
            </a:rPr>
            <a:t>Writing Summaries</a:t>
          </a:r>
          <a:endParaRPr lang="en-US" sz="1600" kern="1200" dirty="0">
            <a:solidFill>
              <a:schemeClr val="bg1">
                <a:lumMod val="65000"/>
              </a:schemeClr>
            </a:solidFill>
            <a:latin typeface="Arial"/>
            <a:cs typeface="Arial"/>
          </a:endParaRPr>
        </a:p>
      </dsp:txBody>
      <dsp:txXfrm>
        <a:off x="61996" y="61996"/>
        <a:ext cx="2314408" cy="1146007"/>
      </dsp:txXfrm>
    </dsp:sp>
    <dsp:sp modelId="{2D15976C-195B-844B-9C68-3A8242B5128C}">
      <dsp:nvSpPr>
        <dsp:cNvPr id="0" name=""/>
        <dsp:cNvSpPr/>
      </dsp:nvSpPr>
      <dsp:spPr>
        <a:xfrm>
          <a:off x="2438400" y="1397000"/>
          <a:ext cx="3657600" cy="126999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tx1"/>
              </a:solidFill>
              <a:latin typeface="Arial"/>
              <a:cs typeface="Arial"/>
            </a:rPr>
            <a:t>Why is plagiarism important, and how should a writer cite quotes and text properly?</a:t>
          </a:r>
          <a:endParaRPr lang="en-US" sz="1600" kern="1200" dirty="0">
            <a:solidFill>
              <a:schemeClr val="tx1"/>
            </a:solidFill>
            <a:latin typeface="Arial"/>
            <a:cs typeface="Arial"/>
          </a:endParaRPr>
        </a:p>
      </dsp:txBody>
      <dsp:txXfrm>
        <a:off x="2438400" y="1555750"/>
        <a:ext cx="3181350" cy="952499"/>
      </dsp:txXfrm>
    </dsp:sp>
    <dsp:sp modelId="{9C07A2FF-7852-AE47-9FA2-DB9ED80ECBCA}">
      <dsp:nvSpPr>
        <dsp:cNvPr id="0" name=""/>
        <dsp:cNvSpPr/>
      </dsp:nvSpPr>
      <dsp:spPr>
        <a:xfrm>
          <a:off x="0" y="1397000"/>
          <a:ext cx="2438400" cy="12699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latin typeface="Arial"/>
              <a:cs typeface="Arial"/>
            </a:rPr>
            <a:t>Section 2 </a:t>
          </a:r>
        </a:p>
        <a:p>
          <a:pPr lvl="0" algn="ctr" defTabSz="711200">
            <a:lnSpc>
              <a:spcPct val="90000"/>
            </a:lnSpc>
            <a:spcBef>
              <a:spcPct val="0"/>
            </a:spcBef>
            <a:spcAft>
              <a:spcPct val="35000"/>
            </a:spcAft>
          </a:pPr>
          <a:r>
            <a:rPr lang="en-US" sz="1600" kern="1200" dirty="0" smtClean="0">
              <a:latin typeface="Arial"/>
              <a:cs typeface="Arial"/>
            </a:rPr>
            <a:t>Avoiding Plagiarism</a:t>
          </a:r>
          <a:endParaRPr lang="en-US" sz="1600" kern="1200" dirty="0">
            <a:latin typeface="Arial"/>
            <a:cs typeface="Arial"/>
          </a:endParaRPr>
        </a:p>
      </dsp:txBody>
      <dsp:txXfrm>
        <a:off x="61996" y="1458996"/>
        <a:ext cx="2314408" cy="1146007"/>
      </dsp:txXfrm>
    </dsp:sp>
    <dsp:sp modelId="{0C8C1955-20A3-B440-B913-93A2990A0602}">
      <dsp:nvSpPr>
        <dsp:cNvPr id="0" name=""/>
        <dsp:cNvSpPr/>
      </dsp:nvSpPr>
      <dsp:spPr>
        <a:xfrm>
          <a:off x="2438400" y="2793999"/>
          <a:ext cx="3657600" cy="126999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bg1">
                  <a:lumMod val="65000"/>
                </a:schemeClr>
              </a:solidFill>
              <a:latin typeface="Arial"/>
              <a:cs typeface="Arial"/>
            </a:rPr>
            <a:t>What is the purpose and process involved in identifying relevant information? </a:t>
          </a:r>
          <a:endParaRPr lang="en-US" sz="1600" kern="1200" dirty="0">
            <a:solidFill>
              <a:schemeClr val="bg1">
                <a:lumMod val="65000"/>
              </a:schemeClr>
            </a:solidFill>
            <a:latin typeface="Arial"/>
            <a:cs typeface="Arial"/>
          </a:endParaRPr>
        </a:p>
      </dsp:txBody>
      <dsp:txXfrm>
        <a:off x="2438400" y="2952749"/>
        <a:ext cx="3181350" cy="952499"/>
      </dsp:txXfrm>
    </dsp:sp>
    <dsp:sp modelId="{B541424F-D407-1A4D-B5D9-D9C87C11D8B9}">
      <dsp:nvSpPr>
        <dsp:cNvPr id="0" name=""/>
        <dsp:cNvSpPr/>
      </dsp:nvSpPr>
      <dsp:spPr>
        <a:xfrm>
          <a:off x="0" y="2793999"/>
          <a:ext cx="2438400" cy="12699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65000"/>
                </a:schemeClr>
              </a:solidFill>
              <a:latin typeface="Arial"/>
              <a:cs typeface="Arial"/>
            </a:rPr>
            <a:t>Section 3</a:t>
          </a:r>
        </a:p>
        <a:p>
          <a:pPr lvl="0" algn="ctr" defTabSz="711200">
            <a:lnSpc>
              <a:spcPct val="90000"/>
            </a:lnSpc>
            <a:spcBef>
              <a:spcPct val="0"/>
            </a:spcBef>
            <a:spcAft>
              <a:spcPct val="35000"/>
            </a:spcAft>
          </a:pPr>
          <a:r>
            <a:rPr lang="en-US" sz="1600" kern="1200" dirty="0" smtClean="0">
              <a:solidFill>
                <a:schemeClr val="bg1">
                  <a:lumMod val="65000"/>
                </a:schemeClr>
              </a:solidFill>
              <a:latin typeface="Arial"/>
              <a:cs typeface="Arial"/>
            </a:rPr>
            <a:t>Identifying Relevant Information</a:t>
          </a:r>
          <a:endParaRPr lang="en-US" sz="1600" kern="1200" dirty="0">
            <a:solidFill>
              <a:schemeClr val="bg1">
                <a:lumMod val="65000"/>
              </a:schemeClr>
            </a:solidFill>
            <a:latin typeface="Arial"/>
            <a:cs typeface="Arial"/>
          </a:endParaRPr>
        </a:p>
      </dsp:txBody>
      <dsp:txXfrm>
        <a:off x="61996" y="2855995"/>
        <a:ext cx="2314408" cy="11460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5BB3D-4E7A-4663-969E-1EC0F6C43668}">
      <dsp:nvSpPr>
        <dsp:cNvPr id="0" name=""/>
        <dsp:cNvSpPr/>
      </dsp:nvSpPr>
      <dsp:spPr>
        <a:xfrm>
          <a:off x="1925852" y="0"/>
          <a:ext cx="2265151" cy="149944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latin typeface="Arial"/>
              <a:cs typeface="Arial"/>
            </a:rPr>
            <a:t>Not giving the credit to the sources (articles, books, Websites, </a:t>
          </a:r>
          <a:r>
            <a:rPr lang="en-US" sz="1600" kern="1200" dirty="0" smtClean="0">
              <a:latin typeface="Arial"/>
              <a:cs typeface="Arial"/>
            </a:rPr>
            <a:t>speech, text</a:t>
          </a:r>
          <a:r>
            <a:rPr lang="en-US" sz="1600" kern="1200" dirty="0" smtClean="0">
              <a:latin typeface="Arial"/>
              <a:cs typeface="Arial"/>
            </a:rPr>
            <a:t>, etc.) that you are using as references</a:t>
          </a:r>
          <a:endParaRPr lang="en-US" sz="1600" kern="1200" dirty="0">
            <a:latin typeface="Arial"/>
            <a:cs typeface="Arial"/>
          </a:endParaRPr>
        </a:p>
      </dsp:txBody>
      <dsp:txXfrm>
        <a:off x="1999049" y="73197"/>
        <a:ext cx="2118757" cy="1353049"/>
      </dsp:txXfrm>
    </dsp:sp>
    <dsp:sp modelId="{AB77A9BB-DCEA-4DDC-8F47-262B4C51A166}">
      <dsp:nvSpPr>
        <dsp:cNvPr id="0" name=""/>
        <dsp:cNvSpPr/>
      </dsp:nvSpPr>
      <dsp:spPr>
        <a:xfrm>
          <a:off x="1172226" y="827587"/>
          <a:ext cx="3995548" cy="3995548"/>
        </a:xfrm>
        <a:custGeom>
          <a:avLst/>
          <a:gdLst/>
          <a:ahLst/>
          <a:cxnLst/>
          <a:rect l="0" t="0" r="0" b="0"/>
          <a:pathLst>
            <a:path>
              <a:moveTo>
                <a:pt x="3038428" y="292447"/>
              </a:moveTo>
              <a:arcTo wR="1997774" hR="1997774" stAng="18083587" swAng="412614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03124B-ACD2-4E76-A36D-71B4ED1644C9}">
      <dsp:nvSpPr>
        <dsp:cNvPr id="0" name=""/>
        <dsp:cNvSpPr/>
      </dsp:nvSpPr>
      <dsp:spPr>
        <a:xfrm>
          <a:off x="3657610" y="3200399"/>
          <a:ext cx="2306835" cy="149944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a:cs typeface="Arial"/>
            </a:rPr>
            <a:t>Only changing a few words within the text </a:t>
          </a:r>
          <a:endParaRPr lang="en-US" sz="1600" kern="1200" dirty="0">
            <a:latin typeface="Arial"/>
            <a:cs typeface="Arial"/>
          </a:endParaRPr>
        </a:p>
      </dsp:txBody>
      <dsp:txXfrm>
        <a:off x="3730807" y="3273596"/>
        <a:ext cx="2160441" cy="1353049"/>
      </dsp:txXfrm>
    </dsp:sp>
    <dsp:sp modelId="{C01BC146-3471-4C15-935D-E0650274109B}">
      <dsp:nvSpPr>
        <dsp:cNvPr id="0" name=""/>
        <dsp:cNvSpPr/>
      </dsp:nvSpPr>
      <dsp:spPr>
        <a:xfrm>
          <a:off x="1071881" y="891033"/>
          <a:ext cx="3995548" cy="3995548"/>
        </a:xfrm>
        <a:custGeom>
          <a:avLst/>
          <a:gdLst/>
          <a:ahLst/>
          <a:cxnLst/>
          <a:rect l="0" t="0" r="0" b="0"/>
          <a:pathLst>
            <a:path>
              <a:moveTo>
                <a:pt x="2825811" y="3815865"/>
              </a:moveTo>
              <a:arcTo wR="1997774" hR="1997774" stAng="3930806" swAng="293837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A187DD-D18D-497A-82B7-862BEAF59FB7}">
      <dsp:nvSpPr>
        <dsp:cNvPr id="0" name=""/>
        <dsp:cNvSpPr/>
      </dsp:nvSpPr>
      <dsp:spPr>
        <a:xfrm>
          <a:off x="152396" y="3200401"/>
          <a:ext cx="2306835" cy="149944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a:cs typeface="Arial"/>
            </a:rPr>
            <a:t>Copying other people’s work </a:t>
          </a:r>
          <a:endParaRPr lang="en-US" sz="1600" kern="1200" dirty="0">
            <a:latin typeface="Arial"/>
            <a:cs typeface="Arial"/>
          </a:endParaRPr>
        </a:p>
      </dsp:txBody>
      <dsp:txXfrm>
        <a:off x="225593" y="3273598"/>
        <a:ext cx="2160441" cy="1353049"/>
      </dsp:txXfrm>
    </dsp:sp>
    <dsp:sp modelId="{E073BD88-ECC5-4743-B855-FE0E4F82CC39}">
      <dsp:nvSpPr>
        <dsp:cNvPr id="0" name=""/>
        <dsp:cNvSpPr/>
      </dsp:nvSpPr>
      <dsp:spPr>
        <a:xfrm>
          <a:off x="943668" y="816478"/>
          <a:ext cx="3995548" cy="3995548"/>
        </a:xfrm>
        <a:custGeom>
          <a:avLst/>
          <a:gdLst/>
          <a:ahLst/>
          <a:cxnLst/>
          <a:rect l="0" t="0" r="0" b="0"/>
          <a:pathLst>
            <a:path>
              <a:moveTo>
                <a:pt x="33343" y="2361248"/>
              </a:moveTo>
              <a:arcTo wR="1997774" hR="1997774" stAng="10171035" swAng="415595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CF397-A38A-D643-B456-ECC2CAA65645}">
      <dsp:nvSpPr>
        <dsp:cNvPr id="0" name=""/>
        <dsp:cNvSpPr/>
      </dsp:nvSpPr>
      <dsp:spPr>
        <a:xfrm>
          <a:off x="2438400" y="0"/>
          <a:ext cx="3657600" cy="126999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bg1">
                  <a:lumMod val="50000"/>
                </a:schemeClr>
              </a:solidFill>
              <a:latin typeface="Arial"/>
              <a:cs typeface="Arial"/>
            </a:rPr>
            <a:t>What is a summary and how can I write an effective one?</a:t>
          </a:r>
          <a:endParaRPr lang="en-US" sz="1600" kern="1200" dirty="0">
            <a:solidFill>
              <a:schemeClr val="bg1">
                <a:lumMod val="50000"/>
              </a:schemeClr>
            </a:solidFill>
            <a:latin typeface="Arial"/>
            <a:cs typeface="Arial"/>
          </a:endParaRPr>
        </a:p>
      </dsp:txBody>
      <dsp:txXfrm>
        <a:off x="2438400" y="158750"/>
        <a:ext cx="3181350" cy="952499"/>
      </dsp:txXfrm>
    </dsp:sp>
    <dsp:sp modelId="{BBA14FD9-AA06-EA45-9814-DEB4D33016D7}">
      <dsp:nvSpPr>
        <dsp:cNvPr id="0" name=""/>
        <dsp:cNvSpPr/>
      </dsp:nvSpPr>
      <dsp:spPr>
        <a:xfrm>
          <a:off x="0" y="0"/>
          <a:ext cx="2438400" cy="12699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Arial"/>
              <a:cs typeface="Arial"/>
            </a:rPr>
            <a:t>Section 1 </a:t>
          </a:r>
        </a:p>
        <a:p>
          <a:pPr lvl="0" algn="ctr" defTabSz="711200">
            <a:lnSpc>
              <a:spcPct val="90000"/>
            </a:lnSpc>
            <a:spcBef>
              <a:spcPct val="0"/>
            </a:spcBef>
            <a:spcAft>
              <a:spcPct val="35000"/>
            </a:spcAft>
          </a:pPr>
          <a:r>
            <a:rPr lang="en-US" sz="1600" kern="1200" dirty="0" smtClean="0">
              <a:solidFill>
                <a:schemeClr val="bg1">
                  <a:lumMod val="75000"/>
                </a:schemeClr>
              </a:solidFill>
              <a:latin typeface="Arial"/>
              <a:cs typeface="Arial"/>
            </a:rPr>
            <a:t>Writing Summaries</a:t>
          </a:r>
          <a:endParaRPr lang="en-US" sz="1600" kern="1200" dirty="0">
            <a:solidFill>
              <a:schemeClr val="bg1">
                <a:lumMod val="75000"/>
              </a:schemeClr>
            </a:solidFill>
            <a:latin typeface="Arial"/>
            <a:cs typeface="Arial"/>
          </a:endParaRPr>
        </a:p>
      </dsp:txBody>
      <dsp:txXfrm>
        <a:off x="61996" y="61996"/>
        <a:ext cx="2314408" cy="1146007"/>
      </dsp:txXfrm>
    </dsp:sp>
    <dsp:sp modelId="{2D15976C-195B-844B-9C68-3A8242B5128C}">
      <dsp:nvSpPr>
        <dsp:cNvPr id="0" name=""/>
        <dsp:cNvSpPr/>
      </dsp:nvSpPr>
      <dsp:spPr>
        <a:xfrm>
          <a:off x="2438400" y="1397000"/>
          <a:ext cx="3657600" cy="126999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bg1">
                  <a:lumMod val="50000"/>
                </a:schemeClr>
              </a:solidFill>
              <a:latin typeface="Arial"/>
              <a:cs typeface="Arial"/>
            </a:rPr>
            <a:t>Why is plagiarism important, and how should a writer cite quotes and text properly?</a:t>
          </a:r>
          <a:endParaRPr lang="en-US" sz="1600" kern="1200" dirty="0">
            <a:solidFill>
              <a:schemeClr val="bg1">
                <a:lumMod val="50000"/>
              </a:schemeClr>
            </a:solidFill>
            <a:latin typeface="Arial"/>
            <a:cs typeface="Arial"/>
          </a:endParaRPr>
        </a:p>
      </dsp:txBody>
      <dsp:txXfrm>
        <a:off x="2438400" y="1555750"/>
        <a:ext cx="3181350" cy="952499"/>
      </dsp:txXfrm>
    </dsp:sp>
    <dsp:sp modelId="{9C07A2FF-7852-AE47-9FA2-DB9ED80ECBCA}">
      <dsp:nvSpPr>
        <dsp:cNvPr id="0" name=""/>
        <dsp:cNvSpPr/>
      </dsp:nvSpPr>
      <dsp:spPr>
        <a:xfrm>
          <a:off x="0" y="1397000"/>
          <a:ext cx="2438400" cy="12699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Arial"/>
              <a:cs typeface="Arial"/>
            </a:rPr>
            <a:t>Section 2 </a:t>
          </a:r>
        </a:p>
        <a:p>
          <a:pPr lvl="0" algn="ctr" defTabSz="711200">
            <a:lnSpc>
              <a:spcPct val="90000"/>
            </a:lnSpc>
            <a:spcBef>
              <a:spcPct val="0"/>
            </a:spcBef>
            <a:spcAft>
              <a:spcPct val="35000"/>
            </a:spcAft>
          </a:pPr>
          <a:r>
            <a:rPr lang="en-US" sz="1600" kern="1200" dirty="0" smtClean="0">
              <a:solidFill>
                <a:schemeClr val="bg1">
                  <a:lumMod val="75000"/>
                </a:schemeClr>
              </a:solidFill>
              <a:latin typeface="Arial"/>
              <a:cs typeface="Arial"/>
            </a:rPr>
            <a:t>Avoiding Plagiarism</a:t>
          </a:r>
          <a:endParaRPr lang="en-US" sz="1600" kern="1200" dirty="0">
            <a:solidFill>
              <a:schemeClr val="bg1">
                <a:lumMod val="75000"/>
              </a:schemeClr>
            </a:solidFill>
            <a:latin typeface="Arial"/>
            <a:cs typeface="Arial"/>
          </a:endParaRPr>
        </a:p>
      </dsp:txBody>
      <dsp:txXfrm>
        <a:off x="61996" y="1458996"/>
        <a:ext cx="2314408" cy="1146007"/>
      </dsp:txXfrm>
    </dsp:sp>
    <dsp:sp modelId="{0C8C1955-20A3-B440-B913-93A2990A0602}">
      <dsp:nvSpPr>
        <dsp:cNvPr id="0" name=""/>
        <dsp:cNvSpPr/>
      </dsp:nvSpPr>
      <dsp:spPr>
        <a:xfrm>
          <a:off x="2438400" y="2793999"/>
          <a:ext cx="3657600" cy="126999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a:cs typeface="Arial"/>
            </a:rPr>
            <a:t>What is the purpose and process involved in identifying relevant information? </a:t>
          </a:r>
          <a:endParaRPr lang="en-US" sz="1600" kern="1200" dirty="0">
            <a:latin typeface="Arial"/>
            <a:cs typeface="Arial"/>
          </a:endParaRPr>
        </a:p>
      </dsp:txBody>
      <dsp:txXfrm>
        <a:off x="2438400" y="2952749"/>
        <a:ext cx="3181350" cy="952499"/>
      </dsp:txXfrm>
    </dsp:sp>
    <dsp:sp modelId="{B541424F-D407-1A4D-B5D9-D9C87C11D8B9}">
      <dsp:nvSpPr>
        <dsp:cNvPr id="0" name=""/>
        <dsp:cNvSpPr/>
      </dsp:nvSpPr>
      <dsp:spPr>
        <a:xfrm>
          <a:off x="0" y="2793999"/>
          <a:ext cx="2438400" cy="12699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Arial"/>
              <a:cs typeface="Arial"/>
            </a:rPr>
            <a:t>Section 3</a:t>
          </a:r>
        </a:p>
        <a:p>
          <a:pPr lvl="0" algn="ctr" defTabSz="711200">
            <a:lnSpc>
              <a:spcPct val="90000"/>
            </a:lnSpc>
            <a:spcBef>
              <a:spcPct val="0"/>
            </a:spcBef>
            <a:spcAft>
              <a:spcPct val="35000"/>
            </a:spcAft>
          </a:pPr>
          <a:r>
            <a:rPr lang="en-US" sz="1600" b="1" kern="1200" dirty="0" smtClean="0">
              <a:latin typeface="Arial"/>
              <a:cs typeface="Arial"/>
            </a:rPr>
            <a:t>Identifying Relevant Information</a:t>
          </a:r>
          <a:endParaRPr lang="en-US" sz="1600" b="1" kern="1200" dirty="0">
            <a:latin typeface="Arial"/>
            <a:cs typeface="Arial"/>
          </a:endParaRPr>
        </a:p>
      </dsp:txBody>
      <dsp:txXfrm>
        <a:off x="61996" y="2855995"/>
        <a:ext cx="2314408" cy="11460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5C1C1-91DA-7A4F-B6B5-1572E34D4A11}">
      <dsp:nvSpPr>
        <dsp:cNvPr id="0" name=""/>
        <dsp:cNvSpPr/>
      </dsp:nvSpPr>
      <dsp:spPr>
        <a:xfrm>
          <a:off x="69370" y="0"/>
          <a:ext cx="3208473" cy="2076376"/>
        </a:xfrm>
        <a:prstGeom prst="rect">
          <a:avLst/>
        </a:prstGeom>
        <a:solidFill>
          <a:schemeClr val="accen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latin typeface="Arial"/>
              <a:cs typeface="Arial"/>
            </a:rPr>
            <a:t>Read Carefully </a:t>
          </a:r>
          <a:endParaRPr lang="en-US" sz="1600" b="1" kern="1200" dirty="0">
            <a:latin typeface="Arial"/>
            <a:cs typeface="Arial"/>
          </a:endParaRPr>
        </a:p>
        <a:p>
          <a:pPr marL="171450" lvl="1" indent="-171450" algn="l" defTabSz="711200">
            <a:lnSpc>
              <a:spcPct val="90000"/>
            </a:lnSpc>
            <a:spcBef>
              <a:spcPct val="0"/>
            </a:spcBef>
            <a:spcAft>
              <a:spcPct val="15000"/>
            </a:spcAft>
            <a:buChar char="••"/>
          </a:pPr>
          <a:r>
            <a:rPr lang="en-US" sz="1600" kern="1200" dirty="0" smtClean="0">
              <a:latin typeface="Arial"/>
              <a:cs typeface="Arial"/>
            </a:rPr>
            <a:t>What type of vocabulary is in </a:t>
          </a:r>
          <a:br>
            <a:rPr lang="en-US" sz="1600" kern="1200" dirty="0" smtClean="0">
              <a:latin typeface="Arial"/>
              <a:cs typeface="Arial"/>
            </a:rPr>
          </a:br>
          <a:r>
            <a:rPr lang="en-US" sz="1600" kern="1200" dirty="0" smtClean="0">
              <a:latin typeface="Arial"/>
              <a:cs typeface="Arial"/>
            </a:rPr>
            <a:t>the text?</a:t>
          </a:r>
          <a:endParaRPr lang="en-US" sz="1600" kern="1200" dirty="0">
            <a:latin typeface="Arial"/>
            <a:cs typeface="Arial"/>
          </a:endParaRPr>
        </a:p>
        <a:p>
          <a:pPr marL="171450" lvl="1" indent="-171450" algn="l" defTabSz="711200">
            <a:lnSpc>
              <a:spcPct val="90000"/>
            </a:lnSpc>
            <a:spcBef>
              <a:spcPct val="0"/>
            </a:spcBef>
            <a:spcAft>
              <a:spcPct val="15000"/>
            </a:spcAft>
            <a:buChar char="••"/>
          </a:pPr>
          <a:r>
            <a:rPr lang="en-US" sz="1600" kern="1200" dirty="0" smtClean="0">
              <a:latin typeface="Arial"/>
              <a:cs typeface="Arial"/>
            </a:rPr>
            <a:t>What are the definitions?</a:t>
          </a:r>
          <a:endParaRPr lang="en-US" sz="1600" kern="1200" dirty="0">
            <a:latin typeface="Arial"/>
            <a:cs typeface="Arial"/>
          </a:endParaRPr>
        </a:p>
        <a:p>
          <a:pPr marL="171450" lvl="1" indent="-171450" algn="l" defTabSz="711200">
            <a:lnSpc>
              <a:spcPct val="90000"/>
            </a:lnSpc>
            <a:spcBef>
              <a:spcPct val="0"/>
            </a:spcBef>
            <a:spcAft>
              <a:spcPct val="15000"/>
            </a:spcAft>
            <a:buChar char="••"/>
          </a:pPr>
          <a:r>
            <a:rPr lang="en-US" sz="1600" kern="1200" dirty="0" smtClean="0">
              <a:latin typeface="Arial"/>
              <a:cs typeface="Arial"/>
            </a:rPr>
            <a:t>Who is it about?</a:t>
          </a:r>
          <a:endParaRPr lang="en-US" sz="1600" kern="1200" dirty="0">
            <a:latin typeface="Arial"/>
            <a:cs typeface="Arial"/>
          </a:endParaRPr>
        </a:p>
        <a:p>
          <a:pPr marL="171450" lvl="1" indent="-171450" algn="l" defTabSz="711200">
            <a:lnSpc>
              <a:spcPct val="90000"/>
            </a:lnSpc>
            <a:spcBef>
              <a:spcPct val="0"/>
            </a:spcBef>
            <a:spcAft>
              <a:spcPct val="15000"/>
            </a:spcAft>
            <a:buChar char="••"/>
          </a:pPr>
          <a:r>
            <a:rPr lang="en-US" sz="1600" kern="1200" dirty="0" smtClean="0">
              <a:latin typeface="Arial"/>
              <a:cs typeface="Arial"/>
            </a:rPr>
            <a:t>What is it about?</a:t>
          </a:r>
          <a:endParaRPr lang="en-US" sz="1600" kern="1200" dirty="0">
            <a:latin typeface="Arial"/>
            <a:cs typeface="Arial"/>
          </a:endParaRPr>
        </a:p>
        <a:p>
          <a:pPr marL="171450" lvl="1" indent="-171450" algn="l" defTabSz="711200">
            <a:lnSpc>
              <a:spcPct val="90000"/>
            </a:lnSpc>
            <a:spcBef>
              <a:spcPct val="0"/>
            </a:spcBef>
            <a:spcAft>
              <a:spcPct val="15000"/>
            </a:spcAft>
            <a:buChar char="••"/>
          </a:pPr>
          <a:r>
            <a:rPr lang="en-US" sz="1600" kern="1200" dirty="0" smtClean="0">
              <a:latin typeface="Arial"/>
              <a:cs typeface="Arial"/>
            </a:rPr>
            <a:t>When did it take place?</a:t>
          </a:r>
          <a:endParaRPr lang="en-US" sz="1600" kern="1200" dirty="0">
            <a:latin typeface="Arial"/>
            <a:cs typeface="Arial"/>
          </a:endParaRPr>
        </a:p>
        <a:p>
          <a:pPr marL="171450" lvl="1" indent="-171450" algn="l" defTabSz="711200">
            <a:lnSpc>
              <a:spcPct val="90000"/>
            </a:lnSpc>
            <a:spcBef>
              <a:spcPct val="0"/>
            </a:spcBef>
            <a:spcAft>
              <a:spcPct val="15000"/>
            </a:spcAft>
            <a:buChar char="••"/>
          </a:pPr>
          <a:endParaRPr lang="en-US" sz="1600" kern="1200" dirty="0">
            <a:latin typeface="Arial"/>
            <a:cs typeface="Arial"/>
          </a:endParaRPr>
        </a:p>
      </dsp:txBody>
      <dsp:txXfrm>
        <a:off x="69370" y="0"/>
        <a:ext cx="3208473" cy="2076376"/>
      </dsp:txXfrm>
    </dsp:sp>
    <dsp:sp modelId="{39C528E7-8393-874B-884D-AB03FEA64B60}">
      <dsp:nvSpPr>
        <dsp:cNvPr id="0" name=""/>
        <dsp:cNvSpPr/>
      </dsp:nvSpPr>
      <dsp:spPr>
        <a:xfrm>
          <a:off x="3598691" y="0"/>
          <a:ext cx="3723337" cy="2076376"/>
        </a:xfrm>
        <a:prstGeom prst="rect">
          <a:avLst/>
        </a:prstGeom>
        <a:solidFill>
          <a:schemeClr val="accen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latin typeface="Arial"/>
              <a:cs typeface="Arial"/>
            </a:rPr>
            <a:t>Watch for Clues</a:t>
          </a:r>
          <a:endParaRPr lang="en-US" sz="1600" b="1" kern="1200" dirty="0">
            <a:latin typeface="Arial"/>
            <a:cs typeface="Arial"/>
          </a:endParaRPr>
        </a:p>
        <a:p>
          <a:pPr marL="171450" lvl="1" indent="-171450" algn="l" defTabSz="711200">
            <a:lnSpc>
              <a:spcPct val="90000"/>
            </a:lnSpc>
            <a:spcBef>
              <a:spcPct val="0"/>
            </a:spcBef>
            <a:spcAft>
              <a:spcPct val="15000"/>
            </a:spcAft>
            <a:buChar char="••"/>
          </a:pPr>
          <a:r>
            <a:rPr lang="en-US" sz="1600" kern="1200" dirty="0" smtClean="0">
              <a:latin typeface="Arial"/>
              <a:cs typeface="Arial"/>
            </a:rPr>
            <a:t>What evidence is provided?</a:t>
          </a:r>
          <a:endParaRPr lang="en-US" sz="1600" kern="1200" dirty="0">
            <a:latin typeface="Arial"/>
            <a:cs typeface="Arial"/>
          </a:endParaRPr>
        </a:p>
        <a:p>
          <a:pPr marL="171450" lvl="1" indent="-171450" algn="l" defTabSz="711200">
            <a:lnSpc>
              <a:spcPct val="90000"/>
            </a:lnSpc>
            <a:spcBef>
              <a:spcPct val="0"/>
            </a:spcBef>
            <a:spcAft>
              <a:spcPct val="15000"/>
            </a:spcAft>
            <a:buChar char="••"/>
          </a:pPr>
          <a:r>
            <a:rPr lang="en-US" sz="1600" kern="1200" dirty="0" smtClean="0">
              <a:latin typeface="Arial"/>
              <a:cs typeface="Arial"/>
            </a:rPr>
            <a:t>What are the details that support the main idea?</a:t>
          </a:r>
          <a:endParaRPr lang="en-US" sz="1600" kern="1200" dirty="0">
            <a:latin typeface="Arial"/>
            <a:cs typeface="Arial"/>
          </a:endParaRPr>
        </a:p>
        <a:p>
          <a:pPr marL="171450" lvl="1" indent="-171450" algn="l" defTabSz="711200">
            <a:lnSpc>
              <a:spcPct val="90000"/>
            </a:lnSpc>
            <a:spcBef>
              <a:spcPct val="0"/>
            </a:spcBef>
            <a:spcAft>
              <a:spcPct val="15000"/>
            </a:spcAft>
            <a:buChar char="••"/>
          </a:pPr>
          <a:r>
            <a:rPr lang="en-US" sz="1600" kern="1200" dirty="0" smtClean="0">
              <a:latin typeface="Arial"/>
              <a:cs typeface="Arial"/>
            </a:rPr>
            <a:t>How does the title reflect the topic?</a:t>
          </a:r>
          <a:endParaRPr lang="en-US" sz="1600" kern="1200" dirty="0">
            <a:latin typeface="Arial"/>
            <a:cs typeface="Arial"/>
          </a:endParaRPr>
        </a:p>
        <a:p>
          <a:pPr marL="171450" lvl="1" indent="-171450" algn="l" defTabSz="711200">
            <a:lnSpc>
              <a:spcPct val="90000"/>
            </a:lnSpc>
            <a:spcBef>
              <a:spcPct val="0"/>
            </a:spcBef>
            <a:spcAft>
              <a:spcPct val="15000"/>
            </a:spcAft>
            <a:buChar char="••"/>
          </a:pPr>
          <a:r>
            <a:rPr lang="en-US" sz="1600" kern="1200" dirty="0" smtClean="0">
              <a:latin typeface="Arial"/>
              <a:cs typeface="Arial"/>
            </a:rPr>
            <a:t>What primary question is addressed?</a:t>
          </a:r>
          <a:endParaRPr lang="en-US" sz="1600" kern="1200" dirty="0">
            <a:latin typeface="Arial"/>
            <a:cs typeface="Arial"/>
          </a:endParaRPr>
        </a:p>
        <a:p>
          <a:pPr marL="171450" lvl="1" indent="-171450" algn="l" defTabSz="711200">
            <a:lnSpc>
              <a:spcPct val="90000"/>
            </a:lnSpc>
            <a:spcBef>
              <a:spcPct val="0"/>
            </a:spcBef>
            <a:spcAft>
              <a:spcPct val="15000"/>
            </a:spcAft>
            <a:buChar char="••"/>
          </a:pPr>
          <a:r>
            <a:rPr lang="en-US" sz="1600" kern="1200" dirty="0" smtClean="0">
              <a:latin typeface="Arial"/>
              <a:cs typeface="Arial"/>
            </a:rPr>
            <a:t>How did the main events occur?</a:t>
          </a:r>
          <a:endParaRPr lang="en-US" sz="1600" kern="1200" dirty="0">
            <a:latin typeface="Arial"/>
            <a:cs typeface="Arial"/>
          </a:endParaRPr>
        </a:p>
        <a:p>
          <a:pPr marL="171450" lvl="1" indent="-171450" algn="l" defTabSz="711200">
            <a:lnSpc>
              <a:spcPct val="90000"/>
            </a:lnSpc>
            <a:spcBef>
              <a:spcPct val="0"/>
            </a:spcBef>
            <a:spcAft>
              <a:spcPct val="15000"/>
            </a:spcAft>
            <a:buChar char="••"/>
          </a:pPr>
          <a:r>
            <a:rPr lang="en-US" sz="1600" kern="1200" dirty="0" smtClean="0">
              <a:latin typeface="Arial"/>
              <a:cs typeface="Arial"/>
            </a:rPr>
            <a:t>What are the key words</a:t>
          </a:r>
          <a:r>
            <a:rPr lang="en-US" sz="1600" kern="1200" dirty="0" smtClean="0">
              <a:solidFill>
                <a:schemeClr val="bg1"/>
              </a:solidFill>
              <a:latin typeface="Arial"/>
              <a:cs typeface="Arial"/>
            </a:rPr>
            <a:t>?</a:t>
          </a:r>
          <a:endParaRPr lang="en-US" sz="1600" kern="1200" dirty="0">
            <a:solidFill>
              <a:schemeClr val="bg1"/>
            </a:solidFill>
            <a:latin typeface="Arial"/>
            <a:cs typeface="Arial"/>
          </a:endParaRPr>
        </a:p>
      </dsp:txBody>
      <dsp:txXfrm>
        <a:off x="3598691" y="0"/>
        <a:ext cx="3723337" cy="2076376"/>
      </dsp:txXfrm>
    </dsp:sp>
    <dsp:sp modelId="{F19EDA6F-01AD-264E-914F-DBFF105C0AC0}">
      <dsp:nvSpPr>
        <dsp:cNvPr id="0" name=""/>
        <dsp:cNvSpPr/>
      </dsp:nvSpPr>
      <dsp:spPr>
        <a:xfrm>
          <a:off x="1895505" y="2245469"/>
          <a:ext cx="3743294" cy="1183522"/>
        </a:xfrm>
        <a:prstGeom prst="rect">
          <a:avLst/>
        </a:prstGeom>
        <a:solidFill>
          <a:schemeClr val="accen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latin typeface="Arial"/>
              <a:cs typeface="Arial"/>
            </a:rPr>
            <a:t>Identify the Main Ideas</a:t>
          </a:r>
          <a:endParaRPr lang="en-US" sz="1600" b="1" kern="1200" dirty="0">
            <a:latin typeface="Arial"/>
            <a:cs typeface="Arial"/>
          </a:endParaRPr>
        </a:p>
        <a:p>
          <a:pPr marL="171450" lvl="1" indent="-171450" algn="l" defTabSz="711200">
            <a:lnSpc>
              <a:spcPct val="90000"/>
            </a:lnSpc>
            <a:spcBef>
              <a:spcPct val="0"/>
            </a:spcBef>
            <a:spcAft>
              <a:spcPct val="15000"/>
            </a:spcAft>
            <a:buChar char="••"/>
          </a:pPr>
          <a:r>
            <a:rPr lang="en-US" sz="1600" kern="1200" dirty="0" smtClean="0">
              <a:latin typeface="Arial"/>
              <a:cs typeface="Arial"/>
            </a:rPr>
            <a:t>What is the topic of the text?</a:t>
          </a:r>
          <a:endParaRPr lang="en-US" sz="1600" kern="1200" dirty="0">
            <a:latin typeface="Arial"/>
            <a:cs typeface="Arial"/>
          </a:endParaRPr>
        </a:p>
        <a:p>
          <a:pPr marL="171450" lvl="1" indent="-171450" algn="l" defTabSz="711200">
            <a:lnSpc>
              <a:spcPct val="90000"/>
            </a:lnSpc>
            <a:spcBef>
              <a:spcPct val="0"/>
            </a:spcBef>
            <a:spcAft>
              <a:spcPct val="15000"/>
            </a:spcAft>
            <a:buChar char="••"/>
          </a:pPr>
          <a:r>
            <a:rPr lang="en-US" sz="1600" kern="1200" dirty="0" smtClean="0">
              <a:latin typeface="Arial"/>
              <a:cs typeface="Arial"/>
            </a:rPr>
            <a:t>What are the main points?</a:t>
          </a:r>
          <a:endParaRPr lang="en-US" sz="1600" kern="1200" dirty="0">
            <a:latin typeface="Arial"/>
            <a:cs typeface="Arial"/>
          </a:endParaRPr>
        </a:p>
        <a:p>
          <a:pPr marL="171450" lvl="1" indent="-171450" algn="l" defTabSz="711200">
            <a:lnSpc>
              <a:spcPct val="90000"/>
            </a:lnSpc>
            <a:spcBef>
              <a:spcPct val="0"/>
            </a:spcBef>
            <a:spcAft>
              <a:spcPct val="15000"/>
            </a:spcAft>
            <a:buChar char="••"/>
          </a:pPr>
          <a:r>
            <a:rPr lang="en-US" sz="1600" kern="1200" dirty="0" smtClean="0">
              <a:latin typeface="Arial"/>
              <a:cs typeface="Arial"/>
            </a:rPr>
            <a:t>What is the message of the text?</a:t>
          </a:r>
          <a:endParaRPr lang="en-US" sz="1600" kern="1200" dirty="0">
            <a:latin typeface="Arial"/>
            <a:cs typeface="Arial"/>
          </a:endParaRPr>
        </a:p>
      </dsp:txBody>
      <dsp:txXfrm>
        <a:off x="1895505" y="2245469"/>
        <a:ext cx="3743294" cy="11835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AADFF-69AE-4BD1-85FA-8987425A3235}">
      <dsp:nvSpPr>
        <dsp:cNvPr id="0" name=""/>
        <dsp:cNvSpPr/>
      </dsp:nvSpPr>
      <dsp:spPr>
        <a:xfrm>
          <a:off x="0" y="0"/>
          <a:ext cx="5501640" cy="894080"/>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i="0" u="none" kern="1200" dirty="0" smtClean="0">
              <a:solidFill>
                <a:schemeClr val="tx1"/>
              </a:solidFill>
              <a:latin typeface="Arial" panose="020B0604020202020204" pitchFamily="34" charset="0"/>
              <a:cs typeface="Arial" panose="020B0604020202020204" pitchFamily="34" charset="0"/>
            </a:rPr>
            <a:t>What information are you searching for?</a:t>
          </a:r>
          <a:endParaRPr lang="en-US" sz="1600" b="1" kern="1200" dirty="0">
            <a:solidFill>
              <a:schemeClr val="tx1"/>
            </a:solidFill>
            <a:latin typeface="Arial" panose="020B0604020202020204" pitchFamily="34" charset="0"/>
            <a:cs typeface="Arial" panose="020B0604020202020204" pitchFamily="34" charset="0"/>
          </a:endParaRPr>
        </a:p>
      </dsp:txBody>
      <dsp:txXfrm>
        <a:off x="26187" y="26187"/>
        <a:ext cx="4461307" cy="841706"/>
      </dsp:txXfrm>
    </dsp:sp>
    <dsp:sp modelId="{65127983-E238-4F7B-8FF7-B91A8830F00A}">
      <dsp:nvSpPr>
        <dsp:cNvPr id="0" name=""/>
        <dsp:cNvSpPr/>
      </dsp:nvSpPr>
      <dsp:spPr>
        <a:xfrm>
          <a:off x="460762" y="1056640"/>
          <a:ext cx="5501640" cy="894080"/>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i="0" u="none" kern="1200" dirty="0" smtClean="0">
              <a:solidFill>
                <a:schemeClr val="tx1"/>
              </a:solidFill>
              <a:latin typeface="Arial" panose="020B0604020202020204" pitchFamily="34" charset="0"/>
              <a:cs typeface="Arial" panose="020B0604020202020204" pitchFamily="34" charset="0"/>
            </a:rPr>
            <a:t>What information would you consider important? Are facts—statistics, dates, </a:t>
          </a:r>
          <a:r>
            <a:rPr lang="en-US" sz="1600" b="1" i="0" u="none" kern="1200" dirty="0" smtClean="0">
              <a:solidFill>
                <a:schemeClr val="tx1"/>
              </a:solidFill>
              <a:latin typeface="Arial" panose="020B0604020202020204" pitchFamily="34" charset="0"/>
              <a:cs typeface="Arial" panose="020B0604020202020204" pitchFamily="34" charset="0"/>
            </a:rPr>
            <a:t>places, or people’s names </a:t>
          </a:r>
          <a:r>
            <a:rPr lang="en-US" sz="1600" b="1" i="0" u="none" kern="1200" dirty="0" smtClean="0">
              <a:solidFill>
                <a:schemeClr val="tx1"/>
              </a:solidFill>
              <a:latin typeface="Arial" panose="020B0604020202020204" pitchFamily="34" charset="0"/>
              <a:cs typeface="Arial" panose="020B0604020202020204" pitchFamily="34" charset="0"/>
            </a:rPr>
            <a:t>included?</a:t>
          </a:r>
          <a:endParaRPr lang="en-US" sz="1600" b="1" kern="1200" dirty="0">
            <a:solidFill>
              <a:schemeClr val="tx1"/>
            </a:solidFill>
            <a:latin typeface="Arial" panose="020B0604020202020204" pitchFamily="34" charset="0"/>
            <a:cs typeface="Arial" panose="020B0604020202020204" pitchFamily="34" charset="0"/>
          </a:endParaRPr>
        </a:p>
      </dsp:txBody>
      <dsp:txXfrm>
        <a:off x="486949" y="1082827"/>
        <a:ext cx="4407351" cy="841706"/>
      </dsp:txXfrm>
    </dsp:sp>
    <dsp:sp modelId="{A295D408-194D-45EC-84C3-35CCE32FAD76}">
      <dsp:nvSpPr>
        <dsp:cNvPr id="0" name=""/>
        <dsp:cNvSpPr/>
      </dsp:nvSpPr>
      <dsp:spPr>
        <a:xfrm>
          <a:off x="914647" y="2113280"/>
          <a:ext cx="5501640" cy="894080"/>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tx1"/>
              </a:solidFill>
              <a:latin typeface="Arial" panose="020B0604020202020204" pitchFamily="34" charset="0"/>
              <a:cs typeface="Arial" panose="020B0604020202020204" pitchFamily="34" charset="0"/>
            </a:rPr>
            <a:t>What is the main idea behind the text? </a:t>
          </a:r>
          <a:endParaRPr lang="en-US" sz="1600" b="1" kern="1200" dirty="0">
            <a:solidFill>
              <a:schemeClr val="tx1"/>
            </a:solidFill>
            <a:latin typeface="Arial" panose="020B0604020202020204" pitchFamily="34" charset="0"/>
            <a:cs typeface="Arial" panose="020B0604020202020204" pitchFamily="34" charset="0"/>
          </a:endParaRPr>
        </a:p>
      </dsp:txBody>
      <dsp:txXfrm>
        <a:off x="940834" y="2139467"/>
        <a:ext cx="4414228" cy="841706"/>
      </dsp:txXfrm>
    </dsp:sp>
    <dsp:sp modelId="{77DA82E3-43C2-4CDF-93E6-A6C9E7E79E4E}">
      <dsp:nvSpPr>
        <dsp:cNvPr id="0" name=""/>
        <dsp:cNvSpPr/>
      </dsp:nvSpPr>
      <dsp:spPr>
        <a:xfrm>
          <a:off x="1375409" y="3169919"/>
          <a:ext cx="5501640" cy="894080"/>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tx1"/>
              </a:solidFill>
              <a:latin typeface="Arial" panose="020B0604020202020204" pitchFamily="34" charset="0"/>
              <a:cs typeface="Arial" panose="020B0604020202020204" pitchFamily="34" charset="0"/>
            </a:rPr>
            <a:t>What is the claim or argument the author is trying to make?  </a:t>
          </a:r>
          <a:endParaRPr lang="en-US" sz="1600" b="1" kern="1200" dirty="0">
            <a:solidFill>
              <a:schemeClr val="tx1"/>
            </a:solidFill>
            <a:latin typeface="Arial" panose="020B0604020202020204" pitchFamily="34" charset="0"/>
            <a:cs typeface="Arial" panose="020B0604020202020204" pitchFamily="34" charset="0"/>
          </a:endParaRPr>
        </a:p>
      </dsp:txBody>
      <dsp:txXfrm>
        <a:off x="1401596" y="3196106"/>
        <a:ext cx="4407351" cy="841706"/>
      </dsp:txXfrm>
    </dsp:sp>
    <dsp:sp modelId="{4E6B4543-447B-4E8F-81FC-CCA1405E23A7}">
      <dsp:nvSpPr>
        <dsp:cNvPr id="0" name=""/>
        <dsp:cNvSpPr/>
      </dsp:nvSpPr>
      <dsp:spPr>
        <a:xfrm>
          <a:off x="4920488" y="684783"/>
          <a:ext cx="581152" cy="58115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5051247" y="684783"/>
        <a:ext cx="319634" cy="437317"/>
      </dsp:txXfrm>
    </dsp:sp>
    <dsp:sp modelId="{3973EC8C-A921-4715-8CF1-739EED227316}">
      <dsp:nvSpPr>
        <dsp:cNvPr id="0" name=""/>
        <dsp:cNvSpPr/>
      </dsp:nvSpPr>
      <dsp:spPr>
        <a:xfrm>
          <a:off x="5381250" y="1741423"/>
          <a:ext cx="581152" cy="58115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5512009" y="1741423"/>
        <a:ext cx="319634" cy="437317"/>
      </dsp:txXfrm>
    </dsp:sp>
    <dsp:sp modelId="{5C518135-02C2-4BCD-9389-35F0E237A5FA}">
      <dsp:nvSpPr>
        <dsp:cNvPr id="0" name=""/>
        <dsp:cNvSpPr/>
      </dsp:nvSpPr>
      <dsp:spPr>
        <a:xfrm>
          <a:off x="5835135" y="2798064"/>
          <a:ext cx="581152" cy="58115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5965894" y="2798064"/>
        <a:ext cx="319634" cy="43731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ECC0E4-56B9-4444-B78F-EB218F2CDF63}" type="datetimeFigureOut">
              <a:rPr lang="en-US" smtClean="0"/>
              <a:pPr/>
              <a:t>1/24/2015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296013-E1E8-42F8-99AE-C1E684811322}" type="slidenum">
              <a:rPr lang="en-US" smtClean="0"/>
              <a:pPr/>
              <a:t>‹#›</a:t>
            </a:fld>
            <a:endParaRPr lang="en-US" dirty="0"/>
          </a:p>
        </p:txBody>
      </p:sp>
    </p:spTree>
    <p:extLst>
      <p:ext uri="{BB962C8B-B14F-4D97-AF65-F5344CB8AC3E}">
        <p14:creationId xmlns:p14="http://schemas.microsoft.com/office/powerpoint/2010/main" val="3153586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1</a:t>
            </a:fld>
            <a:endParaRPr lang="en-US" dirty="0"/>
          </a:p>
        </p:txBody>
      </p:sp>
    </p:spTree>
    <p:extLst>
      <p:ext uri="{BB962C8B-B14F-4D97-AF65-F5344CB8AC3E}">
        <p14:creationId xmlns:p14="http://schemas.microsoft.com/office/powerpoint/2010/main" val="3995984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10</a:t>
            </a:fld>
            <a:endParaRPr lang="en-US" dirty="0"/>
          </a:p>
        </p:txBody>
      </p:sp>
    </p:spTree>
    <p:extLst>
      <p:ext uri="{BB962C8B-B14F-4D97-AF65-F5344CB8AC3E}">
        <p14:creationId xmlns:p14="http://schemas.microsoft.com/office/powerpoint/2010/main" val="2506020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11</a:t>
            </a:fld>
            <a:endParaRPr lang="en-US" dirty="0"/>
          </a:p>
        </p:txBody>
      </p:sp>
    </p:spTree>
    <p:extLst>
      <p:ext uri="{BB962C8B-B14F-4D97-AF65-F5344CB8AC3E}">
        <p14:creationId xmlns:p14="http://schemas.microsoft.com/office/powerpoint/2010/main" val="512257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12</a:t>
            </a:fld>
            <a:endParaRPr lang="en-US" dirty="0"/>
          </a:p>
        </p:txBody>
      </p:sp>
    </p:spTree>
    <p:extLst>
      <p:ext uri="{BB962C8B-B14F-4D97-AF65-F5344CB8AC3E}">
        <p14:creationId xmlns:p14="http://schemas.microsoft.com/office/powerpoint/2010/main" val="512257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13</a:t>
            </a:fld>
            <a:endParaRPr lang="en-US" dirty="0"/>
          </a:p>
        </p:txBody>
      </p:sp>
    </p:spTree>
    <p:extLst>
      <p:ext uri="{BB962C8B-B14F-4D97-AF65-F5344CB8AC3E}">
        <p14:creationId xmlns:p14="http://schemas.microsoft.com/office/powerpoint/2010/main" val="3619407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14</a:t>
            </a:fld>
            <a:endParaRPr lang="en-US" dirty="0"/>
          </a:p>
        </p:txBody>
      </p:sp>
    </p:spTree>
    <p:extLst>
      <p:ext uri="{BB962C8B-B14F-4D97-AF65-F5344CB8AC3E}">
        <p14:creationId xmlns:p14="http://schemas.microsoft.com/office/powerpoint/2010/main" val="1566107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15</a:t>
            </a:fld>
            <a:endParaRPr lang="en-US" dirty="0"/>
          </a:p>
        </p:txBody>
      </p:sp>
    </p:spTree>
    <p:extLst>
      <p:ext uri="{BB962C8B-B14F-4D97-AF65-F5344CB8AC3E}">
        <p14:creationId xmlns:p14="http://schemas.microsoft.com/office/powerpoint/2010/main" val="3243258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16</a:t>
            </a:fld>
            <a:endParaRPr lang="en-US" dirty="0"/>
          </a:p>
        </p:txBody>
      </p:sp>
    </p:spTree>
    <p:extLst>
      <p:ext uri="{BB962C8B-B14F-4D97-AF65-F5344CB8AC3E}">
        <p14:creationId xmlns:p14="http://schemas.microsoft.com/office/powerpoint/2010/main" val="3243258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17</a:t>
            </a:fld>
            <a:endParaRPr lang="en-US" dirty="0"/>
          </a:p>
        </p:txBody>
      </p:sp>
    </p:spTree>
    <p:extLst>
      <p:ext uri="{BB962C8B-B14F-4D97-AF65-F5344CB8AC3E}">
        <p14:creationId xmlns:p14="http://schemas.microsoft.com/office/powerpoint/2010/main" val="2506020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18</a:t>
            </a:fld>
            <a:endParaRPr lang="en-US" dirty="0"/>
          </a:p>
        </p:txBody>
      </p:sp>
    </p:spTree>
    <p:extLst>
      <p:ext uri="{BB962C8B-B14F-4D97-AF65-F5344CB8AC3E}">
        <p14:creationId xmlns:p14="http://schemas.microsoft.com/office/powerpoint/2010/main" val="4269429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19</a:t>
            </a:fld>
            <a:endParaRPr lang="en-US" dirty="0"/>
          </a:p>
        </p:txBody>
      </p:sp>
    </p:spTree>
    <p:extLst>
      <p:ext uri="{BB962C8B-B14F-4D97-AF65-F5344CB8AC3E}">
        <p14:creationId xmlns:p14="http://schemas.microsoft.com/office/powerpoint/2010/main" val="311835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2</a:t>
            </a:fld>
            <a:endParaRPr lang="en-US" dirty="0"/>
          </a:p>
        </p:txBody>
      </p:sp>
    </p:spTree>
    <p:extLst>
      <p:ext uri="{BB962C8B-B14F-4D97-AF65-F5344CB8AC3E}">
        <p14:creationId xmlns:p14="http://schemas.microsoft.com/office/powerpoint/2010/main" val="213030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20</a:t>
            </a:fld>
            <a:endParaRPr lang="en-US" dirty="0"/>
          </a:p>
        </p:txBody>
      </p:sp>
    </p:spTree>
    <p:extLst>
      <p:ext uri="{BB962C8B-B14F-4D97-AF65-F5344CB8AC3E}">
        <p14:creationId xmlns:p14="http://schemas.microsoft.com/office/powerpoint/2010/main" val="3435714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21</a:t>
            </a:fld>
            <a:endParaRPr lang="en-US" dirty="0"/>
          </a:p>
        </p:txBody>
      </p:sp>
    </p:spTree>
    <p:extLst>
      <p:ext uri="{BB962C8B-B14F-4D97-AF65-F5344CB8AC3E}">
        <p14:creationId xmlns:p14="http://schemas.microsoft.com/office/powerpoint/2010/main" val="3631354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22</a:t>
            </a:fld>
            <a:endParaRPr lang="en-US" dirty="0"/>
          </a:p>
        </p:txBody>
      </p:sp>
    </p:spTree>
    <p:extLst>
      <p:ext uri="{BB962C8B-B14F-4D97-AF65-F5344CB8AC3E}">
        <p14:creationId xmlns:p14="http://schemas.microsoft.com/office/powerpoint/2010/main" val="512257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23</a:t>
            </a:fld>
            <a:endParaRPr lang="en-US" dirty="0"/>
          </a:p>
        </p:txBody>
      </p:sp>
    </p:spTree>
    <p:extLst>
      <p:ext uri="{BB962C8B-B14F-4D97-AF65-F5344CB8AC3E}">
        <p14:creationId xmlns:p14="http://schemas.microsoft.com/office/powerpoint/2010/main" val="1534856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24</a:t>
            </a:fld>
            <a:endParaRPr lang="en-US" dirty="0"/>
          </a:p>
        </p:txBody>
      </p:sp>
    </p:spTree>
    <p:extLst>
      <p:ext uri="{BB962C8B-B14F-4D97-AF65-F5344CB8AC3E}">
        <p14:creationId xmlns:p14="http://schemas.microsoft.com/office/powerpoint/2010/main" val="176027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25</a:t>
            </a:fld>
            <a:endParaRPr lang="en-US" dirty="0"/>
          </a:p>
        </p:txBody>
      </p:sp>
    </p:spTree>
    <p:extLst>
      <p:ext uri="{BB962C8B-B14F-4D97-AF65-F5344CB8AC3E}">
        <p14:creationId xmlns:p14="http://schemas.microsoft.com/office/powerpoint/2010/main" val="710593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26</a:t>
            </a:fld>
            <a:endParaRPr lang="en-US" dirty="0"/>
          </a:p>
        </p:txBody>
      </p:sp>
    </p:spTree>
    <p:extLst>
      <p:ext uri="{BB962C8B-B14F-4D97-AF65-F5344CB8AC3E}">
        <p14:creationId xmlns:p14="http://schemas.microsoft.com/office/powerpoint/2010/main" val="4062171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27</a:t>
            </a:fld>
            <a:endParaRPr lang="en-US" dirty="0"/>
          </a:p>
        </p:txBody>
      </p:sp>
    </p:spTree>
    <p:extLst>
      <p:ext uri="{BB962C8B-B14F-4D97-AF65-F5344CB8AC3E}">
        <p14:creationId xmlns:p14="http://schemas.microsoft.com/office/powerpoint/2010/main" val="2159665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28</a:t>
            </a:fld>
            <a:endParaRPr lang="en-US" dirty="0"/>
          </a:p>
        </p:txBody>
      </p:sp>
    </p:spTree>
    <p:extLst>
      <p:ext uri="{BB962C8B-B14F-4D97-AF65-F5344CB8AC3E}">
        <p14:creationId xmlns:p14="http://schemas.microsoft.com/office/powerpoint/2010/main" val="426077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29</a:t>
            </a:fld>
            <a:endParaRPr lang="en-US" dirty="0"/>
          </a:p>
        </p:txBody>
      </p:sp>
    </p:spTree>
    <p:extLst>
      <p:ext uri="{BB962C8B-B14F-4D97-AF65-F5344CB8AC3E}">
        <p14:creationId xmlns:p14="http://schemas.microsoft.com/office/powerpoint/2010/main" val="348933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3</a:t>
            </a:fld>
            <a:endParaRPr lang="en-US" dirty="0"/>
          </a:p>
        </p:txBody>
      </p:sp>
    </p:spTree>
    <p:extLst>
      <p:ext uri="{BB962C8B-B14F-4D97-AF65-F5344CB8AC3E}">
        <p14:creationId xmlns:p14="http://schemas.microsoft.com/office/powerpoint/2010/main" val="2182963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30</a:t>
            </a:fld>
            <a:endParaRPr lang="en-US" dirty="0"/>
          </a:p>
        </p:txBody>
      </p:sp>
    </p:spTree>
    <p:extLst>
      <p:ext uri="{BB962C8B-B14F-4D97-AF65-F5344CB8AC3E}">
        <p14:creationId xmlns:p14="http://schemas.microsoft.com/office/powerpoint/2010/main" val="9829845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31</a:t>
            </a:fld>
            <a:endParaRPr lang="en-US" dirty="0"/>
          </a:p>
        </p:txBody>
      </p:sp>
    </p:spTree>
    <p:extLst>
      <p:ext uri="{BB962C8B-B14F-4D97-AF65-F5344CB8AC3E}">
        <p14:creationId xmlns:p14="http://schemas.microsoft.com/office/powerpoint/2010/main" val="2047866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32</a:t>
            </a:fld>
            <a:endParaRPr lang="en-US" dirty="0"/>
          </a:p>
        </p:txBody>
      </p:sp>
    </p:spTree>
    <p:extLst>
      <p:ext uri="{BB962C8B-B14F-4D97-AF65-F5344CB8AC3E}">
        <p14:creationId xmlns:p14="http://schemas.microsoft.com/office/powerpoint/2010/main" val="2435844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33</a:t>
            </a:fld>
            <a:endParaRPr lang="en-US" dirty="0"/>
          </a:p>
        </p:txBody>
      </p:sp>
    </p:spTree>
    <p:extLst>
      <p:ext uri="{BB962C8B-B14F-4D97-AF65-F5344CB8AC3E}">
        <p14:creationId xmlns:p14="http://schemas.microsoft.com/office/powerpoint/2010/main" val="3941141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34</a:t>
            </a:fld>
            <a:endParaRPr lang="en-US" dirty="0"/>
          </a:p>
        </p:txBody>
      </p:sp>
    </p:spTree>
    <p:extLst>
      <p:ext uri="{BB962C8B-B14F-4D97-AF65-F5344CB8AC3E}">
        <p14:creationId xmlns:p14="http://schemas.microsoft.com/office/powerpoint/2010/main" val="3027350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35</a:t>
            </a:fld>
            <a:endParaRPr lang="en-US" dirty="0"/>
          </a:p>
        </p:txBody>
      </p:sp>
    </p:spTree>
    <p:extLst>
      <p:ext uri="{BB962C8B-B14F-4D97-AF65-F5344CB8AC3E}">
        <p14:creationId xmlns:p14="http://schemas.microsoft.com/office/powerpoint/2010/main" val="15762691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36</a:t>
            </a:fld>
            <a:endParaRPr lang="en-US" dirty="0"/>
          </a:p>
        </p:txBody>
      </p:sp>
    </p:spTree>
    <p:extLst>
      <p:ext uri="{BB962C8B-B14F-4D97-AF65-F5344CB8AC3E}">
        <p14:creationId xmlns:p14="http://schemas.microsoft.com/office/powerpoint/2010/main" val="7888945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37</a:t>
            </a:fld>
            <a:endParaRPr lang="en-US" dirty="0"/>
          </a:p>
        </p:txBody>
      </p:sp>
    </p:spTree>
    <p:extLst>
      <p:ext uri="{BB962C8B-B14F-4D97-AF65-F5344CB8AC3E}">
        <p14:creationId xmlns:p14="http://schemas.microsoft.com/office/powerpoint/2010/main" val="3894278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4</a:t>
            </a:fld>
            <a:endParaRPr lang="en-US" dirty="0"/>
          </a:p>
        </p:txBody>
      </p:sp>
    </p:spTree>
    <p:extLst>
      <p:ext uri="{BB962C8B-B14F-4D97-AF65-F5344CB8AC3E}">
        <p14:creationId xmlns:p14="http://schemas.microsoft.com/office/powerpoint/2010/main" val="311835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5</a:t>
            </a:fld>
            <a:endParaRPr lang="en-US" dirty="0"/>
          </a:p>
        </p:txBody>
      </p:sp>
    </p:spTree>
    <p:extLst>
      <p:ext uri="{BB962C8B-B14F-4D97-AF65-F5344CB8AC3E}">
        <p14:creationId xmlns:p14="http://schemas.microsoft.com/office/powerpoint/2010/main" val="3489172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6</a:t>
            </a:fld>
            <a:endParaRPr lang="en-US" dirty="0"/>
          </a:p>
        </p:txBody>
      </p:sp>
    </p:spTree>
    <p:extLst>
      <p:ext uri="{BB962C8B-B14F-4D97-AF65-F5344CB8AC3E}">
        <p14:creationId xmlns:p14="http://schemas.microsoft.com/office/powerpoint/2010/main" val="311835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7</a:t>
            </a:fld>
            <a:endParaRPr lang="en-US" dirty="0"/>
          </a:p>
        </p:txBody>
      </p:sp>
    </p:spTree>
    <p:extLst>
      <p:ext uri="{BB962C8B-B14F-4D97-AF65-F5344CB8AC3E}">
        <p14:creationId xmlns:p14="http://schemas.microsoft.com/office/powerpoint/2010/main" val="512257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8</a:t>
            </a:fld>
            <a:endParaRPr lang="en-US" dirty="0"/>
          </a:p>
        </p:txBody>
      </p:sp>
    </p:spTree>
    <p:extLst>
      <p:ext uri="{BB962C8B-B14F-4D97-AF65-F5344CB8AC3E}">
        <p14:creationId xmlns:p14="http://schemas.microsoft.com/office/powerpoint/2010/main" val="51225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96013-E1E8-42F8-99AE-C1E684811322}" type="slidenum">
              <a:rPr lang="en-US" smtClean="0"/>
              <a:pPr/>
              <a:t>9</a:t>
            </a:fld>
            <a:endParaRPr lang="en-US" dirty="0"/>
          </a:p>
        </p:txBody>
      </p:sp>
    </p:spTree>
    <p:extLst>
      <p:ext uri="{BB962C8B-B14F-4D97-AF65-F5344CB8AC3E}">
        <p14:creationId xmlns:p14="http://schemas.microsoft.com/office/powerpoint/2010/main" val="311835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lgn="ctr">
              <a:defRPr sz="4400"/>
            </a:lvl1pPr>
          </a:lstStyle>
          <a:p>
            <a:r>
              <a:rPr lang="en-US" dirty="0" smtClean="0">
                <a:latin typeface="Arial" panose="020B0604020202020204" pitchFamily="34" charset="0"/>
                <a:cs typeface="Arial" panose="020B0604020202020204" pitchFamily="34" charset="0"/>
              </a:rPr>
              <a:t>Click to Insert Module Title</a:t>
            </a:r>
            <a:endParaRPr lang="en-US" dirty="0"/>
          </a:p>
        </p:txBody>
      </p:sp>
      <p:sp>
        <p:nvSpPr>
          <p:cNvPr id="3" name="Subtitle 2"/>
          <p:cNvSpPr>
            <a:spLocks noGrp="1"/>
          </p:cNvSpPr>
          <p:nvPr>
            <p:ph type="subTitle" idx="1" hasCustomPrompt="1"/>
          </p:nvPr>
        </p:nvSpPr>
        <p:spPr>
          <a:xfrm>
            <a:off x="1371600" y="3886200"/>
            <a:ext cx="6400800" cy="1752600"/>
          </a:xfrm>
        </p:spPr>
        <p:txBody>
          <a:bodyPr>
            <a:normAutofit/>
          </a:bodyPr>
          <a:lstStyle>
            <a:lvl1pPr marL="0" indent="0" algn="ctr">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latin typeface="Arial" panose="020B0604020202020204" pitchFamily="34" charset="0"/>
                <a:cs typeface="Arial" panose="020B0604020202020204" pitchFamily="34" charset="0"/>
              </a:rPr>
              <a:t>Click to Insert Subject Area</a:t>
            </a:r>
          </a:p>
        </p:txBody>
      </p:sp>
      <p:sp>
        <p:nvSpPr>
          <p:cNvPr id="6" name="Slide Number Placeholder 5"/>
          <p:cNvSpPr>
            <a:spLocks noGrp="1"/>
          </p:cNvSpPr>
          <p:nvPr>
            <p:ph type="sldNum" sz="quarter" idx="12"/>
          </p:nvPr>
        </p:nvSpPr>
        <p:spPr/>
        <p:txBody>
          <a:bodyPr/>
          <a:lstStyle/>
          <a:p>
            <a:fld id="{928B5706-1A6D-4657-BE0C-7145DCA9DD4D}" type="slidenum">
              <a:rPr lang="en-US" smtClean="0"/>
              <a:pPr/>
              <a:t>‹#›</a:t>
            </a:fld>
            <a:endParaRPr lang="en-US" dirty="0"/>
          </a:p>
        </p:txBody>
      </p:sp>
      <p:sp>
        <p:nvSpPr>
          <p:cNvPr id="14"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Tree>
    <p:extLst>
      <p:ext uri="{BB962C8B-B14F-4D97-AF65-F5344CB8AC3E}">
        <p14:creationId xmlns:p14="http://schemas.microsoft.com/office/powerpoint/2010/main" val="42173447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6"/>
            <a:ext cx="8229600" cy="1136582"/>
          </a:xfrm>
        </p:spPr>
        <p:txBody>
          <a:bodyPr>
            <a:normAutofit/>
          </a:bodyPr>
          <a:lstStyle>
            <a:lvl1pPr algn="l">
              <a:defRPr sz="3200" baseline="0">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marL="342900" indent="-342900">
              <a:buFont typeface="+mj-lt"/>
              <a:buAutoNum type="arabicPeriod"/>
              <a:defRPr sz="1600">
                <a:latin typeface="Arial" panose="020B0604020202020204" pitchFamily="34" charset="0"/>
                <a:cs typeface="Arial" panose="020B0604020202020204" pitchFamily="34" charset="0"/>
              </a:defRPr>
            </a:lvl1pPr>
            <a:lvl2pPr marL="800100" indent="-342900">
              <a:buFont typeface="+mj-lt"/>
              <a:buAutoNum type="alphaUcPeriod"/>
              <a:defRPr sz="1400" baseline="0">
                <a:latin typeface="Arial" panose="020B0604020202020204" pitchFamily="34" charset="0"/>
              </a:defRPr>
            </a:lvl2pPr>
            <a:lvl3pPr marL="1143000" indent="-228600">
              <a:buFont typeface="+mj-lt"/>
              <a:buAutoNum type="arabicParenR"/>
              <a:defRPr sz="1200">
                <a:latin typeface="Arial" panose="020B0604020202020204" pitchFamily="34" charset="0"/>
                <a:cs typeface="Arial" panose="020B0604020202020204" pitchFamily="34" charset="0"/>
              </a:defRPr>
            </a:lvl3pPr>
            <a:lvl4pPr marL="1600200" indent="-228600">
              <a:buFont typeface="+mj-lt"/>
              <a:buAutoNum type="alphaLcPeriod"/>
              <a:defRPr sz="1200">
                <a:latin typeface="Arial" panose="020B0604020202020204" pitchFamily="34" charset="0"/>
                <a:cs typeface="Arial" panose="020B0604020202020204" pitchFamily="34" charset="0"/>
              </a:defRPr>
            </a:lvl4pPr>
            <a:lvl5pPr marL="2057400" indent="-228600">
              <a:buFont typeface="+mj-lt"/>
              <a:buAutoNum type="alphaLcParenR"/>
              <a:defRPr sz="12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928B5706-1A6D-4657-BE0C-7145DCA9DD4D}" type="slidenum">
              <a:rPr lang="en-US" smtClean="0"/>
              <a:pPr/>
              <a:t>‹#›</a:t>
            </a:fld>
            <a:endParaRPr lang="en-US" dirty="0"/>
          </a:p>
        </p:txBody>
      </p:sp>
      <p:sp>
        <p:nvSpPr>
          <p:cNvPr id="10"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Tree>
    <p:extLst>
      <p:ext uri="{BB962C8B-B14F-4D97-AF65-F5344CB8AC3E}">
        <p14:creationId xmlns:p14="http://schemas.microsoft.com/office/powerpoint/2010/main" val="25122524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p:spPr>
        <p:txBody>
          <a:bodyPr>
            <a:normAutofit/>
          </a:bodyPr>
          <a:lstStyle>
            <a:lvl1pPr algn="l">
              <a:defRPr sz="3200" baseline="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marL="342900" indent="-342900">
              <a:buFont typeface="+mj-lt"/>
              <a:buAutoNum type="arabicPeriod"/>
              <a:defRPr sz="1600" baseline="0">
                <a:latin typeface="Arial" panose="020B0604020202020204" pitchFamily="34" charset="0"/>
              </a:defRPr>
            </a:lvl1pPr>
            <a:lvl2pPr marL="800100" indent="-342900">
              <a:buFont typeface="+mj-lt"/>
              <a:buAutoNum type="alphaUcPeriod"/>
              <a:defRPr sz="1400" cap="none" baseline="0">
                <a:latin typeface="Arial" panose="020B0604020202020204" pitchFamily="34" charset="0"/>
              </a:defRPr>
            </a:lvl2pPr>
            <a:lvl3pPr marL="1143000" indent="-228600">
              <a:buFont typeface="+mj-lt"/>
              <a:buAutoNum type="arabicParenR"/>
              <a:defRPr sz="1200">
                <a:latin typeface="Arial" panose="020B0604020202020204" pitchFamily="34" charset="0"/>
                <a:cs typeface="Arial" panose="020B0604020202020204" pitchFamily="34" charset="0"/>
              </a:defRPr>
            </a:lvl3pPr>
            <a:lvl4pPr marL="1600200" indent="-228600">
              <a:buFont typeface="+mj-lt"/>
              <a:buAutoNum type="alphaLcPeriod"/>
              <a:defRPr sz="1200" baseline="0">
                <a:latin typeface="Arial" panose="020B0604020202020204" pitchFamily="34" charset="0"/>
              </a:defRPr>
            </a:lvl4pPr>
            <a:lvl5pPr>
              <a:buFont typeface="+mj-lt"/>
              <a:buAutoNum type="alphaLcParenR"/>
              <a:defRPr sz="1200" baseline="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928B5706-1A6D-4657-BE0C-7145DCA9DD4D}" type="slidenum">
              <a:rPr lang="en-US" smtClean="0"/>
              <a:pPr/>
              <a:t>‹#›</a:t>
            </a:fld>
            <a:endParaRPr lang="en-US" dirty="0"/>
          </a:p>
        </p:txBody>
      </p:sp>
      <p:sp>
        <p:nvSpPr>
          <p:cNvPr id="8" name="Content Placeholder 2"/>
          <p:cNvSpPr>
            <a:spLocks noGrp="1"/>
          </p:cNvSpPr>
          <p:nvPr>
            <p:ph sz="half" idx="13"/>
          </p:nvPr>
        </p:nvSpPr>
        <p:spPr>
          <a:xfrm>
            <a:off x="4648200" y="1600200"/>
            <a:ext cx="4038600" cy="4525963"/>
          </a:xfrm>
        </p:spPr>
        <p:txBody>
          <a:bodyPr/>
          <a:lstStyle>
            <a:lvl1pPr marL="342900" indent="-342900">
              <a:buFont typeface="+mj-lt"/>
              <a:buAutoNum type="arabicPeriod"/>
              <a:defRPr sz="1600" baseline="0">
                <a:latin typeface="Arial" panose="020B0604020202020204" pitchFamily="34" charset="0"/>
              </a:defRPr>
            </a:lvl1pPr>
            <a:lvl2pPr marL="800100" indent="-342900">
              <a:buFont typeface="+mj-lt"/>
              <a:buAutoNum type="alphaUcPeriod"/>
              <a:defRPr sz="1400" cap="none" baseline="0">
                <a:latin typeface="Arial" panose="020B0604020202020204" pitchFamily="34" charset="0"/>
              </a:defRPr>
            </a:lvl2pPr>
            <a:lvl3pPr marL="1143000" indent="-228600">
              <a:buFont typeface="+mj-lt"/>
              <a:buAutoNum type="arabicParenR"/>
              <a:defRPr sz="1200">
                <a:latin typeface="Arial" panose="020B0604020202020204" pitchFamily="34" charset="0"/>
                <a:cs typeface="Arial" panose="020B0604020202020204" pitchFamily="34" charset="0"/>
              </a:defRPr>
            </a:lvl3pPr>
            <a:lvl4pPr marL="1600200" indent="-228600">
              <a:buFont typeface="+mj-lt"/>
              <a:buAutoNum type="alphaLcPeriod"/>
              <a:defRPr sz="1200" baseline="0">
                <a:latin typeface="Arial" panose="020B0604020202020204" pitchFamily="34" charset="0"/>
              </a:defRPr>
            </a:lvl4pPr>
            <a:lvl5pPr>
              <a:buFont typeface="+mj-lt"/>
              <a:buAutoNum type="alphaLcParenR"/>
              <a:defRPr sz="1200" baseline="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Tree>
    <p:extLst>
      <p:ext uri="{BB962C8B-B14F-4D97-AF65-F5344CB8AC3E}">
        <p14:creationId xmlns:p14="http://schemas.microsoft.com/office/powerpoint/2010/main" val="34741089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p:spPr>
        <p:txBody>
          <a:bodyPr>
            <a:normAutofit/>
          </a:bodyPr>
          <a:lstStyle>
            <a:lvl1pPr algn="l">
              <a:defRPr sz="32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ctr">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6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928B5706-1A6D-4657-BE0C-7145DCA9DD4D}" type="slidenum">
              <a:rPr lang="en-US" smtClean="0"/>
              <a:pPr/>
              <a:t>‹#›</a:t>
            </a:fld>
            <a:endParaRPr lang="en-US" dirty="0"/>
          </a:p>
        </p:txBody>
      </p:sp>
      <p:sp>
        <p:nvSpPr>
          <p:cNvPr id="13" name="Footer Placeholder 4"/>
          <p:cNvSpPr txBox="1">
            <a:spLocks/>
          </p:cNvSpPr>
          <p:nvPr userDrawn="1"/>
        </p:nvSpPr>
        <p:spPr>
          <a:xfrm>
            <a:off x="3148584" y="6324600"/>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Designers for Learning </a:t>
            </a:r>
            <a:endParaRPr lang="en-US" dirty="0"/>
          </a:p>
        </p:txBody>
      </p:sp>
    </p:spTree>
    <p:extLst>
      <p:ext uri="{BB962C8B-B14F-4D97-AF65-F5344CB8AC3E}">
        <p14:creationId xmlns:p14="http://schemas.microsoft.com/office/powerpoint/2010/main" val="38961846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928B5706-1A6D-4657-BE0C-7145DCA9DD4D}" type="slidenum">
              <a:rPr lang="en-US" smtClean="0"/>
              <a:pPr/>
              <a:t>‹#›</a:t>
            </a:fld>
            <a:endParaRPr lang="en-US" dirty="0"/>
          </a:p>
        </p:txBody>
      </p:sp>
      <p:sp>
        <p:nvSpPr>
          <p:cNvPr id="9"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Tree>
    <p:extLst>
      <p:ext uri="{BB962C8B-B14F-4D97-AF65-F5344CB8AC3E}">
        <p14:creationId xmlns:p14="http://schemas.microsoft.com/office/powerpoint/2010/main" val="13178944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a:t>
            </a:fld>
            <a:endParaRPr lang="en-US" dirty="0"/>
          </a:p>
        </p:txBody>
      </p:sp>
      <p:sp>
        <p:nvSpPr>
          <p:cNvPr id="8"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Tree>
    <p:extLst>
      <p:ext uri="{BB962C8B-B14F-4D97-AF65-F5344CB8AC3E}">
        <p14:creationId xmlns:p14="http://schemas.microsoft.com/office/powerpoint/2010/main" val="782377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8229600" cy="1143000"/>
          </a:xfrm>
        </p:spPr>
        <p:txBody>
          <a:bodyPr anchor="ctr">
            <a:normAutofit/>
          </a:bodyPr>
          <a:lstStyle>
            <a:lvl1pPr algn="l">
              <a:defRPr sz="3200" b="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600200"/>
            <a:ext cx="4724400" cy="4525963"/>
          </a:xfrm>
        </p:spPr>
        <p:txBody>
          <a:bodyPr>
            <a:normAutofit/>
          </a:bodyPr>
          <a:lstStyle>
            <a:lvl1pPr marL="0" indent="0">
              <a:buNone/>
              <a:defRPr sz="16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928B5706-1A6D-4657-BE0C-7145DCA9DD4D}" type="slidenum">
              <a:rPr lang="en-US" smtClean="0"/>
              <a:pPr/>
              <a:t>‹#›</a:t>
            </a:fld>
            <a:endParaRPr lang="en-US" dirty="0"/>
          </a:p>
        </p:txBody>
      </p:sp>
      <p:sp>
        <p:nvSpPr>
          <p:cNvPr id="11"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Tree>
    <p:extLst>
      <p:ext uri="{BB962C8B-B14F-4D97-AF65-F5344CB8AC3E}">
        <p14:creationId xmlns:p14="http://schemas.microsoft.com/office/powerpoint/2010/main" val="9276249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2460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endParaRPr lang="en-US" dirty="0"/>
          </a:p>
        </p:txBody>
      </p:sp>
      <p:sp>
        <p:nvSpPr>
          <p:cNvPr id="5"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a:t>
            </a:r>
            <a:endParaRPr lang="en-US" dirty="0"/>
          </a:p>
        </p:txBody>
      </p:sp>
      <p:sp>
        <p:nvSpPr>
          <p:cNvPr id="6" name="Slide Number Placeholder 5"/>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928B5706-1A6D-4657-BE0C-7145DCA9DD4D}" type="slidenum">
              <a:rPr lang="en-US" smtClean="0"/>
              <a:pPr/>
              <a:t>‹#›</a:t>
            </a:fld>
            <a:endParaRPr lang="en-US" dirty="0"/>
          </a:p>
        </p:txBody>
      </p:sp>
      <p:sp>
        <p:nvSpPr>
          <p:cNvPr id="7" name="Rectangle 6"/>
          <p:cNvSpPr/>
          <p:nvPr/>
        </p:nvSpPr>
        <p:spPr>
          <a:xfrm>
            <a:off x="0" y="0"/>
            <a:ext cx="228600" cy="685800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cc by.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77384" y="6430962"/>
            <a:ext cx="813816" cy="152400"/>
          </a:xfrm>
          <a:prstGeom prst="rect">
            <a:avLst/>
          </a:prstGeom>
        </p:spPr>
      </p:pic>
    </p:spTree>
    <p:extLst>
      <p:ext uri="{BB962C8B-B14F-4D97-AF65-F5344CB8AC3E}">
        <p14:creationId xmlns:p14="http://schemas.microsoft.com/office/powerpoint/2010/main" val="539448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timing>
    <p:tnLst>
      <p:par>
        <p:cTn id="1" dur="indefinite" restart="never" nodeType="tmRoot"/>
      </p:par>
    </p:tnLst>
  </p:timing>
  <p:hf hdr="0" dt="0"/>
  <p:txStyles>
    <p:titleStyle>
      <a:lvl1pPr algn="l" defTabSz="914400" rtl="0" eaLnBrk="1" latinLnBrk="0" hangingPunct="1">
        <a:spcBef>
          <a:spcPct val="0"/>
        </a:spcBef>
        <a:buNone/>
        <a:defRPr sz="3200" kern="1200">
          <a:solidFill>
            <a:schemeClr val="tx1"/>
          </a:solidFill>
          <a:latin typeface="Arial"/>
          <a:ea typeface="+mj-ea"/>
          <a:cs typeface="Arial"/>
        </a:defRPr>
      </a:lvl1pPr>
    </p:titleStyle>
    <p:body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a:ea typeface="+mn-ea"/>
          <a:cs typeface="Arial"/>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youtu.be/MlHmWhzNMY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www.youtube.com/watch?v=MlHmWhzNMYg&amp;feature=youtu.be"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www.nytimes.com/roomfordebate/2014/11/06/is-streaming-good-for-musicians/music-streaming-is-here-to-sta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plagiarism.org/plagiarism-101/what-is-plagiaris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gallaudet.edu/tip/english_center/writing/abstracts_and_summaries/sample_of_a_news_article_summary.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XgZ0oA-75p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bit.ly/1u1YePc" TargetMode="External"/><Relationship Id="rId4" Type="http://schemas.openxmlformats.org/officeDocument/2006/relationships/hyperlink" Target="http://static.squarespace.com/static/52eec360e4b0c81c80749630/t/544d8250e4b0dbc1bb9e4dae/1414365776692/AoW%201415_11%20Artificial%20Intelligence.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tatic.squarespace.com/static/52eec360e4b0c81c80749630/t/544d8250e4b0dbc1bb9e4dae/1414365776692/AoW%201415_11%20Artificial%20Intelligence.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tatic.squarespace.com/static/52eec360e4b0c81c80749630/t/544d8250e4b0dbc1bb9e4dae/1414365776692/AoW%201415_11%20Artificial%20Intelligence.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hyperlink" Target="http://static.squarespace.com/static/52eec360e4b0c81c80749630/t/544d8250e4b0dbc1bb9e4dae/1414365776692/AoW%201415_11%20Artificial%20Intelligence.pdf"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hyperlink" Target="https://www.youtube.com/watch?v=HHgv00GtB5U" TargetMode="Externa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sciencedaily.com/releases/2014/11/141107091214.ht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www.gallaudet.edu/tip/english_center/writing/abstracts_and_summaries/sample_of_a_news_article_summary.html" TargetMode="External"/><Relationship Id="rId3" Type="http://schemas.openxmlformats.org/officeDocument/2006/relationships/hyperlink" Target="https://www.youtube.com/watch?v=XgZ0oA-75pE" TargetMode="External"/><Relationship Id="rId7" Type="http://schemas.openxmlformats.org/officeDocument/2006/relationships/hyperlink" Target="http://bit.ly/1u1YePc"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nytimes.com/roomfordebate/2014/11/06/is-streaming-good-for-musicians/music-streaming-is-here-to-stay" TargetMode="External"/><Relationship Id="rId5" Type="http://schemas.openxmlformats.org/officeDocument/2006/relationships/hyperlink" Target="https://www.youtube.com/watch?v=HHgv00GtB5U" TargetMode="External"/><Relationship Id="rId10" Type="http://schemas.openxmlformats.org/officeDocument/2006/relationships/hyperlink" Target="http://www.sciencedaily.com/releases/2014/11/141107091214.htm" TargetMode="External"/><Relationship Id="rId4" Type="http://schemas.openxmlformats.org/officeDocument/2006/relationships/hyperlink" Target="https://www.youtube.com/watch?v=eGWO1ldEhtQ" TargetMode="External"/><Relationship Id="rId9" Type="http://schemas.openxmlformats.org/officeDocument/2006/relationships/hyperlink" Target="https://www.youtube.com/watch?v=MlHmWhzNMYg&amp;feature=youtu.b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eGWO1ldEhtQ"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eGWO1ldEhtQ"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atic.squarespace.com/static/52eec360e4b0c81c80749630/t/544d8250e4b0dbc1bb9e4dae/1414365776692/AoW%201415_11%20Artificial%20Intelligence.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0"/>
            <a:ext cx="7772400" cy="1470025"/>
          </a:xfrm>
        </p:spPr>
        <p:txBody>
          <a:bodyPr/>
          <a:lstStyle/>
          <a:p>
            <a:r>
              <a:rPr lang="en-US" dirty="0"/>
              <a:t>Paraphrasing and Summarizing</a:t>
            </a:r>
          </a:p>
        </p:txBody>
      </p:sp>
      <p:sp>
        <p:nvSpPr>
          <p:cNvPr id="3" name="Subtitle 2"/>
          <p:cNvSpPr>
            <a:spLocks noGrp="1"/>
          </p:cNvSpPr>
          <p:nvPr>
            <p:ph type="subTitle" idx="1"/>
          </p:nvPr>
        </p:nvSpPr>
        <p:spPr>
          <a:xfrm>
            <a:off x="1371600" y="3605362"/>
            <a:ext cx="6400800" cy="1042838"/>
          </a:xfrm>
        </p:spPr>
        <p:txBody>
          <a:bodyPr/>
          <a:lstStyle/>
          <a:p>
            <a:r>
              <a:rPr lang="en-US" dirty="0" smtClean="0"/>
              <a:t>Writing</a:t>
            </a:r>
          </a:p>
          <a:p>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1</a:t>
            </a:fld>
            <a:endParaRPr lang="en-US" dirty="0"/>
          </a:p>
        </p:txBody>
      </p:sp>
      <p:sp>
        <p:nvSpPr>
          <p:cNvPr id="27"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pic>
        <p:nvPicPr>
          <p:cNvPr id="1030" name="Picture 6" descr="C:\Users\drshellnut\AppData\Local\Microsoft\Windows\Temporary Internet Files\Content.IE5\QTRFKN9T\cutcaster-photo-100134124-Three-people-in-computer-room-typ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3962400"/>
            <a:ext cx="3014216" cy="200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44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Summarizing: Guided Practice</a:t>
            </a:r>
            <a:endParaRPr lang="en-US" dirty="0"/>
          </a:p>
        </p:txBody>
      </p:sp>
      <p:sp>
        <p:nvSpPr>
          <p:cNvPr id="3" name="Content Placeholder 2"/>
          <p:cNvSpPr>
            <a:spLocks noGrp="1"/>
          </p:cNvSpPr>
          <p:nvPr>
            <p:ph type="body" sz="half" idx="2"/>
          </p:nvPr>
        </p:nvSpPr>
        <p:spPr>
          <a:xfrm>
            <a:off x="457200" y="1371600"/>
            <a:ext cx="5181600" cy="4525963"/>
          </a:xfrm>
        </p:spPr>
        <p:txBody>
          <a:bodyPr>
            <a:normAutofit/>
          </a:bodyPr>
          <a:lstStyle/>
          <a:p>
            <a:r>
              <a:rPr lang="en-US" dirty="0" smtClean="0"/>
              <a:t>If you read a text knowing you are going to need to summarize it, or if you have finished a text and are asked to summarize what you’ve read, then </a:t>
            </a:r>
            <a:r>
              <a:rPr lang="en-US" dirty="0" smtClean="0"/>
              <a:t>following the steps presented in this video can </a:t>
            </a:r>
            <a:r>
              <a:rPr lang="en-US" dirty="0" smtClean="0"/>
              <a:t>be helpful. </a:t>
            </a:r>
          </a:p>
          <a:p>
            <a:endParaRPr lang="en-US" dirty="0" smtClean="0"/>
          </a:p>
        </p:txBody>
      </p:sp>
      <p:sp>
        <p:nvSpPr>
          <p:cNvPr id="4" name="Slide Number Placeholder 3"/>
          <p:cNvSpPr>
            <a:spLocks noGrp="1"/>
          </p:cNvSpPr>
          <p:nvPr>
            <p:ph type="sldNum" sz="quarter" idx="12"/>
          </p:nvPr>
        </p:nvSpPr>
        <p:spPr/>
        <p:txBody>
          <a:bodyPr/>
          <a:lstStyle/>
          <a:p>
            <a:fld id="{928B5706-1A6D-4657-BE0C-7145DCA9DD4D}" type="slidenum">
              <a:rPr lang="en-US" smtClean="0"/>
              <a:pPr/>
              <a:t>10</a:t>
            </a:fld>
            <a:endParaRPr lang="en-US" dirty="0"/>
          </a:p>
        </p:txBody>
      </p:sp>
      <p:sp>
        <p:nvSpPr>
          <p:cNvPr id="16"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17" name="TextBox 16"/>
          <p:cNvSpPr txBox="1"/>
          <p:nvPr/>
        </p:nvSpPr>
        <p:spPr>
          <a:xfrm>
            <a:off x="5943600" y="4648200"/>
            <a:ext cx="2667000" cy="307777"/>
          </a:xfrm>
          <a:prstGeom prst="rect">
            <a:avLst/>
          </a:prstGeom>
          <a:solidFill>
            <a:schemeClr val="tx2">
              <a:lumMod val="20000"/>
              <a:lumOff val="80000"/>
            </a:schemeClr>
          </a:solidFill>
          <a:ln w="6350">
            <a:solidFill>
              <a:schemeClr val="tx2"/>
            </a:solidFill>
          </a:ln>
        </p:spPr>
        <p:txBody>
          <a:bodyPr wrap="square" rtlCol="0">
            <a:spAutoFit/>
          </a:bodyPr>
          <a:lstStyle/>
          <a:p>
            <a:pPr algn="ctr"/>
            <a:r>
              <a:rPr lang="en-US" sz="1400" dirty="0" smtClean="0">
                <a:latin typeface="Arial" panose="020B0604020202020204" pitchFamily="34" charset="0"/>
                <a:cs typeface="Arial" panose="020B0604020202020204" pitchFamily="34" charset="0"/>
              </a:rPr>
              <a:t>Video: </a:t>
            </a:r>
            <a:r>
              <a:rPr lang="en-US" sz="1400" dirty="0" smtClean="0">
                <a:latin typeface="Arial" panose="020B0604020202020204" pitchFamily="34" charset="0"/>
                <a:cs typeface="Arial" panose="020B0604020202020204" pitchFamily="34" charset="0"/>
                <a:hlinkClick r:id="rId3"/>
              </a:rPr>
              <a:t>Summarizing an Article</a:t>
            </a:r>
            <a:endParaRPr lang="en-US" sz="1400" dirty="0">
              <a:latin typeface="Arial" panose="020B0604020202020204" pitchFamily="34" charset="0"/>
              <a:cs typeface="Arial" panose="020B0604020202020204" pitchFamily="34" charset="0"/>
            </a:endParaRPr>
          </a:p>
        </p:txBody>
      </p:sp>
      <p:pic>
        <p:nvPicPr>
          <p:cNvPr id="6" name="Picture 5" descr="Screen Shot 2014-11-08 at 11.48.2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2056118"/>
            <a:ext cx="3200400" cy="2386853"/>
          </a:xfrm>
          <a:prstGeom prst="rect">
            <a:avLst/>
          </a:prstGeom>
        </p:spPr>
      </p:pic>
      <p:sp>
        <p:nvSpPr>
          <p:cNvPr id="7" name="TextBox 6"/>
          <p:cNvSpPr txBox="1"/>
          <p:nvPr/>
        </p:nvSpPr>
        <p:spPr>
          <a:xfrm>
            <a:off x="685800" y="2678429"/>
            <a:ext cx="4495800" cy="2246769"/>
          </a:xfrm>
          <a:prstGeom prst="rect">
            <a:avLst/>
          </a:prstGeom>
          <a:solidFill>
            <a:schemeClr val="tx2">
              <a:lumMod val="20000"/>
              <a:lumOff val="80000"/>
            </a:schemeClr>
          </a:solidFill>
          <a:ln>
            <a:solidFill>
              <a:schemeClr val="tx2"/>
            </a:solidFill>
          </a:ln>
        </p:spPr>
        <p:txBody>
          <a:bodyPr wrap="square" rtlCol="0">
            <a:spAutoFit/>
          </a:bodyPr>
          <a:lstStyle/>
          <a:p>
            <a:r>
              <a:rPr lang="en-US" sz="1400" dirty="0">
                <a:latin typeface="Arial" panose="020B0604020202020204" pitchFamily="34" charset="0"/>
                <a:cs typeface="Arial" panose="020B0604020202020204" pitchFamily="34" charset="0"/>
              </a:rPr>
              <a:t>As you view this video, take notes as to how the person thinks through how he would write </a:t>
            </a:r>
            <a:r>
              <a:rPr lang="en-US" sz="1400" dirty="0">
                <a:latin typeface="Arial" panose="020B0604020202020204" pitchFamily="34" charset="0"/>
                <a:cs typeface="Arial" panose="020B0604020202020204" pitchFamily="34" charset="0"/>
              </a:rPr>
              <a:t>a</a:t>
            </a:r>
            <a:r>
              <a:rPr lang="en-US"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summary. </a:t>
            </a:r>
            <a:r>
              <a:rPr lang="en-US" sz="1400" dirty="0">
                <a:latin typeface="Arial" panose="020B0604020202020204" pitchFamily="34" charset="0"/>
                <a:cs typeface="Arial" panose="020B0604020202020204" pitchFamily="34" charset="0"/>
              </a:rPr>
              <a:t>Do you agree with </a:t>
            </a:r>
            <a:r>
              <a:rPr lang="en-US" sz="1400" dirty="0" smtClean="0">
                <a:latin typeface="Arial" panose="020B0604020202020204" pitchFamily="34" charset="0"/>
                <a:cs typeface="Arial" panose="020B0604020202020204" pitchFamily="34" charset="0"/>
              </a:rPr>
              <a:t>the presenter’s </a:t>
            </a:r>
            <a:r>
              <a:rPr lang="en-US" sz="1400" dirty="0" smtClean="0">
                <a:latin typeface="Arial" panose="020B0604020202020204" pitchFamily="34" charset="0"/>
                <a:cs typeface="Arial" panose="020B0604020202020204" pitchFamily="34" charset="0"/>
              </a:rPr>
              <a:t>approach</a:t>
            </a:r>
            <a:r>
              <a:rPr 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hlinkClick r:id="rId5"/>
              </a:rPr>
              <a:t>“Summarizing an </a:t>
            </a:r>
            <a:r>
              <a:rPr lang="en-US" sz="1400" dirty="0" smtClean="0">
                <a:latin typeface="Arial" panose="020B0604020202020204" pitchFamily="34" charset="0"/>
                <a:cs typeface="Arial" panose="020B0604020202020204" pitchFamily="34" charset="0"/>
                <a:hlinkClick r:id="rId5"/>
              </a:rPr>
              <a:t>Article”</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(3 </a:t>
            </a:r>
            <a:r>
              <a:rPr lang="en-US" sz="1400" dirty="0">
                <a:latin typeface="Arial" panose="020B0604020202020204" pitchFamily="34" charset="0"/>
                <a:cs typeface="Arial" panose="020B0604020202020204" pitchFamily="34" charset="0"/>
              </a:rPr>
              <a:t>min and 15 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[If the link does not take you to the </a:t>
            </a:r>
            <a:r>
              <a:rPr lang="en-US" sz="1400" dirty="0" smtClean="0">
                <a:latin typeface="Arial" panose="020B0604020202020204" pitchFamily="34" charset="0"/>
                <a:cs typeface="Arial" panose="020B0604020202020204" pitchFamily="34" charset="0"/>
              </a:rPr>
              <a:t>Website</a:t>
            </a:r>
            <a:r>
              <a:rPr lang="en-US" sz="1400" dirty="0">
                <a:latin typeface="Arial" panose="020B0604020202020204" pitchFamily="34" charset="0"/>
                <a:cs typeface="Arial" panose="020B0604020202020204" pitchFamily="34" charset="0"/>
              </a:rPr>
              <a:t>, copy and paste the following URL into your browser</a:t>
            </a:r>
            <a:r>
              <a:rPr lang="en-US" sz="1400" dirty="0" smtClean="0">
                <a:latin typeface="Arial" panose="020B0604020202020204" pitchFamily="34" charset="0"/>
                <a:cs typeface="Arial" panose="020B0604020202020204" pitchFamily="34" charset="0"/>
              </a:rPr>
              <a:t>:</a:t>
            </a:r>
          </a:p>
          <a:p>
            <a:r>
              <a:rPr lang="en-US" sz="1400" dirty="0" smtClean="0">
                <a:latin typeface="Arial" panose="020B0604020202020204" pitchFamily="34" charset="0"/>
                <a:cs typeface="Arial" panose="020B0604020202020204" pitchFamily="34" charset="0"/>
                <a:hlinkClick r:id="rId5"/>
              </a:rPr>
              <a:t>[https</a:t>
            </a:r>
            <a:r>
              <a:rPr lang="en-US" sz="1400" dirty="0">
                <a:latin typeface="Arial" panose="020B0604020202020204" pitchFamily="34" charset="0"/>
                <a:cs typeface="Arial" panose="020B0604020202020204" pitchFamily="34" charset="0"/>
                <a:hlinkClick r:id="rId5"/>
              </a:rPr>
              <a:t>://</a:t>
            </a:r>
            <a:r>
              <a:rPr lang="en-US" sz="1400" dirty="0" smtClean="0">
                <a:latin typeface="Arial" panose="020B0604020202020204" pitchFamily="34" charset="0"/>
                <a:cs typeface="Arial" panose="020B0604020202020204" pitchFamily="34" charset="0"/>
                <a:hlinkClick r:id="rId5"/>
              </a:rPr>
              <a:t>www.youtube.com/watch?v=MlHmWhzNMYg&amp;feature=youtu.be</a:t>
            </a:r>
            <a:r>
              <a:rPr lang="en-US" sz="1400" dirty="0" smtClean="0">
                <a:latin typeface="Arial" panose="020B0604020202020204" pitchFamily="34" charset="0"/>
                <a:cs typeface="Arial" panose="020B0604020202020204" pitchFamily="34" charset="0"/>
              </a:rPr>
              <a:t>]</a:t>
            </a:r>
          </a:p>
          <a:p>
            <a:r>
              <a:rPr lang="en-US" sz="14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70436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36582"/>
          </a:xfrm>
        </p:spPr>
        <p:txBody>
          <a:bodyPr/>
          <a:lstStyle/>
          <a:p>
            <a:r>
              <a:rPr lang="en-US" dirty="0" smtClean="0"/>
              <a:t>Practice Your Skills</a:t>
            </a:r>
            <a:endParaRPr lang="en-US" dirty="0"/>
          </a:p>
        </p:txBody>
      </p:sp>
      <p:sp>
        <p:nvSpPr>
          <p:cNvPr id="3" name="Content Placeholder 2"/>
          <p:cNvSpPr>
            <a:spLocks noGrp="1"/>
          </p:cNvSpPr>
          <p:nvPr>
            <p:ph idx="1"/>
          </p:nvPr>
        </p:nvSpPr>
        <p:spPr>
          <a:xfrm>
            <a:off x="381000" y="1371600"/>
            <a:ext cx="8229600" cy="4525963"/>
          </a:xfrm>
        </p:spPr>
        <p:txBody>
          <a:bodyPr/>
          <a:lstStyle/>
          <a:p>
            <a:pPr marL="0" indent="0">
              <a:buNone/>
            </a:pPr>
            <a:r>
              <a:rPr lang="en-US" dirty="0" smtClean="0"/>
              <a:t>Now it is your turn to practice. </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11</a:t>
            </a:fld>
            <a:endParaRPr lang="en-US" dirty="0"/>
          </a:p>
        </p:txBody>
      </p:sp>
      <p:sp>
        <p:nvSpPr>
          <p:cNvPr id="12"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8" name="TextBox 7"/>
          <p:cNvSpPr txBox="1"/>
          <p:nvPr/>
        </p:nvSpPr>
        <p:spPr>
          <a:xfrm>
            <a:off x="1066800" y="2057400"/>
            <a:ext cx="6553200" cy="2462213"/>
          </a:xfrm>
          <a:prstGeom prst="rect">
            <a:avLst/>
          </a:prstGeom>
          <a:solidFill>
            <a:schemeClr val="tx2">
              <a:lumMod val="20000"/>
              <a:lumOff val="80000"/>
            </a:schemeClr>
          </a:solidFill>
          <a:ln w="6350">
            <a:solidFill>
              <a:schemeClr val="tx2"/>
            </a:solidFill>
          </a:ln>
        </p:spPr>
        <p:txBody>
          <a:bodyPr wrap="square" rtlCol="0">
            <a:spAutoFit/>
          </a:bodyPr>
          <a:lstStyle/>
          <a:p>
            <a:pPr marL="285750" indent="-285750">
              <a:buSzPct val="130000"/>
              <a:buFont typeface="Arial" panose="020B0604020202020204" pitchFamily="34" charset="0"/>
              <a:buChar char="•"/>
            </a:pPr>
            <a:r>
              <a:rPr lang="en-US" sz="1400" dirty="0">
                <a:latin typeface="Arial" panose="020B0604020202020204" pitchFamily="34" charset="0"/>
                <a:cs typeface="Arial" panose="020B0604020202020204" pitchFamily="34" charset="0"/>
              </a:rPr>
              <a:t>Read the article, </a:t>
            </a:r>
            <a:r>
              <a:rPr lang="en-US" sz="1400" dirty="0">
                <a:latin typeface="Arial" panose="020B0604020202020204" pitchFamily="34" charset="0"/>
                <a:cs typeface="Arial" panose="020B0604020202020204" pitchFamily="34" charset="0"/>
                <a:hlinkClick r:id="rId3"/>
              </a:rPr>
              <a:t>“</a:t>
            </a:r>
            <a:r>
              <a:rPr lang="en-US" sz="1400" dirty="0">
                <a:solidFill>
                  <a:srgbClr val="3366FF"/>
                </a:solidFill>
                <a:latin typeface="Arial" panose="020B0604020202020204" pitchFamily="34" charset="0"/>
                <a:cs typeface="Arial" panose="020B0604020202020204" pitchFamily="34" charset="0"/>
                <a:hlinkClick r:id="rId3"/>
              </a:rPr>
              <a:t>Music Streaming Is Here to Stay” </a:t>
            </a:r>
            <a:r>
              <a:rPr lang="en-US" sz="1400" dirty="0" smtClean="0">
                <a:latin typeface="Arial" panose="020B0604020202020204" pitchFamily="34" charset="0"/>
                <a:cs typeface="Arial" panose="020B0604020202020204" pitchFamily="34" charset="0"/>
              </a:rPr>
              <a:t>.</a:t>
            </a:r>
          </a:p>
          <a:p>
            <a:pPr marL="285750" indent="-285750">
              <a:buSzPct val="130000"/>
              <a:buFont typeface="Arial" panose="020B0604020202020204" pitchFamily="34" charset="0"/>
              <a:buChar char="•"/>
            </a:pPr>
            <a:r>
              <a:rPr lang="en-US" sz="1400" dirty="0" smtClean="0">
                <a:latin typeface="Arial" panose="020B0604020202020204" pitchFamily="34" charset="0"/>
                <a:cs typeface="Arial" panose="020B0604020202020204" pitchFamily="34" charset="0"/>
              </a:rPr>
              <a:t>Open a Word document.</a:t>
            </a:r>
            <a:endParaRPr lang="en-US" sz="1400" dirty="0">
              <a:latin typeface="Arial" panose="020B0604020202020204" pitchFamily="34" charset="0"/>
              <a:cs typeface="Arial" panose="020B0604020202020204" pitchFamily="34" charset="0"/>
            </a:endParaRPr>
          </a:p>
          <a:p>
            <a:pPr marL="285750" indent="-285750">
              <a:buSzPct val="130000"/>
              <a:buFont typeface="Arial" panose="020B0604020202020204" pitchFamily="34" charset="0"/>
              <a:buChar char="•"/>
            </a:pPr>
            <a:r>
              <a:rPr lang="en-US" sz="1400" dirty="0" smtClean="0">
                <a:latin typeface="Arial" panose="020B0604020202020204" pitchFamily="34" charset="0"/>
                <a:cs typeface="Arial" panose="020B0604020202020204" pitchFamily="34" charset="0"/>
              </a:rPr>
              <a:t>Type your summary.  </a:t>
            </a:r>
          </a:p>
          <a:p>
            <a:pPr marL="285750" indent="-285750">
              <a:buSzPct val="130000"/>
              <a:buFont typeface="Arial" panose="020B0604020202020204" pitchFamily="34" charset="0"/>
              <a:buChar char="•"/>
            </a:pPr>
            <a:r>
              <a:rPr lang="en-US" sz="1400" dirty="0" smtClean="0">
                <a:latin typeface="Arial" panose="020B0604020202020204" pitchFamily="34" charset="0"/>
                <a:cs typeface="Arial" panose="020B0604020202020204" pitchFamily="34" charset="0"/>
              </a:rPr>
              <a:t>When you are finished, proceed to the next slide to review it before submitting your summary to your teacher.</a:t>
            </a:r>
          </a:p>
          <a:p>
            <a:endParaRPr lang="en-US" sz="1400" dirty="0" smtClean="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[If the link does not take you to the Website, copy and paste the following URL into your </a:t>
            </a:r>
            <a:r>
              <a:rPr lang="en-US" sz="1400" dirty="0" smtClean="0">
                <a:latin typeface="Arial" panose="020B0604020202020204" pitchFamily="34" charset="0"/>
                <a:cs typeface="Arial" panose="020B0604020202020204" pitchFamily="34" charset="0"/>
              </a:rPr>
              <a:t>browser:</a:t>
            </a:r>
            <a:r>
              <a:rPr lang="en-US"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hlinkClick r:id="rId3"/>
            </a:endParaRPr>
          </a:p>
          <a:p>
            <a:r>
              <a:rPr lang="en-US" sz="1400" dirty="0" smtClean="0">
                <a:latin typeface="Arial" panose="020B0604020202020204" pitchFamily="34" charset="0"/>
                <a:cs typeface="Arial" panose="020B0604020202020204" pitchFamily="34" charset="0"/>
                <a:hlinkClick r:id="rId3"/>
              </a:rPr>
              <a:t>http</a:t>
            </a:r>
            <a:r>
              <a:rPr lang="en-US" sz="1400" dirty="0">
                <a:latin typeface="Arial" panose="020B0604020202020204" pitchFamily="34" charset="0"/>
                <a:cs typeface="Arial" panose="020B0604020202020204" pitchFamily="34" charset="0"/>
                <a:hlinkClick r:id="rId3"/>
              </a:rPr>
              <a:t>://</a:t>
            </a:r>
            <a:r>
              <a:rPr lang="en-US" sz="1400" dirty="0" smtClean="0">
                <a:latin typeface="Arial" panose="020B0604020202020204" pitchFamily="34" charset="0"/>
                <a:cs typeface="Arial" panose="020B0604020202020204" pitchFamily="34" charset="0"/>
                <a:hlinkClick r:id="rId3"/>
              </a:rPr>
              <a:t>www.nytimes.com/roomfordebate/2014/11/06/is-streaming-good-for-musicians/music-streaming-is-here-to-stay</a:t>
            </a:r>
            <a:r>
              <a:rPr lang="en-US" sz="1400" dirty="0" smtClean="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9675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36582"/>
          </a:xfrm>
        </p:spPr>
        <p:txBody>
          <a:bodyPr/>
          <a:lstStyle/>
          <a:p>
            <a:r>
              <a:rPr lang="en-US" dirty="0" smtClean="0"/>
              <a:t>Review Your Summary</a:t>
            </a:r>
            <a:endParaRPr lang="en-US" dirty="0"/>
          </a:p>
        </p:txBody>
      </p:sp>
      <p:sp>
        <p:nvSpPr>
          <p:cNvPr id="3" name="Content Placeholder 2"/>
          <p:cNvSpPr>
            <a:spLocks noGrp="1"/>
          </p:cNvSpPr>
          <p:nvPr>
            <p:ph idx="1"/>
          </p:nvPr>
        </p:nvSpPr>
        <p:spPr>
          <a:xfrm>
            <a:off x="685800" y="1371600"/>
            <a:ext cx="8229600" cy="4525963"/>
          </a:xfrm>
        </p:spPr>
        <p:txBody>
          <a:bodyPr/>
          <a:lstStyle/>
          <a:p>
            <a:pPr marL="0" indent="0">
              <a:buNone/>
            </a:pPr>
            <a:r>
              <a:rPr lang="en-US" dirty="0" smtClean="0"/>
              <a:t>Review your summary and see if you can answer “yes” to the </a:t>
            </a:r>
            <a:r>
              <a:rPr lang="en-US" dirty="0" smtClean="0"/>
              <a:t>questions listed here.</a:t>
            </a:r>
          </a:p>
          <a:p>
            <a:pPr marL="0" indent="0">
              <a:buNone/>
            </a:pPr>
            <a:endParaRPr lang="en-US" dirty="0" smtClean="0"/>
          </a:p>
          <a:p>
            <a:pPr marL="0" indent="0">
              <a:buNone/>
            </a:pPr>
            <a:endParaRPr lang="en-US" dirty="0" smtClean="0"/>
          </a:p>
          <a:p>
            <a:pPr marL="0" indent="0">
              <a:buNone/>
            </a:pPr>
            <a:endParaRPr lang="en-US" dirty="0" smtClean="0"/>
          </a:p>
          <a:p>
            <a:pPr lvl="2">
              <a:lnSpc>
                <a:spcPct val="150000"/>
              </a:lnSpc>
              <a:buFont typeface="+mj-lt"/>
              <a:buAutoNum type="arabicPeriod"/>
            </a:pPr>
            <a:r>
              <a:rPr lang="en-US" sz="1600" dirty="0" smtClean="0"/>
              <a:t>Did I include the main points from the article?</a:t>
            </a:r>
          </a:p>
          <a:p>
            <a:pPr lvl="2">
              <a:lnSpc>
                <a:spcPct val="150000"/>
              </a:lnSpc>
              <a:buFont typeface="+mj-lt"/>
              <a:buAutoNum type="arabicPeriod"/>
            </a:pPr>
            <a:r>
              <a:rPr lang="en-US" sz="1600" dirty="0" smtClean="0"/>
              <a:t>Is my summary brief and to the point?</a:t>
            </a:r>
          </a:p>
          <a:p>
            <a:pPr lvl="2">
              <a:lnSpc>
                <a:spcPct val="150000"/>
              </a:lnSpc>
              <a:buFont typeface="+mj-lt"/>
              <a:buAutoNum type="arabicPeriod"/>
            </a:pPr>
            <a:r>
              <a:rPr lang="en-US" sz="1600" dirty="0" smtClean="0"/>
              <a:t>Did I include the title or author of the article?</a:t>
            </a:r>
          </a:p>
          <a:p>
            <a:pPr lvl="2">
              <a:lnSpc>
                <a:spcPct val="150000"/>
              </a:lnSpc>
              <a:buFont typeface="+mj-lt"/>
              <a:buAutoNum type="arabicPeriod"/>
            </a:pPr>
            <a:r>
              <a:rPr lang="en-US" sz="1600" dirty="0" smtClean="0"/>
              <a:t>Did I summarize what the author wrote without including my own opinion?</a:t>
            </a:r>
          </a:p>
          <a:p>
            <a:pPr lvl="2">
              <a:lnSpc>
                <a:spcPct val="150000"/>
              </a:lnSpc>
              <a:buFont typeface="+mj-lt"/>
              <a:buAutoNum type="arabicPeriod"/>
            </a:pPr>
            <a:r>
              <a:rPr lang="en-US" sz="1600" dirty="0"/>
              <a:t>Is my summary clear to someone who hasn’t read or seen the article?</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12</a:t>
            </a:fld>
            <a:endParaRPr lang="en-US" dirty="0"/>
          </a:p>
        </p:txBody>
      </p:sp>
      <p:sp>
        <p:nvSpPr>
          <p:cNvPr id="11"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6" name="TextBox 5"/>
          <p:cNvSpPr txBox="1"/>
          <p:nvPr/>
        </p:nvSpPr>
        <p:spPr>
          <a:xfrm>
            <a:off x="381000" y="1902023"/>
            <a:ext cx="2971800" cy="523220"/>
          </a:xfrm>
          <a:prstGeom prst="rect">
            <a:avLst/>
          </a:prstGeom>
          <a:solidFill>
            <a:schemeClr val="tx2">
              <a:lumMod val="20000"/>
              <a:lumOff val="80000"/>
            </a:schemeClr>
          </a:solidFill>
          <a:ln w="6350">
            <a:solidFill>
              <a:schemeClr val="accent1"/>
            </a:solidFill>
          </a:ln>
        </p:spPr>
        <p:txBody>
          <a:bodyPr wrap="square" rtlCol="0">
            <a:spAutoFit/>
          </a:bodyPr>
          <a:lstStyle/>
          <a:p>
            <a:pPr>
              <a:buSzPct val="130000"/>
            </a:pPr>
            <a:r>
              <a:rPr lang="en-US" sz="1400" dirty="0" smtClean="0">
                <a:latin typeface="Arial" panose="020B0604020202020204" pitchFamily="34" charset="0"/>
                <a:cs typeface="Arial" panose="020B0604020202020204" pitchFamily="34" charset="0"/>
              </a:rPr>
              <a:t>Click on an arrow to see each one of the five questions</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9" name="TextBox 8"/>
          <p:cNvSpPr txBox="1"/>
          <p:nvPr/>
        </p:nvSpPr>
        <p:spPr>
          <a:xfrm>
            <a:off x="5105400" y="5029200"/>
            <a:ext cx="3429000" cy="523220"/>
          </a:xfrm>
          <a:prstGeom prst="rect">
            <a:avLst/>
          </a:prstGeom>
          <a:solidFill>
            <a:schemeClr val="tx2">
              <a:lumMod val="20000"/>
              <a:lumOff val="80000"/>
            </a:schemeClr>
          </a:solidFill>
          <a:ln w="6350">
            <a:solidFill>
              <a:schemeClr val="accent1"/>
            </a:solidFill>
          </a:ln>
        </p:spPr>
        <p:txBody>
          <a:bodyPr wrap="square" rtlCol="0">
            <a:spAutoFit/>
          </a:bodyPr>
          <a:lstStyle/>
          <a:p>
            <a:pPr marL="285750" indent="-285750">
              <a:buSzPct val="130000"/>
              <a:buFont typeface="Arial" panose="020B0604020202020204" pitchFamily="34" charset="0"/>
              <a:buChar char="•"/>
            </a:pPr>
            <a:r>
              <a:rPr lang="en-US" sz="1400" dirty="0">
                <a:latin typeface="Arial" panose="020B0604020202020204" pitchFamily="34" charset="0"/>
                <a:cs typeface="Arial" panose="020B0604020202020204" pitchFamily="34" charset="0"/>
              </a:rPr>
              <a:t>Revise your summary as needed. </a:t>
            </a:r>
            <a:endParaRPr lang="en-US" sz="1400" dirty="0" smtClean="0">
              <a:latin typeface="Arial" panose="020B0604020202020204" pitchFamily="34" charset="0"/>
              <a:cs typeface="Arial" panose="020B0604020202020204" pitchFamily="34" charset="0"/>
            </a:endParaRPr>
          </a:p>
          <a:p>
            <a:pPr marL="285750" indent="-285750">
              <a:buSzPct val="130000"/>
              <a:buFont typeface="Arial" panose="020B0604020202020204" pitchFamily="34" charset="0"/>
              <a:buChar char="•"/>
            </a:pPr>
            <a:r>
              <a:rPr lang="en-US" sz="1400" dirty="0" smtClean="0">
                <a:latin typeface="Arial" panose="020B0604020202020204" pitchFamily="34" charset="0"/>
                <a:cs typeface="Arial" panose="020B0604020202020204" pitchFamily="34" charset="0"/>
              </a:rPr>
              <a:t>Print </a:t>
            </a:r>
            <a:r>
              <a:rPr lang="en-US" sz="1400" dirty="0">
                <a:latin typeface="Arial" panose="020B0604020202020204" pitchFamily="34" charset="0"/>
                <a:cs typeface="Arial" panose="020B0604020202020204" pitchFamily="34" charset="0"/>
              </a:rPr>
              <a:t>and submit it to your teacher.</a:t>
            </a:r>
          </a:p>
        </p:txBody>
      </p:sp>
      <p:sp>
        <p:nvSpPr>
          <p:cNvPr id="12" name="Right Arrow 11"/>
          <p:cNvSpPr/>
          <p:nvPr/>
        </p:nvSpPr>
        <p:spPr>
          <a:xfrm>
            <a:off x="996043" y="2717185"/>
            <a:ext cx="533400" cy="178415"/>
          </a:xfrm>
          <a:prstGeom prst="rightArrow">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a:off x="991127" y="3124200"/>
            <a:ext cx="533400" cy="178415"/>
          </a:xfrm>
          <a:prstGeom prst="rightArrow">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a:off x="990600" y="3555385"/>
            <a:ext cx="533400" cy="178415"/>
          </a:xfrm>
          <a:prstGeom prst="rightArrow">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a:off x="990600" y="3936385"/>
            <a:ext cx="533400" cy="178415"/>
          </a:xfrm>
          <a:prstGeom prst="rightArrow">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p:cNvSpPr/>
          <p:nvPr/>
        </p:nvSpPr>
        <p:spPr>
          <a:xfrm>
            <a:off x="989546" y="4393585"/>
            <a:ext cx="533400" cy="178415"/>
          </a:xfrm>
          <a:prstGeom prst="rightArrow">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096561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618"/>
            <a:ext cx="8229600" cy="1136582"/>
          </a:xfrm>
        </p:spPr>
        <p:txBody>
          <a:bodyPr/>
          <a:lstStyle/>
          <a:p>
            <a:r>
              <a:rPr lang="en-US" dirty="0" smtClean="0"/>
              <a:t>Section 2: Avoiding Plagiarism</a:t>
            </a:r>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13</a:t>
            </a:fld>
            <a:endParaRPr lang="en-US" dirty="0"/>
          </a:p>
        </p:txBody>
      </p:sp>
      <p:sp>
        <p:nvSpPr>
          <p:cNvPr id="5" name="Footer Placeholder 4"/>
          <p:cNvSpPr>
            <a:spLocks noGrp="1"/>
          </p:cNvSpPr>
          <p:nvPr>
            <p:ph type="ftr" sz="quarter" idx="3"/>
          </p:nvPr>
        </p:nvSpPr>
        <p:spPr/>
        <p:txBody>
          <a:bodyPr/>
          <a:lstStyle/>
          <a:p>
            <a:r>
              <a:rPr lang="en-US" dirty="0" smtClean="0"/>
              <a:t>Designers for Learning </a:t>
            </a:r>
            <a:endParaRPr lang="en-US" dirty="0"/>
          </a:p>
        </p:txBody>
      </p:sp>
      <p:graphicFrame>
        <p:nvGraphicFramePr>
          <p:cNvPr id="7" name="Diagram 6"/>
          <p:cNvGraphicFramePr/>
          <p:nvPr>
            <p:extLst>
              <p:ext uri="{D42A27DB-BD31-4B8C-83A1-F6EECF244321}">
                <p14:modId xmlns:p14="http://schemas.microsoft.com/office/powerpoint/2010/main" val="1807284867"/>
              </p:ext>
            </p:extLst>
          </p:nvPr>
        </p:nvGraphicFramePr>
        <p:xfrm>
          <a:off x="1447800" y="1524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Plagiarism</a:t>
            </a:r>
            <a:endParaRPr lang="en-US" dirty="0"/>
          </a:p>
        </p:txBody>
      </p:sp>
      <p:sp>
        <p:nvSpPr>
          <p:cNvPr id="5" name="Content Placeholder 4"/>
          <p:cNvSpPr>
            <a:spLocks noGrp="1"/>
          </p:cNvSpPr>
          <p:nvPr>
            <p:ph sz="half" idx="1"/>
          </p:nvPr>
        </p:nvSpPr>
        <p:spPr>
          <a:xfrm>
            <a:off x="457200" y="1295400"/>
            <a:ext cx="4953000" cy="4114800"/>
          </a:xfrm>
        </p:spPr>
        <p:txBody>
          <a:bodyPr>
            <a:normAutofit/>
          </a:bodyPr>
          <a:lstStyle/>
          <a:p>
            <a:pPr marL="285750" indent="-285750">
              <a:buSzPct val="130000"/>
              <a:buFont typeface="Arial" panose="020B0604020202020204" pitchFamily="34" charset="0"/>
              <a:buChar char="•"/>
            </a:pPr>
            <a:r>
              <a:rPr lang="en-US" dirty="0" smtClean="0"/>
              <a:t>Imagine there is a songwriting contest </a:t>
            </a:r>
            <a:r>
              <a:rPr lang="en-US" dirty="0" smtClean="0"/>
              <a:t>for </a:t>
            </a:r>
            <a:r>
              <a:rPr lang="en-US" dirty="0" smtClean="0"/>
              <a:t>which </a:t>
            </a:r>
            <a:r>
              <a:rPr lang="en-US" dirty="0" smtClean="0"/>
              <a:t>you could win a prize. Since songwriting is your specialty, </a:t>
            </a:r>
            <a:r>
              <a:rPr lang="en-US" dirty="0" smtClean="0"/>
              <a:t>you </a:t>
            </a:r>
            <a:r>
              <a:rPr lang="en-US" dirty="0" smtClean="0"/>
              <a:t>decided to give it a try. You worked diligently and spent all week writing and revising your song to make it perfect. </a:t>
            </a:r>
            <a:endParaRPr lang="en-US" dirty="0" smtClean="0"/>
          </a:p>
          <a:p>
            <a:pPr marL="285750" indent="-285750">
              <a:buSzPct val="130000"/>
              <a:buFont typeface="Arial" panose="020B0604020202020204" pitchFamily="34" charset="0"/>
              <a:buChar char="•"/>
            </a:pPr>
            <a:r>
              <a:rPr lang="en-US" dirty="0" smtClean="0"/>
              <a:t>Your song is </a:t>
            </a:r>
            <a:r>
              <a:rPr lang="en-US" dirty="0" smtClean="0"/>
              <a:t>original</a:t>
            </a:r>
            <a:r>
              <a:rPr lang="en-US" dirty="0" smtClean="0"/>
              <a:t>, different, and no one has ever heard of it before. You turn it in and you win. The company sponsoring the contest announced in the first- and second-place songs in local newspapers and on television. </a:t>
            </a:r>
            <a:endParaRPr lang="en-US" dirty="0"/>
          </a:p>
          <a:p>
            <a:pPr marL="285750" indent="-285750">
              <a:buSzPct val="130000"/>
              <a:buFont typeface="Arial" panose="020B0604020202020204" pitchFamily="34" charset="0"/>
              <a:buChar char="•"/>
            </a:pPr>
            <a:r>
              <a:rPr lang="en-US" dirty="0" smtClean="0"/>
              <a:t>Later, you find out that someone submitted the same song you wrote to a different song-writing </a:t>
            </a:r>
            <a:r>
              <a:rPr lang="en-US" dirty="0" smtClean="0"/>
              <a:t>contest and won. </a:t>
            </a:r>
            <a:r>
              <a:rPr lang="en-US" dirty="0" smtClean="0"/>
              <a:t>However, the person submitting the song gave it a different title and took credit for writing the whole thing. This is </a:t>
            </a:r>
            <a:r>
              <a:rPr lang="en-US" b="1" dirty="0" smtClean="0">
                <a:solidFill>
                  <a:srgbClr val="FF0000"/>
                </a:solidFill>
              </a:rPr>
              <a:t>plagiarism</a:t>
            </a:r>
            <a:r>
              <a:rPr lang="en-US" dirty="0" smtClean="0"/>
              <a:t>.</a:t>
            </a:r>
          </a:p>
          <a:p>
            <a:pPr marL="0" indent="0">
              <a:buNone/>
            </a:pPr>
            <a:endParaRPr lang="en-US" dirty="0"/>
          </a:p>
        </p:txBody>
      </p:sp>
      <p:sp>
        <p:nvSpPr>
          <p:cNvPr id="3" name="Slide Number Placeholder 2"/>
          <p:cNvSpPr>
            <a:spLocks noGrp="1"/>
          </p:cNvSpPr>
          <p:nvPr>
            <p:ph type="sldNum" sz="quarter" idx="12"/>
          </p:nvPr>
        </p:nvSpPr>
        <p:spPr/>
        <p:txBody>
          <a:bodyPr/>
          <a:lstStyle/>
          <a:p>
            <a:fld id="{928B5706-1A6D-4657-BE0C-7145DCA9DD4D}" type="slidenum">
              <a:rPr lang="en-US" smtClean="0"/>
              <a:pPr/>
              <a:t>14</a:t>
            </a:fld>
            <a:endParaRPr lang="en-US" dirty="0"/>
          </a:p>
        </p:txBody>
      </p:sp>
      <p:sp>
        <p:nvSpPr>
          <p:cNvPr id="4" name="Footer Placeholder 3"/>
          <p:cNvSpPr>
            <a:spLocks noGrp="1"/>
          </p:cNvSpPr>
          <p:nvPr>
            <p:ph type="ftr" sz="quarter" idx="3"/>
          </p:nvPr>
        </p:nvSpPr>
        <p:spPr/>
        <p:txBody>
          <a:bodyPr/>
          <a:lstStyle/>
          <a:p>
            <a:r>
              <a:rPr lang="en-US" dirty="0" smtClean="0"/>
              <a:t>Designers for Learning </a:t>
            </a:r>
            <a:endParaRPr lang="en-US" dirty="0"/>
          </a:p>
        </p:txBody>
      </p:sp>
      <p:pic>
        <p:nvPicPr>
          <p:cNvPr id="6" name="Picture 5"/>
          <p:cNvPicPr>
            <a:picLocks noChangeAspect="1"/>
          </p:cNvPicPr>
          <p:nvPr/>
        </p:nvPicPr>
        <p:blipFill>
          <a:blip r:embed="rId3"/>
          <a:stretch>
            <a:fillRect/>
          </a:stretch>
        </p:blipFill>
        <p:spPr>
          <a:xfrm>
            <a:off x="5562600" y="1295400"/>
            <a:ext cx="2863869" cy="2474961"/>
          </a:xfrm>
          <a:prstGeom prst="rect">
            <a:avLst/>
          </a:prstGeom>
        </p:spPr>
      </p:pic>
      <p:sp>
        <p:nvSpPr>
          <p:cNvPr id="7" name="TextBox 6"/>
          <p:cNvSpPr txBox="1"/>
          <p:nvPr/>
        </p:nvSpPr>
        <p:spPr>
          <a:xfrm>
            <a:off x="5562600" y="3962400"/>
            <a:ext cx="2971800" cy="1169551"/>
          </a:xfrm>
          <a:prstGeom prst="rect">
            <a:avLst/>
          </a:prstGeom>
          <a:solidFill>
            <a:schemeClr val="tx2">
              <a:lumMod val="20000"/>
              <a:lumOff val="80000"/>
            </a:schemeClr>
          </a:solidFill>
          <a:ln>
            <a:solidFill>
              <a:schemeClr val="tx2"/>
            </a:solidFill>
          </a:ln>
        </p:spPr>
        <p:txBody>
          <a:bodyPr wrap="square" rtlCol="0">
            <a:spAutoFit/>
          </a:bodyPr>
          <a:lstStyle/>
          <a:p>
            <a:r>
              <a:rPr lang="en-US" sz="1400" dirty="0" smtClean="0">
                <a:latin typeface="Arial" panose="020B0604020202020204" pitchFamily="34" charset="0"/>
                <a:cs typeface="Arial" panose="020B0604020202020204" pitchFamily="34" charset="0"/>
              </a:rPr>
              <a:t>Remember, </a:t>
            </a:r>
            <a:r>
              <a:rPr lang="en-US" sz="1400" b="1" dirty="0" smtClean="0">
                <a:solidFill>
                  <a:srgbClr val="FF0000"/>
                </a:solidFill>
                <a:latin typeface="Arial" panose="020B0604020202020204" pitchFamily="34" charset="0"/>
                <a:cs typeface="Arial" panose="020B0604020202020204" pitchFamily="34" charset="0"/>
              </a:rPr>
              <a:t>Using </a:t>
            </a:r>
            <a:r>
              <a:rPr lang="en-US" sz="1400" b="1" dirty="0">
                <a:solidFill>
                  <a:srgbClr val="FF0000"/>
                </a:solidFill>
                <a:latin typeface="Arial" panose="020B0604020202020204" pitchFamily="34" charset="0"/>
                <a:cs typeface="Arial" panose="020B0604020202020204" pitchFamily="34" charset="0"/>
              </a:rPr>
              <a:t>someone else’s work</a:t>
            </a:r>
            <a:r>
              <a:rPr lang="en-US" sz="1400" dirty="0">
                <a:latin typeface="Arial" panose="020B0604020202020204" pitchFamily="34" charset="0"/>
                <a:cs typeface="Arial" panose="020B0604020202020204" pitchFamily="34" charset="0"/>
              </a:rPr>
              <a:t>, in part or in whole, and/or using another’s person’s ideas </a:t>
            </a:r>
            <a:r>
              <a:rPr lang="en-US" sz="1400" b="1" dirty="0">
                <a:solidFill>
                  <a:srgbClr val="FF0000"/>
                </a:solidFill>
                <a:latin typeface="Arial" panose="020B0604020202020204" pitchFamily="34" charset="0"/>
                <a:cs typeface="Arial" panose="020B0604020202020204" pitchFamily="34" charset="0"/>
              </a:rPr>
              <a:t>without </a:t>
            </a:r>
            <a:r>
              <a:rPr lang="en-US" sz="1400" b="1" dirty="0" smtClean="0">
                <a:solidFill>
                  <a:srgbClr val="FF0000"/>
                </a:solidFill>
                <a:latin typeface="Arial" panose="020B0604020202020204" pitchFamily="34" charset="0"/>
                <a:cs typeface="Arial" panose="020B0604020202020204" pitchFamily="34" charset="0"/>
              </a:rPr>
              <a:t>giving credit </a:t>
            </a:r>
            <a:r>
              <a:rPr lang="en-US" sz="1400" dirty="0">
                <a:latin typeface="Arial" panose="020B0604020202020204" pitchFamily="34" charset="0"/>
                <a:cs typeface="Arial" panose="020B0604020202020204" pitchFamily="34" charset="0"/>
              </a:rPr>
              <a:t>to the source is </a:t>
            </a:r>
            <a:r>
              <a:rPr lang="en-US" sz="1400" b="1" dirty="0">
                <a:solidFill>
                  <a:srgbClr val="FF0000"/>
                </a:solidFill>
                <a:latin typeface="Arial" panose="020B0604020202020204" pitchFamily="34" charset="0"/>
                <a:cs typeface="Arial" panose="020B0604020202020204" pitchFamily="34" charset="0"/>
              </a:rPr>
              <a:t>plagiarism</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8523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What’s Important to Know </a:t>
            </a:r>
            <a:r>
              <a:rPr lang="en-US" dirty="0"/>
              <a:t>A</a:t>
            </a:r>
            <a:r>
              <a:rPr lang="en-US" dirty="0" smtClean="0"/>
              <a:t>bout Plagiarism?</a:t>
            </a:r>
            <a:endParaRPr lang="en-US" dirty="0"/>
          </a:p>
        </p:txBody>
      </p:sp>
      <p:sp>
        <p:nvSpPr>
          <p:cNvPr id="5" name="Slide Number Placeholder 4"/>
          <p:cNvSpPr>
            <a:spLocks noGrp="1"/>
          </p:cNvSpPr>
          <p:nvPr>
            <p:ph type="sldNum" sz="quarter" idx="12"/>
          </p:nvPr>
        </p:nvSpPr>
        <p:spPr/>
        <p:txBody>
          <a:bodyPr/>
          <a:lstStyle/>
          <a:p>
            <a:fld id="{928B5706-1A6D-4657-BE0C-7145DCA9DD4D}" type="slidenum">
              <a:rPr lang="en-US" smtClean="0"/>
              <a:pPr/>
              <a:t>15</a:t>
            </a:fld>
            <a:endParaRPr lang="en-US" dirty="0"/>
          </a:p>
        </p:txBody>
      </p:sp>
      <p:sp>
        <p:nvSpPr>
          <p:cNvPr id="4" name="Content Placeholder 3"/>
          <p:cNvSpPr>
            <a:spLocks noGrp="1"/>
          </p:cNvSpPr>
          <p:nvPr>
            <p:ph sz="half" idx="13"/>
          </p:nvPr>
        </p:nvSpPr>
        <p:spPr>
          <a:xfrm>
            <a:off x="528484" y="1273035"/>
            <a:ext cx="4272116" cy="4746765"/>
          </a:xfrm>
        </p:spPr>
        <p:txBody>
          <a:bodyPr>
            <a:normAutofit lnSpcReduction="10000"/>
          </a:bodyPr>
          <a:lstStyle/>
          <a:p>
            <a:pPr marL="0" indent="0">
              <a:buNone/>
            </a:pPr>
            <a:r>
              <a:rPr lang="en-US" sz="1700" dirty="0" smtClean="0"/>
              <a:t>What should you know </a:t>
            </a:r>
            <a:r>
              <a:rPr lang="en-US" sz="1700" dirty="0" smtClean="0"/>
              <a:t>about plagiarism?</a:t>
            </a:r>
          </a:p>
          <a:p>
            <a:pPr marL="0" lvl="0" indent="0">
              <a:buNone/>
            </a:pPr>
            <a:endParaRPr lang="en-US" dirty="0" smtClean="0">
              <a:solidFill>
                <a:srgbClr val="FF0000"/>
              </a:solidFill>
            </a:endParaRPr>
          </a:p>
          <a:p>
            <a:pPr marL="0" lvl="0" indent="0">
              <a:buNone/>
            </a:pPr>
            <a:endParaRPr lang="en-US" dirty="0">
              <a:solidFill>
                <a:srgbClr val="FF0000"/>
              </a:solidFill>
            </a:endParaRPr>
          </a:p>
          <a:p>
            <a:pPr marL="0" lvl="0" indent="0">
              <a:buNone/>
            </a:pPr>
            <a:endParaRPr lang="en-US" dirty="0" smtClean="0">
              <a:solidFill>
                <a:srgbClr val="FF0000"/>
              </a:solidFill>
            </a:endParaRPr>
          </a:p>
          <a:p>
            <a:pPr marL="0" lvl="0" indent="0">
              <a:buNone/>
            </a:pPr>
            <a:endParaRPr lang="en-US" dirty="0">
              <a:solidFill>
                <a:srgbClr val="FF0000"/>
              </a:solidFill>
            </a:endParaRPr>
          </a:p>
          <a:p>
            <a:pPr marL="0" lvl="0" indent="0">
              <a:buNone/>
            </a:pPr>
            <a:endParaRPr lang="en-US" dirty="0" smtClean="0">
              <a:solidFill>
                <a:prstClr val="black"/>
              </a:solidFill>
            </a:endParaRPr>
          </a:p>
          <a:p>
            <a:pPr marL="0" lvl="0" indent="0">
              <a:buNone/>
            </a:pPr>
            <a:endParaRPr lang="en-US" dirty="0" smtClean="0">
              <a:solidFill>
                <a:prstClr val="black"/>
              </a:solidFill>
            </a:endParaRPr>
          </a:p>
          <a:p>
            <a:pPr marL="0" lvl="0" indent="0">
              <a:buNone/>
            </a:pPr>
            <a:endParaRPr lang="en-US" dirty="0">
              <a:solidFill>
                <a:prstClr val="black"/>
              </a:solidFill>
            </a:endParaRPr>
          </a:p>
          <a:p>
            <a:pPr marL="0" lvl="0" indent="0">
              <a:buNone/>
            </a:pPr>
            <a:endParaRPr lang="en-US" dirty="0" smtClean="0">
              <a:solidFill>
                <a:prstClr val="black"/>
              </a:solidFill>
            </a:endParaRPr>
          </a:p>
          <a:p>
            <a:pPr marL="0" lvl="0" indent="0">
              <a:buNone/>
            </a:pPr>
            <a:endParaRPr lang="en-US" sz="1700" dirty="0" smtClean="0">
              <a:solidFill>
                <a:prstClr val="black"/>
              </a:solidFill>
            </a:endParaRPr>
          </a:p>
          <a:p>
            <a:pPr marL="0" lvl="0" indent="0">
              <a:buNone/>
            </a:pPr>
            <a:r>
              <a:rPr lang="en-US" dirty="0" smtClean="0">
                <a:solidFill>
                  <a:prstClr val="black"/>
                </a:solidFill>
              </a:rPr>
              <a:t>Read </a:t>
            </a:r>
            <a:r>
              <a:rPr lang="en-US" dirty="0" smtClean="0">
                <a:solidFill>
                  <a:prstClr val="black"/>
                </a:solidFill>
              </a:rPr>
              <a:t>the cartoon displayed here</a:t>
            </a:r>
            <a:r>
              <a:rPr lang="en-US" dirty="0" smtClean="0">
                <a:solidFill>
                  <a:prstClr val="black"/>
                </a:solidFill>
              </a:rPr>
              <a:t>.</a:t>
            </a:r>
            <a:endParaRPr lang="en-US" dirty="0">
              <a:solidFill>
                <a:prstClr val="black"/>
              </a:solidFill>
            </a:endParaRPr>
          </a:p>
          <a:p>
            <a:pPr marL="0" lvl="0" indent="0">
              <a:buNone/>
            </a:pPr>
            <a:r>
              <a:rPr lang="en-US" dirty="0" smtClean="0">
                <a:solidFill>
                  <a:prstClr val="black"/>
                </a:solidFill>
              </a:rPr>
              <a:t>It is clear that </a:t>
            </a:r>
            <a:r>
              <a:rPr lang="en-US" dirty="0">
                <a:solidFill>
                  <a:prstClr val="black"/>
                </a:solidFill>
              </a:rPr>
              <a:t>the father is not aware of what it means to </a:t>
            </a:r>
            <a:r>
              <a:rPr lang="en-US" dirty="0" smtClean="0">
                <a:solidFill>
                  <a:prstClr val="black"/>
                </a:solidFill>
              </a:rPr>
              <a:t>plagiarize. Not </a:t>
            </a:r>
            <a:r>
              <a:rPr lang="en-US" dirty="0">
                <a:solidFill>
                  <a:prstClr val="black"/>
                </a:solidFill>
              </a:rPr>
              <a:t>only did he fail to </a:t>
            </a:r>
            <a:r>
              <a:rPr lang="en-US" dirty="0" smtClean="0">
                <a:solidFill>
                  <a:prstClr val="black"/>
                </a:solidFill>
              </a:rPr>
              <a:t>cite </a:t>
            </a:r>
            <a:r>
              <a:rPr lang="en-US" dirty="0">
                <a:solidFill>
                  <a:prstClr val="black"/>
                </a:solidFill>
              </a:rPr>
              <a:t>his sources </a:t>
            </a:r>
            <a:r>
              <a:rPr lang="en-US" dirty="0" smtClean="0">
                <a:solidFill>
                  <a:prstClr val="black"/>
                </a:solidFill>
              </a:rPr>
              <a:t>in </a:t>
            </a:r>
            <a:r>
              <a:rPr lang="en-US" dirty="0">
                <a:solidFill>
                  <a:prstClr val="black"/>
                </a:solidFill>
              </a:rPr>
              <a:t>his own </a:t>
            </a:r>
            <a:r>
              <a:rPr lang="en-US" dirty="0" smtClean="0">
                <a:solidFill>
                  <a:prstClr val="black"/>
                </a:solidFill>
              </a:rPr>
              <a:t>paper properly, but he </a:t>
            </a:r>
            <a:r>
              <a:rPr lang="en-US" dirty="0">
                <a:solidFill>
                  <a:prstClr val="black"/>
                </a:solidFill>
              </a:rPr>
              <a:t>also </a:t>
            </a:r>
            <a:r>
              <a:rPr lang="en-US" dirty="0" smtClean="0">
                <a:solidFill>
                  <a:prstClr val="black"/>
                </a:solidFill>
              </a:rPr>
              <a:t>failed </a:t>
            </a:r>
            <a:r>
              <a:rPr lang="en-US" dirty="0">
                <a:solidFill>
                  <a:prstClr val="black"/>
                </a:solidFill>
              </a:rPr>
              <a:t>to realize that </a:t>
            </a:r>
            <a:r>
              <a:rPr lang="en-US" dirty="0" smtClean="0">
                <a:solidFill>
                  <a:prstClr val="black"/>
                </a:solidFill>
              </a:rPr>
              <a:t>allowing someone else to copy your work is</a:t>
            </a:r>
            <a:r>
              <a:rPr lang="en-US" dirty="0" smtClean="0"/>
              <a:t> </a:t>
            </a:r>
            <a:r>
              <a:rPr lang="en-US" dirty="0" smtClean="0">
                <a:hlinkClick r:id="rId3"/>
              </a:rPr>
              <a:t>plagiarism</a:t>
            </a:r>
            <a:r>
              <a:rPr lang="en-US" dirty="0" smtClean="0"/>
              <a:t>.</a:t>
            </a:r>
            <a:endParaRPr lang="en-US" dirty="0" smtClean="0">
              <a:solidFill>
                <a:prstClr val="black"/>
              </a:solidFill>
            </a:endParaRPr>
          </a:p>
          <a:p>
            <a:pPr marL="0" lvl="0" indent="0">
              <a:buNone/>
            </a:pPr>
            <a:endParaRPr lang="en-US" sz="1700" dirty="0">
              <a:solidFill>
                <a:srgbClr val="FF0000"/>
              </a:solidFill>
            </a:endParaRPr>
          </a:p>
        </p:txBody>
      </p:sp>
      <p:sp>
        <p:nvSpPr>
          <p:cNvPr id="18"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pic>
        <p:nvPicPr>
          <p:cNvPr id="1026" name="Picture 2" descr="https://lh5.googleusercontent.com/MX5kBttuKYKvbILZe3XbQksNSpn3Y8QQ3wW5YszMUYGBPZrfD09IQiOQSm15YL33QgFymyMSR9DD4OGZsuiOD3V0IMiC32FGXJGVbMP_0a8avX9RLq6__OPzkBS5_SoqwH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417638"/>
            <a:ext cx="4038600" cy="3977621"/>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Arrow 11"/>
          <p:cNvSpPr/>
          <p:nvPr/>
        </p:nvSpPr>
        <p:spPr>
          <a:xfrm>
            <a:off x="795184" y="2328446"/>
            <a:ext cx="533400" cy="178415"/>
          </a:xfrm>
          <a:prstGeom prst="rightArrow">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a:off x="795184" y="2912031"/>
            <a:ext cx="533400" cy="178415"/>
          </a:xfrm>
          <a:prstGeom prst="rightArrow">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a:off x="795184" y="3445431"/>
            <a:ext cx="533400" cy="178415"/>
          </a:xfrm>
          <a:prstGeom prst="rightArrow">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600200" y="2218492"/>
            <a:ext cx="2133600" cy="338554"/>
          </a:xfrm>
          <a:prstGeom prst="rect">
            <a:avLst/>
          </a:prstGeom>
          <a:solidFill>
            <a:schemeClr val="accent1">
              <a:lumMod val="20000"/>
              <a:lumOff val="80000"/>
            </a:schemeClr>
          </a:solidFill>
          <a:ln>
            <a:solidFill>
              <a:schemeClr val="tx2"/>
            </a:solidFill>
          </a:ln>
        </p:spPr>
        <p:txBody>
          <a:bodyPr wrap="square" rtlCol="0">
            <a:spAutoFit/>
          </a:bodyPr>
          <a:lstStyle/>
          <a:p>
            <a:r>
              <a:rPr lang="en-US" sz="1600" dirty="0" smtClean="0">
                <a:solidFill>
                  <a:srgbClr val="FF0000"/>
                </a:solidFill>
                <a:latin typeface="Arial" panose="020B0604020202020204" pitchFamily="34" charset="0"/>
                <a:cs typeface="Arial" panose="020B0604020202020204" pitchFamily="34" charset="0"/>
              </a:rPr>
              <a:t>It is unacceptable.</a:t>
            </a:r>
            <a:endParaRPr lang="en-US" sz="1600" dirty="0">
              <a:solidFill>
                <a:srgbClr val="FF0000"/>
              </a:solidFill>
              <a:latin typeface="Arial" panose="020B0604020202020204" pitchFamily="34" charset="0"/>
              <a:cs typeface="Arial" panose="020B0604020202020204" pitchFamily="34" charset="0"/>
            </a:endParaRPr>
          </a:p>
        </p:txBody>
      </p:sp>
      <p:sp>
        <p:nvSpPr>
          <p:cNvPr id="15" name="TextBox 14"/>
          <p:cNvSpPr txBox="1"/>
          <p:nvPr/>
        </p:nvSpPr>
        <p:spPr>
          <a:xfrm>
            <a:off x="1611086" y="2785646"/>
            <a:ext cx="2133600" cy="338554"/>
          </a:xfrm>
          <a:prstGeom prst="rect">
            <a:avLst/>
          </a:prstGeom>
          <a:solidFill>
            <a:schemeClr val="accent1">
              <a:lumMod val="20000"/>
              <a:lumOff val="80000"/>
            </a:schemeClr>
          </a:solidFill>
          <a:ln>
            <a:solidFill>
              <a:schemeClr val="tx2"/>
            </a:solidFill>
          </a:ln>
        </p:spPr>
        <p:txBody>
          <a:bodyPr wrap="square" rtlCol="0">
            <a:spAutoFit/>
          </a:bodyPr>
          <a:lstStyle/>
          <a:p>
            <a:r>
              <a:rPr lang="en-US" sz="1600" dirty="0" smtClean="0">
                <a:solidFill>
                  <a:srgbClr val="FF0000"/>
                </a:solidFill>
                <a:latin typeface="Arial" panose="020B0604020202020204" pitchFamily="34" charset="0"/>
                <a:cs typeface="Arial" panose="020B0604020202020204" pitchFamily="34" charset="0"/>
              </a:rPr>
              <a:t>It is unoriginal.</a:t>
            </a:r>
            <a:endParaRPr lang="en-US" sz="1600"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1611086" y="3319046"/>
            <a:ext cx="2133600" cy="338554"/>
          </a:xfrm>
          <a:prstGeom prst="rect">
            <a:avLst/>
          </a:prstGeom>
          <a:solidFill>
            <a:schemeClr val="accent1">
              <a:lumMod val="20000"/>
              <a:lumOff val="80000"/>
            </a:schemeClr>
          </a:solidFill>
          <a:ln>
            <a:solidFill>
              <a:schemeClr val="tx2"/>
            </a:solidFill>
          </a:ln>
        </p:spPr>
        <p:txBody>
          <a:bodyPr wrap="square" rtlCol="0">
            <a:spAutoFit/>
          </a:bodyPr>
          <a:lstStyle/>
          <a:p>
            <a:r>
              <a:rPr lang="en-US" sz="1600" dirty="0" smtClean="0">
                <a:solidFill>
                  <a:srgbClr val="FF0000"/>
                </a:solidFill>
                <a:latin typeface="Arial" panose="020B0604020202020204" pitchFamily="34" charset="0"/>
                <a:cs typeface="Arial" panose="020B0604020202020204" pitchFamily="34" charset="0"/>
              </a:rPr>
              <a:t>It has consequences.</a:t>
            </a:r>
            <a:endParaRPr lang="en-US" sz="1600" dirty="0">
              <a:solidFill>
                <a:srgbClr val="FF0000"/>
              </a:solidFill>
              <a:latin typeface="Arial" panose="020B0604020202020204" pitchFamily="34" charset="0"/>
              <a:cs typeface="Arial" panose="020B0604020202020204" pitchFamily="34" charset="0"/>
            </a:endParaRPr>
          </a:p>
        </p:txBody>
      </p:sp>
      <p:sp>
        <p:nvSpPr>
          <p:cNvPr id="19" name="TextBox 18"/>
          <p:cNvSpPr txBox="1"/>
          <p:nvPr/>
        </p:nvSpPr>
        <p:spPr>
          <a:xfrm>
            <a:off x="682170" y="1643030"/>
            <a:ext cx="3508830" cy="307777"/>
          </a:xfrm>
          <a:prstGeom prst="rect">
            <a:avLst/>
          </a:prstGeom>
          <a:solidFill>
            <a:schemeClr val="accent1">
              <a:lumMod val="20000"/>
              <a:lumOff val="80000"/>
            </a:schemeClr>
          </a:solidFill>
          <a:ln w="6350">
            <a:solidFill>
              <a:schemeClr val="accent1"/>
            </a:solidFill>
          </a:ln>
        </p:spPr>
        <p:txBody>
          <a:bodyPr wrap="square" rtlCol="0">
            <a:spAutoFit/>
          </a:bodyPr>
          <a:lstStyle/>
          <a:p>
            <a:pPr>
              <a:buSzPct val="130000"/>
            </a:pPr>
            <a:r>
              <a:rPr lang="en-US" sz="1400" dirty="0" smtClean="0">
                <a:latin typeface="Arial" panose="020B0604020202020204" pitchFamily="34" charset="0"/>
                <a:cs typeface="Arial" panose="020B0604020202020204" pitchFamily="34" charset="0"/>
              </a:rPr>
              <a:t>Click on each  arrows to see the answers.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34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Plagiarism Is…</a:t>
            </a:r>
            <a:endParaRPr lang="en-US" dirty="0"/>
          </a:p>
        </p:txBody>
      </p:sp>
      <p:sp>
        <p:nvSpPr>
          <p:cNvPr id="3" name="Content Placeholder 2"/>
          <p:cNvSpPr>
            <a:spLocks noGrp="1"/>
          </p:cNvSpPr>
          <p:nvPr>
            <p:ph sz="half" idx="1"/>
          </p:nvPr>
        </p:nvSpPr>
        <p:spPr>
          <a:xfrm>
            <a:off x="3136392" y="2971800"/>
            <a:ext cx="3264408" cy="1676400"/>
          </a:xfrm>
        </p:spPr>
        <p:txBody>
          <a:bodyPr>
            <a:normAutofit/>
          </a:bodyPr>
          <a:lstStyle/>
          <a:p>
            <a:pPr marL="0" indent="0">
              <a:buNone/>
            </a:pPr>
            <a:r>
              <a:rPr lang="en-US" b="1" i="1" dirty="0" smtClean="0"/>
              <a:t>How </a:t>
            </a:r>
            <a:r>
              <a:rPr lang="en-US" b="1" i="1" dirty="0"/>
              <a:t>can </a:t>
            </a:r>
            <a:r>
              <a:rPr lang="en-US" b="1" i="1" dirty="0" smtClean="0"/>
              <a:t>plagiarism affect </a:t>
            </a:r>
            <a:r>
              <a:rPr lang="en-US" b="1" i="1" dirty="0"/>
              <a:t>you?</a:t>
            </a:r>
          </a:p>
          <a:p>
            <a:pPr marL="0" indent="0">
              <a:buNone/>
            </a:pPr>
            <a:r>
              <a:rPr lang="en-US" dirty="0" smtClean="0"/>
              <a:t>Plagiarism </a:t>
            </a:r>
            <a:r>
              <a:rPr lang="en-US" dirty="0"/>
              <a:t>can cause </a:t>
            </a:r>
            <a:r>
              <a:rPr lang="en-US" dirty="0" smtClean="0"/>
              <a:t>you to receive </a:t>
            </a:r>
            <a:r>
              <a:rPr lang="en-US" dirty="0"/>
              <a:t>a failing </a:t>
            </a:r>
            <a:r>
              <a:rPr lang="en-US" dirty="0" smtClean="0"/>
              <a:t>grade</a:t>
            </a:r>
            <a:r>
              <a:rPr lang="en-US" dirty="0"/>
              <a:t>, </a:t>
            </a:r>
            <a:r>
              <a:rPr lang="en-US" dirty="0" smtClean="0"/>
              <a:t>be </a:t>
            </a:r>
            <a:r>
              <a:rPr lang="en-US" dirty="0"/>
              <a:t>dismissed from a school, and </a:t>
            </a:r>
            <a:r>
              <a:rPr lang="en-US" dirty="0" smtClean="0"/>
              <a:t>even lead to  legal problems.</a:t>
            </a:r>
            <a:endParaRPr lang="en-US" dirty="0"/>
          </a:p>
        </p:txBody>
      </p:sp>
      <p:sp>
        <p:nvSpPr>
          <p:cNvPr id="5" name="Slide Number Placeholder 4"/>
          <p:cNvSpPr>
            <a:spLocks noGrp="1"/>
          </p:cNvSpPr>
          <p:nvPr>
            <p:ph type="sldNum" sz="quarter" idx="12"/>
          </p:nvPr>
        </p:nvSpPr>
        <p:spPr/>
        <p:txBody>
          <a:bodyPr/>
          <a:lstStyle/>
          <a:p>
            <a:fld id="{928B5706-1A6D-4657-BE0C-7145DCA9DD4D}" type="slidenum">
              <a:rPr lang="en-US" smtClean="0"/>
              <a:pPr/>
              <a:t>16</a:t>
            </a:fld>
            <a:endParaRPr lang="en-US" dirty="0"/>
          </a:p>
        </p:txBody>
      </p:sp>
      <p:sp>
        <p:nvSpPr>
          <p:cNvPr id="18"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graphicFrame>
        <p:nvGraphicFramePr>
          <p:cNvPr id="7" name="Diagram 6"/>
          <p:cNvGraphicFramePr/>
          <p:nvPr>
            <p:extLst>
              <p:ext uri="{D42A27DB-BD31-4B8C-83A1-F6EECF244321}">
                <p14:modId xmlns:p14="http://schemas.microsoft.com/office/powerpoint/2010/main" val="1527067479"/>
              </p:ext>
            </p:extLst>
          </p:nvPr>
        </p:nvGraphicFramePr>
        <p:xfrm>
          <a:off x="1600200" y="1143000"/>
          <a:ext cx="6096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6042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Check Your Knowledge</a:t>
            </a:r>
            <a:endParaRPr lang="en-US" dirty="0"/>
          </a:p>
        </p:txBody>
      </p:sp>
      <p:sp>
        <p:nvSpPr>
          <p:cNvPr id="3" name="Content Placeholder 2"/>
          <p:cNvSpPr>
            <a:spLocks noGrp="1"/>
          </p:cNvSpPr>
          <p:nvPr>
            <p:ph type="body" sz="half" idx="2"/>
          </p:nvPr>
        </p:nvSpPr>
        <p:spPr>
          <a:xfrm>
            <a:off x="457200" y="1417637"/>
            <a:ext cx="4724400" cy="4525963"/>
          </a:xfrm>
        </p:spPr>
        <p:txBody>
          <a:bodyPr/>
          <a:lstStyle/>
          <a:p>
            <a:r>
              <a:rPr lang="en-US" b="1" dirty="0" smtClean="0"/>
              <a:t>Question: </a:t>
            </a:r>
          </a:p>
          <a:p>
            <a:r>
              <a:rPr lang="en-US" dirty="0" smtClean="0"/>
              <a:t>If you </a:t>
            </a:r>
            <a:r>
              <a:rPr lang="en-US" dirty="0"/>
              <a:t>need to write a </a:t>
            </a:r>
            <a:r>
              <a:rPr lang="en-US" dirty="0" smtClean="0"/>
              <a:t>summary </a:t>
            </a:r>
            <a:r>
              <a:rPr lang="en-US" dirty="0"/>
              <a:t>on an article about </a:t>
            </a:r>
            <a:r>
              <a:rPr lang="en-US" dirty="0" smtClean="0"/>
              <a:t>Martin Luther King Jr. and you want to use one of his statements, what should you do to </a:t>
            </a:r>
            <a:r>
              <a:rPr lang="en-US" dirty="0"/>
              <a:t>avoid plagiarizing the article?</a:t>
            </a:r>
          </a:p>
          <a:p>
            <a:endParaRPr lang="en-US" dirty="0" smtClean="0"/>
          </a:p>
          <a:p>
            <a:r>
              <a:rPr lang="en-US" dirty="0" smtClean="0"/>
              <a:t>Select the </a:t>
            </a:r>
            <a:r>
              <a:rPr lang="en-US" b="1" dirty="0" smtClean="0">
                <a:solidFill>
                  <a:srgbClr val="FF0000"/>
                </a:solidFill>
              </a:rPr>
              <a:t>one</a:t>
            </a:r>
            <a:r>
              <a:rPr lang="en-US" dirty="0" smtClean="0"/>
              <a:t> that applies.</a:t>
            </a:r>
          </a:p>
          <a:p>
            <a:endParaRPr lang="en-US" dirty="0" smtClean="0"/>
          </a:p>
          <a:p>
            <a:r>
              <a:rPr lang="en-US" dirty="0" smtClean="0"/>
              <a:t>1. Use the author’s ideas.</a:t>
            </a:r>
          </a:p>
          <a:p>
            <a:r>
              <a:rPr lang="en-US" dirty="0"/>
              <a:t>2</a:t>
            </a:r>
            <a:r>
              <a:rPr lang="en-US" dirty="0" smtClean="0"/>
              <a:t>. Copy word for word.</a:t>
            </a:r>
          </a:p>
          <a:p>
            <a:r>
              <a:rPr lang="en-US" dirty="0"/>
              <a:t>3</a:t>
            </a:r>
            <a:r>
              <a:rPr lang="en-US" dirty="0" smtClean="0"/>
              <a:t>. Include quotation marks when </a:t>
            </a:r>
            <a:r>
              <a:rPr lang="en-US" dirty="0"/>
              <a:t>quoting </a:t>
            </a:r>
            <a:r>
              <a:rPr lang="en-US" dirty="0" smtClean="0"/>
              <a:t>directly.</a:t>
            </a:r>
          </a:p>
          <a:p>
            <a:r>
              <a:rPr lang="en-US" dirty="0"/>
              <a:t>4</a:t>
            </a:r>
            <a:r>
              <a:rPr lang="en-US" dirty="0" smtClean="0"/>
              <a:t>. Change a few words.</a:t>
            </a:r>
          </a:p>
          <a:p>
            <a:endParaRPr lang="en-US" dirty="0"/>
          </a:p>
          <a:p>
            <a:endParaRPr lang="en-US" dirty="0"/>
          </a:p>
          <a:p>
            <a:endParaRPr lang="en-US" dirty="0"/>
          </a:p>
          <a:p>
            <a:endParaRPr lang="en-US" dirty="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17</a:t>
            </a:fld>
            <a:endParaRPr lang="en-US" dirty="0"/>
          </a:p>
        </p:txBody>
      </p:sp>
      <p:sp>
        <p:nvSpPr>
          <p:cNvPr id="21"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8" name="TextBox 7"/>
          <p:cNvSpPr txBox="1"/>
          <p:nvPr/>
        </p:nvSpPr>
        <p:spPr>
          <a:xfrm>
            <a:off x="5334000" y="2133600"/>
            <a:ext cx="3505200" cy="1600438"/>
          </a:xfrm>
          <a:prstGeom prst="rect">
            <a:avLst/>
          </a:prstGeom>
          <a:solidFill>
            <a:schemeClr val="tx2">
              <a:lumMod val="20000"/>
              <a:lumOff val="80000"/>
            </a:schemeClr>
          </a:solidFill>
          <a:ln w="3175">
            <a:solidFill>
              <a:schemeClr val="tx2"/>
            </a:solidFill>
          </a:ln>
        </p:spPr>
        <p:txBody>
          <a:bodyPr wrap="square" rtlCol="0">
            <a:spAutoFit/>
          </a:bodyPr>
          <a:lstStyle/>
          <a:p>
            <a:r>
              <a:rPr lang="en-US" sz="1400" dirty="0" smtClean="0">
                <a:latin typeface="Arial" panose="020B0604020202020204" pitchFamily="34" charset="0"/>
                <a:cs typeface="Arial" panose="020B0604020202020204" pitchFamily="34" charset="0"/>
              </a:rPr>
              <a:t>“If you can’t fly, then run, </a:t>
            </a:r>
          </a:p>
          <a:p>
            <a:r>
              <a:rPr lang="en-US" sz="1400" dirty="0" smtClean="0">
                <a:latin typeface="Arial" panose="020B0604020202020204" pitchFamily="34" charset="0"/>
                <a:cs typeface="Arial" panose="020B0604020202020204" pitchFamily="34" charset="0"/>
              </a:rPr>
              <a:t>if you can’t run, then walk, </a:t>
            </a:r>
          </a:p>
          <a:p>
            <a:r>
              <a:rPr lang="en-US" sz="1400" dirty="0" smtClean="0">
                <a:latin typeface="Arial" panose="020B0604020202020204" pitchFamily="34" charset="0"/>
                <a:cs typeface="Arial" panose="020B0604020202020204" pitchFamily="34" charset="0"/>
              </a:rPr>
              <a:t>if you can’t walk, then crawl, </a:t>
            </a:r>
          </a:p>
          <a:p>
            <a:r>
              <a:rPr lang="en-US" sz="1400" dirty="0" smtClean="0">
                <a:latin typeface="Arial" panose="020B0604020202020204" pitchFamily="34" charset="0"/>
                <a:cs typeface="Arial" panose="020B0604020202020204" pitchFamily="34" charset="0"/>
              </a:rPr>
              <a:t>but whatever you do, </a:t>
            </a:r>
          </a:p>
          <a:p>
            <a:r>
              <a:rPr lang="en-US" sz="1400" dirty="0" smtClean="0">
                <a:latin typeface="Arial" panose="020B0604020202020204" pitchFamily="34" charset="0"/>
                <a:cs typeface="Arial" panose="020B0604020202020204" pitchFamily="34" charset="0"/>
              </a:rPr>
              <a:t>you have to keep moving forward.”</a:t>
            </a:r>
          </a:p>
          <a:p>
            <a:r>
              <a:rPr lang="en-US" sz="1400" dirty="0" smtClean="0">
                <a:latin typeface="Arial" panose="020B0604020202020204" pitchFamily="34" charset="0"/>
                <a:cs typeface="Arial" panose="020B0604020202020204" pitchFamily="34" charset="0"/>
              </a:rPr>
              <a:t>---Martin Luther King Jr.</a:t>
            </a:r>
          </a:p>
          <a:p>
            <a:endParaRPr lang="en-US" sz="1400" dirty="0">
              <a:latin typeface="Arial" panose="020B0604020202020204" pitchFamily="34" charset="0"/>
              <a:cs typeface="Arial" panose="020B0604020202020204" pitchFamily="34" charset="0"/>
            </a:endParaRPr>
          </a:p>
        </p:txBody>
      </p:sp>
      <p:sp>
        <p:nvSpPr>
          <p:cNvPr id="9" name="Right Arrow 8"/>
          <p:cNvSpPr/>
          <p:nvPr/>
        </p:nvSpPr>
        <p:spPr>
          <a:xfrm>
            <a:off x="7575804" y="5300990"/>
            <a:ext cx="978408" cy="26161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817257" y="5139407"/>
            <a:ext cx="4114800" cy="523220"/>
          </a:xfrm>
          <a:prstGeom prst="rect">
            <a:avLst/>
          </a:prstGeom>
          <a:solidFill>
            <a:schemeClr val="tx2">
              <a:lumMod val="20000"/>
              <a:lumOff val="80000"/>
            </a:schemeClr>
          </a:solidFill>
          <a:ln w="6350">
            <a:solidFill>
              <a:schemeClr val="accent1"/>
            </a:solidFill>
          </a:ln>
        </p:spPr>
        <p:txBody>
          <a:bodyPr wrap="square" rtlCol="0">
            <a:spAutoFit/>
          </a:bodyPr>
          <a:lstStyle/>
          <a:p>
            <a:r>
              <a:rPr lang="en-US" sz="1400" dirty="0" smtClean="0">
                <a:latin typeface="Arial" panose="020B0604020202020204" pitchFamily="34" charset="0"/>
                <a:cs typeface="Arial" panose="020B0604020202020204" pitchFamily="34" charset="0"/>
              </a:rPr>
              <a:t>When you are finished, proceed to the next slide to check your answer.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260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Answer</a:t>
            </a:r>
            <a:endParaRPr lang="en-US" dirty="0"/>
          </a:p>
        </p:txBody>
      </p:sp>
      <p:sp>
        <p:nvSpPr>
          <p:cNvPr id="3" name="Text Placeholder 2"/>
          <p:cNvSpPr>
            <a:spLocks noGrp="1"/>
          </p:cNvSpPr>
          <p:nvPr>
            <p:ph type="body" sz="half" idx="2"/>
          </p:nvPr>
        </p:nvSpPr>
        <p:spPr>
          <a:xfrm>
            <a:off x="457200" y="1371600"/>
            <a:ext cx="4724400" cy="2895600"/>
          </a:xfrm>
        </p:spPr>
        <p:txBody>
          <a:bodyPr>
            <a:normAutofit fontScale="92500" lnSpcReduction="10000"/>
          </a:bodyPr>
          <a:lstStyle/>
          <a:p>
            <a:pPr marL="234950" indent="-234950"/>
            <a:r>
              <a:rPr lang="en-US" sz="1700" b="1" dirty="0" smtClean="0"/>
              <a:t>Question: </a:t>
            </a:r>
          </a:p>
          <a:p>
            <a:r>
              <a:rPr lang="en-US" sz="1700" dirty="0" smtClean="0"/>
              <a:t>What </a:t>
            </a:r>
            <a:r>
              <a:rPr lang="en-US" sz="1700" dirty="0" smtClean="0"/>
              <a:t>should you do </a:t>
            </a:r>
            <a:r>
              <a:rPr lang="en-US" sz="1700" dirty="0"/>
              <a:t>to avoid plagiarizing the article?</a:t>
            </a:r>
          </a:p>
          <a:p>
            <a:pPr marL="234950" indent="-234950"/>
            <a:endParaRPr lang="en-US" sz="1700" dirty="0" smtClean="0"/>
          </a:p>
          <a:p>
            <a:pPr marL="798513" indent="-798513"/>
            <a:r>
              <a:rPr lang="en-US" sz="1700" b="1" dirty="0" smtClean="0"/>
              <a:t>Answer: </a:t>
            </a:r>
          </a:p>
          <a:p>
            <a:pPr marL="231775" indent="-231775"/>
            <a:r>
              <a:rPr lang="en-US" sz="1700" b="1" dirty="0" smtClean="0">
                <a:solidFill>
                  <a:srgbClr val="FF0000"/>
                </a:solidFill>
              </a:rPr>
              <a:t>3</a:t>
            </a:r>
            <a:r>
              <a:rPr lang="en-US" sz="1700" b="1" dirty="0" smtClean="0">
                <a:solidFill>
                  <a:srgbClr val="FF0000"/>
                </a:solidFill>
              </a:rPr>
              <a:t>. </a:t>
            </a:r>
            <a:r>
              <a:rPr lang="en-US" sz="1700" b="1" dirty="0">
                <a:solidFill>
                  <a:srgbClr val="FF0000"/>
                </a:solidFill>
              </a:rPr>
              <a:t>Include quotation marks </a:t>
            </a:r>
            <a:r>
              <a:rPr lang="en-US" sz="1700" b="1" dirty="0" smtClean="0">
                <a:solidFill>
                  <a:srgbClr val="FF0000"/>
                </a:solidFill>
              </a:rPr>
              <a:t>when </a:t>
            </a:r>
            <a:r>
              <a:rPr lang="en-US" sz="1700" b="1" dirty="0">
                <a:solidFill>
                  <a:srgbClr val="FF0000"/>
                </a:solidFill>
              </a:rPr>
              <a:t>quoting directly.</a:t>
            </a:r>
          </a:p>
          <a:p>
            <a:pPr marL="234950" indent="-234950"/>
            <a:endParaRPr lang="en-US" sz="1700" dirty="0" smtClean="0"/>
          </a:p>
          <a:p>
            <a:pPr>
              <a:tabLst>
                <a:tab pos="0" algn="l"/>
              </a:tabLst>
            </a:pPr>
            <a:r>
              <a:rPr lang="en-US" sz="1700" dirty="0" smtClean="0"/>
              <a:t>To </a:t>
            </a:r>
            <a:r>
              <a:rPr lang="en-US" sz="1700" dirty="0" smtClean="0"/>
              <a:t>avoid plagiarizing </a:t>
            </a:r>
            <a:r>
              <a:rPr lang="en-US" sz="1700" dirty="0" smtClean="0"/>
              <a:t>when </a:t>
            </a:r>
            <a:r>
              <a:rPr lang="en-US" sz="1700" dirty="0" smtClean="0"/>
              <a:t>you use the exact words from </a:t>
            </a:r>
            <a:r>
              <a:rPr lang="en-US" sz="1700" dirty="0" smtClean="0"/>
              <a:t>a source, put quotation marks around the text taken from the source.</a:t>
            </a:r>
            <a:endParaRPr lang="en-US" sz="1700" dirty="0" smtClean="0"/>
          </a:p>
          <a:p>
            <a:pPr marL="234950" indent="-234950"/>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18</a:t>
            </a:fld>
            <a:endParaRPr lang="en-US" dirty="0"/>
          </a:p>
        </p:txBody>
      </p:sp>
      <p:sp>
        <p:nvSpPr>
          <p:cNvPr id="5" name="Footer Placeholder 4"/>
          <p:cNvSpPr>
            <a:spLocks noGrp="1"/>
          </p:cNvSpPr>
          <p:nvPr>
            <p:ph type="ftr" sz="quarter" idx="3"/>
          </p:nvPr>
        </p:nvSpPr>
        <p:spPr/>
        <p:txBody>
          <a:bodyPr/>
          <a:lstStyle/>
          <a:p>
            <a:r>
              <a:rPr lang="en-US" dirty="0" smtClean="0"/>
              <a:t>Designers for Learning </a:t>
            </a:r>
            <a:endParaRPr lang="en-US" dirty="0"/>
          </a:p>
        </p:txBody>
      </p:sp>
      <p:sp>
        <p:nvSpPr>
          <p:cNvPr id="6" name="TextBox 5"/>
          <p:cNvSpPr txBox="1"/>
          <p:nvPr/>
        </p:nvSpPr>
        <p:spPr>
          <a:xfrm>
            <a:off x="5410200" y="1841718"/>
            <a:ext cx="3505200" cy="1600438"/>
          </a:xfrm>
          <a:prstGeom prst="rect">
            <a:avLst/>
          </a:prstGeom>
          <a:solidFill>
            <a:schemeClr val="tx2">
              <a:lumMod val="20000"/>
              <a:lumOff val="80000"/>
            </a:schemeClr>
          </a:solidFill>
          <a:ln w="3175">
            <a:solidFill>
              <a:schemeClr val="tx2"/>
            </a:solidFill>
          </a:ln>
        </p:spPr>
        <p:txBody>
          <a:bodyPr wrap="square" rtlCol="0">
            <a:spAutoFit/>
          </a:bodyPr>
          <a:lstStyle/>
          <a:p>
            <a:r>
              <a:rPr lang="en-US" sz="1400" dirty="0" smtClean="0">
                <a:latin typeface="Arial" panose="020B0604020202020204" pitchFamily="34" charset="0"/>
                <a:cs typeface="Arial" panose="020B0604020202020204" pitchFamily="34" charset="0"/>
              </a:rPr>
              <a:t>“If you can’t fly, then run, </a:t>
            </a:r>
          </a:p>
          <a:p>
            <a:r>
              <a:rPr lang="en-US" sz="1400" dirty="0" smtClean="0">
                <a:latin typeface="Arial" panose="020B0604020202020204" pitchFamily="34" charset="0"/>
                <a:cs typeface="Arial" panose="020B0604020202020204" pitchFamily="34" charset="0"/>
              </a:rPr>
              <a:t>if you can’t run, then walk, </a:t>
            </a:r>
          </a:p>
          <a:p>
            <a:r>
              <a:rPr lang="en-US" sz="1400" dirty="0" smtClean="0">
                <a:latin typeface="Arial" panose="020B0604020202020204" pitchFamily="34" charset="0"/>
                <a:cs typeface="Arial" panose="020B0604020202020204" pitchFamily="34" charset="0"/>
              </a:rPr>
              <a:t>if you can’t walk, then crawl, </a:t>
            </a:r>
          </a:p>
          <a:p>
            <a:r>
              <a:rPr lang="en-US" sz="1400" dirty="0" smtClean="0">
                <a:latin typeface="Arial" panose="020B0604020202020204" pitchFamily="34" charset="0"/>
                <a:cs typeface="Arial" panose="020B0604020202020204" pitchFamily="34" charset="0"/>
              </a:rPr>
              <a:t>but whatever you do, </a:t>
            </a:r>
          </a:p>
          <a:p>
            <a:r>
              <a:rPr lang="en-US" sz="1400" dirty="0" smtClean="0">
                <a:latin typeface="Arial" panose="020B0604020202020204" pitchFamily="34" charset="0"/>
                <a:cs typeface="Arial" panose="020B0604020202020204" pitchFamily="34" charset="0"/>
              </a:rPr>
              <a:t>you have to keep moving forward.”</a:t>
            </a:r>
          </a:p>
          <a:p>
            <a:r>
              <a:rPr lang="en-US" sz="1400" dirty="0" smtClean="0">
                <a:latin typeface="Arial" panose="020B0604020202020204" pitchFamily="34" charset="0"/>
                <a:cs typeface="Arial" panose="020B0604020202020204" pitchFamily="34" charset="0"/>
              </a:rPr>
              <a:t>---Martin Luther King Jr.</a:t>
            </a:r>
          </a:p>
          <a:p>
            <a:endParaRPr lang="en-US" sz="1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36582"/>
          </a:xfrm>
        </p:spPr>
        <p:txBody>
          <a:bodyPr>
            <a:normAutofit/>
          </a:bodyPr>
          <a:lstStyle/>
          <a:p>
            <a:r>
              <a:rPr lang="en-US" dirty="0" smtClean="0"/>
              <a:t>Ways to Avoid Plagiarism </a:t>
            </a:r>
            <a:endParaRPr lang="en-US" dirty="0"/>
          </a:p>
        </p:txBody>
      </p:sp>
      <p:sp>
        <p:nvSpPr>
          <p:cNvPr id="3" name="Content Placeholder 2"/>
          <p:cNvSpPr>
            <a:spLocks noGrp="1"/>
          </p:cNvSpPr>
          <p:nvPr>
            <p:ph idx="1"/>
          </p:nvPr>
        </p:nvSpPr>
        <p:spPr>
          <a:xfrm>
            <a:off x="609600" y="1066800"/>
            <a:ext cx="8229600" cy="3581399"/>
          </a:xfrm>
        </p:spPr>
        <p:txBody>
          <a:bodyPr>
            <a:normAutofit/>
          </a:bodyPr>
          <a:lstStyle/>
          <a:p>
            <a:pPr marL="0" indent="0">
              <a:buNone/>
            </a:pPr>
            <a:r>
              <a:rPr lang="en-US" dirty="0" smtClean="0"/>
              <a:t>Following </a:t>
            </a:r>
            <a:r>
              <a:rPr lang="en-US" dirty="0" smtClean="0"/>
              <a:t>the </a:t>
            </a:r>
            <a:r>
              <a:rPr lang="en-US" dirty="0" smtClean="0"/>
              <a:t>guidelines </a:t>
            </a:r>
            <a:r>
              <a:rPr lang="en-US" dirty="0" smtClean="0"/>
              <a:t>listed here will </a:t>
            </a:r>
            <a:r>
              <a:rPr lang="en-US" dirty="0" smtClean="0"/>
              <a:t>help you avoid plagiarizing when summarizing and/or paraphrasing.</a:t>
            </a:r>
          </a:p>
          <a:p>
            <a:pPr marL="0" indent="0">
              <a:buNone/>
            </a:pPr>
            <a:endParaRPr lang="en-US" dirty="0" smtClean="0"/>
          </a:p>
        </p:txBody>
      </p:sp>
      <p:sp>
        <p:nvSpPr>
          <p:cNvPr id="4" name="Slide Number Placeholder 3"/>
          <p:cNvSpPr>
            <a:spLocks noGrp="1"/>
          </p:cNvSpPr>
          <p:nvPr>
            <p:ph type="sldNum" sz="quarter" idx="12"/>
          </p:nvPr>
        </p:nvSpPr>
        <p:spPr/>
        <p:txBody>
          <a:bodyPr/>
          <a:lstStyle/>
          <a:p>
            <a:fld id="{928B5706-1A6D-4657-BE0C-7145DCA9DD4D}" type="slidenum">
              <a:rPr lang="en-US" smtClean="0"/>
              <a:pPr/>
              <a:t>19</a:t>
            </a:fld>
            <a:endParaRPr lang="en-US" dirty="0"/>
          </a:p>
        </p:txBody>
      </p:sp>
      <p:sp>
        <p:nvSpPr>
          <p:cNvPr id="5" name="TextBox 4"/>
          <p:cNvSpPr txBox="1"/>
          <p:nvPr/>
        </p:nvSpPr>
        <p:spPr>
          <a:xfrm>
            <a:off x="744415" y="4356318"/>
            <a:ext cx="7561385" cy="1815882"/>
          </a:xfrm>
          <a:prstGeom prst="rect">
            <a:avLst/>
          </a:prstGeom>
          <a:solidFill>
            <a:schemeClr val="tx2">
              <a:lumMod val="20000"/>
              <a:lumOff val="80000"/>
            </a:schemeClr>
          </a:solidFill>
          <a:ln w="6350">
            <a:solidFill>
              <a:schemeClr val="tx2"/>
            </a:solidFill>
          </a:ln>
        </p:spPr>
        <p:txBody>
          <a:bodyPr wrap="square" rtlCol="0">
            <a:spAutoFit/>
          </a:bodyPr>
          <a:lstStyle/>
          <a:p>
            <a:pPr>
              <a:buNone/>
            </a:pPr>
            <a:r>
              <a:rPr lang="en-US" sz="1400" dirty="0" smtClean="0">
                <a:latin typeface="Arial" panose="020B0604020202020204" pitchFamily="34" charset="0"/>
                <a:cs typeface="Arial" panose="020B0604020202020204" pitchFamily="34" charset="0"/>
              </a:rPr>
              <a:t>Read the </a:t>
            </a:r>
            <a:r>
              <a:rPr lang="en-US" sz="1400" dirty="0">
                <a:latin typeface="Arial" panose="020B0604020202020204" pitchFamily="34" charset="0"/>
                <a:cs typeface="Arial" panose="020B0604020202020204" pitchFamily="34" charset="0"/>
              </a:rPr>
              <a:t>article, “Sample of </a:t>
            </a:r>
            <a:r>
              <a:rPr lang="en-US" sz="1400" dirty="0" smtClean="0">
                <a:latin typeface="Arial" panose="020B0604020202020204" pitchFamily="34" charset="0"/>
                <a:cs typeface="Arial" panose="020B0604020202020204" pitchFamily="34" charset="0"/>
              </a:rPr>
              <a:t>a </a:t>
            </a:r>
            <a:r>
              <a:rPr lang="en-US" sz="1400" dirty="0">
                <a:latin typeface="Arial" panose="020B0604020202020204" pitchFamily="34" charset="0"/>
                <a:cs typeface="Arial" panose="020B0604020202020204" pitchFamily="34" charset="0"/>
              </a:rPr>
              <a:t>News Article Summary</a:t>
            </a:r>
            <a:r>
              <a:rPr lang="en-US" sz="1400" dirty="0" smtClean="0">
                <a:latin typeface="Arial" panose="020B0604020202020204" pitchFamily="34" charset="0"/>
                <a:cs typeface="Arial" panose="020B0604020202020204" pitchFamily="34" charset="0"/>
              </a:rPr>
              <a:t>”, and summary example from </a:t>
            </a:r>
            <a:r>
              <a:rPr lang="en-US" sz="1400" dirty="0" smtClean="0">
                <a:latin typeface="Arial" panose="020B0604020202020204" pitchFamily="34" charset="0"/>
                <a:cs typeface="Arial" panose="020B0604020202020204" pitchFamily="34" charset="0"/>
                <a:hlinkClick r:id="rId3"/>
              </a:rPr>
              <a:t>Gallaudet University</a:t>
            </a:r>
            <a:r>
              <a:rPr lang="en-US" sz="1400" dirty="0" smtClean="0">
                <a:latin typeface="Arial" panose="020B0604020202020204" pitchFamily="34" charset="0"/>
                <a:cs typeface="Arial" panose="020B0604020202020204" pitchFamily="34" charset="0"/>
              </a:rPr>
              <a:t>. Did the writer paraphrase the author’s ideas in his own words and avoid plagiarism? </a:t>
            </a:r>
          </a:p>
          <a:p>
            <a:pPr>
              <a:buNone/>
            </a:pPr>
            <a:endParaRPr lang="en-US" sz="1400" dirty="0" smtClean="0">
              <a:latin typeface="Arial" panose="020B0604020202020204" pitchFamily="34" charset="0"/>
              <a:cs typeface="Arial" panose="020B0604020202020204" pitchFamily="34" charset="0"/>
            </a:endParaRPr>
          </a:p>
          <a:p>
            <a:pPr>
              <a:buNone/>
            </a:pPr>
            <a:r>
              <a:rPr lang="en-US" sz="1400" dirty="0" smtClean="0">
                <a:latin typeface="Arial" panose="020B0604020202020204" pitchFamily="34" charset="0"/>
                <a:cs typeface="Arial" panose="020B0604020202020204" pitchFamily="34" charset="0"/>
              </a:rPr>
              <a:t>[If the link does not take you to the Website, copy and paste the following URL into your browser: </a:t>
            </a:r>
            <a:r>
              <a:rPr lang="en-US" sz="1400" dirty="0" smtClean="0">
                <a:latin typeface="Arial" panose="020B0604020202020204" pitchFamily="34" charset="0"/>
                <a:cs typeface="Arial" panose="020B0604020202020204" pitchFamily="34" charset="0"/>
                <a:hlinkClick r:id="rId3"/>
              </a:rPr>
              <a:t>http://www.gallaudet.edu/tip/english_center/writing/abstracts_and_summaries/sample_of_a_news_article_summary.html</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15" name="Footer Placeholder 4"/>
          <p:cNvSpPr>
            <a:spLocks noGrp="1"/>
          </p:cNvSpPr>
          <p:nvPr>
            <p:ph type="ftr" sz="quarter" idx="3"/>
          </p:nvPr>
        </p:nvSpPr>
        <p:spPr>
          <a:xfrm>
            <a:off x="3200400" y="6326629"/>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07220906"/>
              </p:ext>
            </p:extLst>
          </p:nvPr>
        </p:nvGraphicFramePr>
        <p:xfrm>
          <a:off x="744415" y="1828800"/>
          <a:ext cx="7561385" cy="2415696"/>
        </p:xfrm>
        <a:graphic>
          <a:graphicData uri="http://schemas.openxmlformats.org/drawingml/2006/table">
            <a:tbl>
              <a:tblPr firstRow="1" bandRow="1">
                <a:tableStyleId>{5C22544A-7EE6-4342-B048-85BDC9FD1C3A}</a:tableStyleId>
              </a:tblPr>
              <a:tblGrid>
                <a:gridCol w="563081"/>
                <a:gridCol w="6998304"/>
              </a:tblGrid>
              <a:tr h="391472">
                <a:tc>
                  <a:txBody>
                    <a:bodyPr/>
                    <a:lstStyle/>
                    <a:p>
                      <a:r>
                        <a:rPr lang="en-US" sz="1600" b="0" dirty="0" smtClean="0">
                          <a:solidFill>
                            <a:schemeClr val="tx1"/>
                          </a:solidFill>
                          <a:latin typeface="Arial" panose="020B0604020202020204" pitchFamily="34" charset="0"/>
                          <a:cs typeface="Arial" panose="020B0604020202020204" pitchFamily="34" charset="0"/>
                        </a:rPr>
                        <a:t>1.</a:t>
                      </a: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kern="1200" dirty="0" smtClean="0">
                          <a:solidFill>
                            <a:schemeClr val="tx1"/>
                          </a:solidFill>
                          <a:effectLst/>
                          <a:latin typeface="Arial" panose="020B0604020202020204" pitchFamily="34" charset="0"/>
                          <a:ea typeface="+mn-ea"/>
                          <a:cs typeface="Arial" panose="020B0604020202020204" pitchFamily="34" charset="0"/>
                        </a:rPr>
                        <a:t>Cite your sources</a:t>
                      </a:r>
                      <a:r>
                        <a:rPr lang="en-US" sz="1600" b="0" kern="1200" baseline="0" dirty="0" smtClean="0">
                          <a:solidFill>
                            <a:schemeClr val="tx1"/>
                          </a:solidFill>
                          <a:effectLst/>
                          <a:latin typeface="Arial" panose="020B0604020202020204" pitchFamily="34" charset="0"/>
                          <a:ea typeface="+mn-ea"/>
                          <a:cs typeface="Arial" panose="020B0604020202020204" pitchFamily="34" charset="0"/>
                        </a:rPr>
                        <a:t> when quoting or using ideas the author’s ideas.</a:t>
                      </a:r>
                      <a:endParaRPr lang="en-US" sz="16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992">
                <a:tc>
                  <a:txBody>
                    <a:bodyPr/>
                    <a:lstStyle/>
                    <a:p>
                      <a:r>
                        <a:rPr lang="en-US" sz="1600" b="0" dirty="0" smtClean="0">
                          <a:solidFill>
                            <a:schemeClr val="tx1"/>
                          </a:solidFill>
                          <a:latin typeface="Arial" panose="020B0604020202020204" pitchFamily="34" charset="0"/>
                          <a:cs typeface="Arial" panose="020B0604020202020204" pitchFamily="34" charset="0"/>
                        </a:rPr>
                        <a:t>2.</a:t>
                      </a: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Arial" panose="020B0604020202020204" pitchFamily="34" charset="0"/>
                          <a:ea typeface="+mn-ea"/>
                          <a:cs typeface="Arial" panose="020B0604020202020204" pitchFamily="34" charset="0"/>
                        </a:rPr>
                        <a:t>If your summary includes information you found such as a name, time, place, event, </a:t>
                      </a:r>
                      <a:r>
                        <a:rPr lang="en-US" sz="1600" kern="1200" dirty="0" smtClean="0">
                          <a:solidFill>
                            <a:schemeClr val="dk1"/>
                          </a:solidFill>
                          <a:effectLst/>
                          <a:latin typeface="Arial" panose="020B0604020202020204" pitchFamily="34" charset="0"/>
                          <a:ea typeface="+mn-ea"/>
                          <a:cs typeface="Arial" panose="020B0604020202020204" pitchFamily="34" charset="0"/>
                        </a:rPr>
                        <a:t>an observation, </a:t>
                      </a:r>
                      <a:r>
                        <a:rPr lang="en-US" sz="1600" kern="1200" dirty="0" smtClean="0">
                          <a:solidFill>
                            <a:schemeClr val="dk1"/>
                          </a:solidFill>
                          <a:effectLst/>
                          <a:latin typeface="Arial" panose="020B0604020202020204" pitchFamily="34" charset="0"/>
                          <a:ea typeface="+mn-ea"/>
                          <a:cs typeface="Arial" panose="020B0604020202020204" pitchFamily="34" charset="0"/>
                        </a:rPr>
                        <a:t>or interpretation of events,</a:t>
                      </a:r>
                      <a:r>
                        <a:rPr lang="en-US" sz="1600" b="1" kern="1200" dirty="0" smtClean="0">
                          <a:solidFill>
                            <a:schemeClr val="dk1"/>
                          </a:solidFill>
                          <a:effectLst/>
                          <a:latin typeface="Arial" panose="020B0604020202020204" pitchFamily="34" charset="0"/>
                          <a:ea typeface="+mn-ea"/>
                          <a:cs typeface="Arial" panose="020B0604020202020204" pitchFamily="34" charset="0"/>
                        </a:rPr>
                        <a:t> </a:t>
                      </a:r>
                      <a:r>
                        <a:rPr lang="en-US" sz="1600" b="1" kern="1200" dirty="0" smtClean="0">
                          <a:solidFill>
                            <a:srgbClr val="FF0000"/>
                          </a:solidFill>
                          <a:effectLst/>
                          <a:latin typeface="Arial" panose="020B0604020202020204" pitchFamily="34" charset="0"/>
                          <a:ea typeface="+mn-ea"/>
                          <a:cs typeface="Arial" panose="020B0604020202020204" pitchFamily="34" charset="0"/>
                        </a:rPr>
                        <a:t>cite, cite, cite!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992">
                <a:tc>
                  <a:txBody>
                    <a:bodyPr/>
                    <a:lstStyle/>
                    <a:p>
                      <a:r>
                        <a:rPr lang="en-US" sz="1600" b="0" dirty="0" smtClean="0">
                          <a:solidFill>
                            <a:schemeClr val="tx1"/>
                          </a:solidFill>
                          <a:latin typeface="Arial" panose="020B0604020202020204" pitchFamily="34" charset="0"/>
                          <a:cs typeface="Arial" panose="020B0604020202020204" pitchFamily="34" charset="0"/>
                        </a:rPr>
                        <a:t>3.</a:t>
                      </a: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Arial" panose="020B0604020202020204" pitchFamily="34" charset="0"/>
                          <a:ea typeface="+mn-ea"/>
                          <a:cs typeface="Arial" panose="020B0604020202020204" pitchFamily="34" charset="0"/>
                        </a:rPr>
                        <a:t>Use your own words to translate the information. </a:t>
                      </a:r>
                      <a:endParaRPr lang="en-US" sz="1600" b="1"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992">
                <a:tc>
                  <a:txBody>
                    <a:bodyPr/>
                    <a:lstStyle/>
                    <a:p>
                      <a:r>
                        <a:rPr lang="en-US" sz="1600" b="0" dirty="0" smtClean="0">
                          <a:solidFill>
                            <a:schemeClr val="tx1"/>
                          </a:solidFill>
                          <a:latin typeface="Arial" panose="020B0604020202020204" pitchFamily="34" charset="0"/>
                          <a:cs typeface="Arial" panose="020B0604020202020204" pitchFamily="34" charset="0"/>
                        </a:rPr>
                        <a:t>4.</a:t>
                      </a: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Arial" panose="020B0604020202020204" pitchFamily="34" charset="0"/>
                          <a:ea typeface="+mn-ea"/>
                          <a:cs typeface="Arial" panose="020B0604020202020204" pitchFamily="34" charset="0"/>
                        </a:rPr>
                        <a:t>Use quotation marks when directly copying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992">
                <a:tc>
                  <a:txBody>
                    <a:bodyPr/>
                    <a:lstStyle/>
                    <a:p>
                      <a:r>
                        <a:rPr lang="en-US" sz="1600" b="0" dirty="0" smtClean="0">
                          <a:solidFill>
                            <a:schemeClr val="tx1"/>
                          </a:solidFill>
                          <a:latin typeface="Arial" panose="020B0604020202020204" pitchFamily="34" charset="0"/>
                          <a:cs typeface="Arial" panose="020B0604020202020204" pitchFamily="34" charset="0"/>
                        </a:rPr>
                        <a:t>5.</a:t>
                      </a: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Arial" panose="020B0604020202020204" pitchFamily="34" charset="0"/>
                          <a:ea typeface="+mn-ea"/>
                          <a:cs typeface="Arial" panose="020B0604020202020204" pitchFamily="34" charset="0"/>
                        </a:rPr>
                        <a:t>Keep track of information about your sources (author, date, page,  publication, etc.).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903787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36582"/>
          </a:xfrm>
        </p:spPr>
        <p:txBody>
          <a:bodyPr/>
          <a:lstStyle/>
          <a:p>
            <a:r>
              <a:rPr lang="en-US" dirty="0" smtClean="0"/>
              <a:t>Unit Objectives</a:t>
            </a:r>
            <a:endParaRPr lang="en-US" dirty="0"/>
          </a:p>
        </p:txBody>
      </p:sp>
      <p:sp>
        <p:nvSpPr>
          <p:cNvPr id="3" name="Content Placeholder 2"/>
          <p:cNvSpPr>
            <a:spLocks noGrp="1"/>
          </p:cNvSpPr>
          <p:nvPr>
            <p:ph idx="1"/>
          </p:nvPr>
        </p:nvSpPr>
        <p:spPr>
          <a:xfrm>
            <a:off x="533400" y="1600200"/>
            <a:ext cx="8229600" cy="4525963"/>
          </a:xfrm>
        </p:spPr>
        <p:txBody>
          <a:bodyPr/>
          <a:lstStyle/>
          <a:p>
            <a:pPr marL="0" indent="0">
              <a:buNone/>
            </a:pPr>
            <a:r>
              <a:rPr lang="en-US" dirty="0"/>
              <a:t>Given a </a:t>
            </a:r>
            <a:r>
              <a:rPr lang="en-US" dirty="0" smtClean="0"/>
              <a:t>passage </a:t>
            </a:r>
            <a:r>
              <a:rPr lang="en-US" dirty="0"/>
              <a:t>of fiction or non-fiction writing, students should be able to</a:t>
            </a:r>
            <a:r>
              <a:rPr lang="en-US" dirty="0" smtClean="0"/>
              <a:t>:</a:t>
            </a:r>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2</a:t>
            </a:fld>
            <a:endParaRPr lang="en-US" dirty="0"/>
          </a:p>
        </p:txBody>
      </p:sp>
      <p:sp>
        <p:nvSpPr>
          <p:cNvPr id="5" name="Footer Placeholder 4"/>
          <p:cNvSpPr>
            <a:spLocks noGrp="1"/>
          </p:cNvSpPr>
          <p:nvPr>
            <p:ph type="ftr" sz="quarter" idx="3"/>
          </p:nvPr>
        </p:nvSpPr>
        <p:spPr/>
        <p:txBody>
          <a:bodyPr/>
          <a:lstStyle/>
          <a:p>
            <a:r>
              <a:rPr lang="en-US" dirty="0" smtClean="0"/>
              <a:t>Designers for Learning </a:t>
            </a:r>
            <a:endParaRPr lang="en-US" dirty="0"/>
          </a:p>
        </p:txBody>
      </p:sp>
      <p:graphicFrame>
        <p:nvGraphicFramePr>
          <p:cNvPr id="7" name="Content Placeholder 5"/>
          <p:cNvGraphicFramePr>
            <a:graphicFrameLocks/>
          </p:cNvGraphicFramePr>
          <p:nvPr>
            <p:extLst>
              <p:ext uri="{D42A27DB-BD31-4B8C-83A1-F6EECF244321}">
                <p14:modId xmlns:p14="http://schemas.microsoft.com/office/powerpoint/2010/main" val="3753872831"/>
              </p:ext>
            </p:extLst>
          </p:nvPr>
        </p:nvGraphicFramePr>
        <p:xfrm>
          <a:off x="838200" y="2209800"/>
          <a:ext cx="6096000" cy="2112210"/>
        </p:xfrm>
        <a:graphic>
          <a:graphicData uri="http://schemas.openxmlformats.org/drawingml/2006/table">
            <a:tbl>
              <a:tblPr/>
              <a:tblGrid>
                <a:gridCol w="6096000"/>
              </a:tblGrid>
              <a:tr h="644625">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smtClean="0">
                          <a:latin typeface="Arial" panose="020B0604020202020204" pitchFamily="34" charset="0"/>
                          <a:cs typeface="Arial" panose="020B0604020202020204" pitchFamily="34" charset="0"/>
                        </a:rPr>
                        <a:t>Summarize a passage of writing.</a:t>
                      </a:r>
                    </a:p>
                    <a:p>
                      <a:endParaRPr lang="en-US" sz="1600" dirty="0">
                        <a:latin typeface="Arial" panose="020B0604020202020204" pitchFamily="34" charset="0"/>
                        <a:cs typeface="Arial" panose="020B0604020202020204" pitchFamily="34"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solidFill>
                  </a:tcPr>
                </a:tc>
              </a:tr>
              <a:tr h="644625">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600" dirty="0" smtClean="0">
                          <a:latin typeface="Arial" panose="020B0604020202020204" pitchFamily="34" charset="0"/>
                          <a:cs typeface="Arial" panose="020B0604020202020204" pitchFamily="34" charset="0"/>
                        </a:rPr>
                        <a:t>Avoid plagiarism when </a:t>
                      </a:r>
                      <a:r>
                        <a:rPr lang="en-US" sz="1600" dirty="0" smtClean="0">
                          <a:latin typeface="Arial" panose="020B0604020202020204" pitchFamily="34" charset="0"/>
                          <a:cs typeface="Arial" panose="020B0604020202020204" pitchFamily="34" charset="0"/>
                        </a:rPr>
                        <a:t>paraphrasing or writing </a:t>
                      </a:r>
                      <a:r>
                        <a:rPr lang="en-US" sz="1600" dirty="0" smtClean="0">
                          <a:latin typeface="Arial" panose="020B0604020202020204" pitchFamily="34" charset="0"/>
                          <a:cs typeface="Arial" panose="020B0604020202020204" pitchFamily="34" charset="0"/>
                        </a:rPr>
                        <a:t>a </a:t>
                      </a:r>
                      <a:r>
                        <a:rPr lang="en-US" sz="1600" dirty="0" smtClean="0">
                          <a:latin typeface="Arial" panose="020B0604020202020204" pitchFamily="34" charset="0"/>
                          <a:cs typeface="Arial" panose="020B0604020202020204" pitchFamily="34" charset="0"/>
                        </a:rPr>
                        <a:t>summary of</a:t>
                      </a:r>
                      <a:r>
                        <a:rPr lang="en-US" sz="1600" baseline="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a:t>
                      </a:r>
                      <a:r>
                        <a:rPr lang="en-US" sz="1600" baseline="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passage</a:t>
                      </a:r>
                      <a:r>
                        <a:rPr lang="en-US" sz="1600" dirty="0" smtClean="0">
                          <a:latin typeface="Arial" panose="020B0604020202020204" pitchFamily="34" charset="0"/>
                          <a:cs typeface="Arial" panose="020B0604020202020204" pitchFamily="34" charset="0"/>
                        </a:rPr>
                        <a:t>. </a:t>
                      </a:r>
                    </a:p>
                    <a:p>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4625">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600" dirty="0" smtClean="0">
                          <a:latin typeface="Arial" panose="020B0604020202020204" pitchFamily="34" charset="0"/>
                          <a:cs typeface="Arial" panose="020B0604020202020204" pitchFamily="34" charset="0"/>
                        </a:rPr>
                        <a:t>Identify relevant information.</a:t>
                      </a:r>
                    </a:p>
                    <a:p>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1"/>
                    </a:solidFill>
                  </a:tcPr>
                </a:tc>
              </a:tr>
            </a:tbl>
          </a:graphicData>
        </a:graphic>
      </p:graphicFrame>
      <p:sp>
        <p:nvSpPr>
          <p:cNvPr id="8" name="TextBox 7"/>
          <p:cNvSpPr txBox="1"/>
          <p:nvPr/>
        </p:nvSpPr>
        <p:spPr>
          <a:xfrm>
            <a:off x="3439886" y="4800600"/>
            <a:ext cx="4484914" cy="523220"/>
          </a:xfrm>
          <a:prstGeom prst="rect">
            <a:avLst/>
          </a:prstGeom>
          <a:solidFill>
            <a:schemeClr val="tx2">
              <a:lumMod val="20000"/>
              <a:lumOff val="80000"/>
            </a:schemeClr>
          </a:solidFill>
          <a:ln w="6350">
            <a:solidFill>
              <a:schemeClr val="tx2"/>
            </a:solidFill>
          </a:ln>
        </p:spPr>
        <p:txBody>
          <a:bodyPr wrap="square" rtlCol="0">
            <a:spAutoFit/>
          </a:bodyPr>
          <a:lstStyle/>
          <a:p>
            <a:r>
              <a:rPr lang="en-US" sz="1400" dirty="0" smtClean="0">
                <a:latin typeface="Arial" panose="020B0604020202020204" pitchFamily="34" charset="0"/>
                <a:cs typeface="Arial" panose="020B0604020202020204" pitchFamily="34" charset="0"/>
              </a:rPr>
              <a:t>Before going to the next slide, make sure you have a highlighter, some paper, and a pencil or pen</a:t>
            </a:r>
            <a:r>
              <a:rPr lang="en-US" sz="1400" dirty="0" smtClean="0">
                <a:latin typeface="Arial" panose="020B0604020202020204" pitchFamily="34" charset="0"/>
                <a:cs typeface="Arial" panose="020B0604020202020204" pitchFamily="34" charset="0"/>
              </a:rPr>
              <a:t>.</a:t>
            </a:r>
            <a:endParaRPr lang="en-US"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139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6582"/>
          </a:xfrm>
        </p:spPr>
        <p:txBody>
          <a:bodyPr/>
          <a:lstStyle/>
          <a:p>
            <a:r>
              <a:rPr lang="en-US" dirty="0" smtClean="0"/>
              <a:t>Practice Your Skills: </a:t>
            </a:r>
            <a:r>
              <a:rPr lang="en-US" dirty="0" smtClean="0"/>
              <a:t>Plagiarism</a:t>
            </a:r>
            <a:endParaRPr lang="en-US" dirty="0"/>
          </a:p>
        </p:txBody>
      </p:sp>
      <p:sp>
        <p:nvSpPr>
          <p:cNvPr id="3" name="Content Placeholder 2"/>
          <p:cNvSpPr>
            <a:spLocks noGrp="1"/>
          </p:cNvSpPr>
          <p:nvPr>
            <p:ph idx="1"/>
          </p:nvPr>
        </p:nvSpPr>
        <p:spPr>
          <a:xfrm>
            <a:off x="457200" y="1189037"/>
            <a:ext cx="4849270" cy="4525963"/>
          </a:xfrm>
        </p:spPr>
        <p:txBody>
          <a:bodyPr/>
          <a:lstStyle/>
          <a:p>
            <a:pPr marL="0" indent="0">
              <a:buNone/>
            </a:pPr>
            <a:r>
              <a:rPr lang="en-US" dirty="0" smtClean="0"/>
              <a:t>Now, </a:t>
            </a:r>
            <a:r>
              <a:rPr lang="en-US" dirty="0" smtClean="0"/>
              <a:t>review the </a:t>
            </a:r>
            <a:r>
              <a:rPr lang="en-US" dirty="0" smtClean="0"/>
              <a:t>summary presented earlier</a:t>
            </a:r>
            <a:r>
              <a:rPr lang="en-US" dirty="0" smtClean="0"/>
              <a:t>.</a:t>
            </a:r>
          </a:p>
          <a:p>
            <a:pPr marL="0" indent="0">
              <a:buNone/>
            </a:pPr>
            <a:r>
              <a:rPr lang="en-US" dirty="0" smtClean="0"/>
              <a:t> </a:t>
            </a:r>
            <a:r>
              <a:rPr lang="en-US" dirty="0">
                <a:hlinkClick r:id="rId3"/>
              </a:rPr>
              <a:t>“Citing an Article”</a:t>
            </a:r>
            <a:r>
              <a:rPr lang="en-US" dirty="0"/>
              <a:t> (3 min and 29 s). </a:t>
            </a:r>
          </a:p>
          <a:p>
            <a:pPr marL="0" indent="0">
              <a:buNone/>
            </a:pPr>
            <a:endParaRPr lang="en-US" dirty="0" smtClean="0"/>
          </a:p>
          <a:p>
            <a:pPr marL="0" indent="0">
              <a:buNone/>
            </a:pPr>
            <a:r>
              <a:rPr lang="en-US" dirty="0" smtClean="0"/>
              <a:t>What steps were taken </a:t>
            </a:r>
            <a:r>
              <a:rPr lang="en-US" dirty="0" smtClean="0"/>
              <a:t>that</a:t>
            </a:r>
            <a:r>
              <a:rPr lang="en-US" dirty="0"/>
              <a:t> </a:t>
            </a:r>
            <a:r>
              <a:rPr lang="en-US" dirty="0" smtClean="0"/>
              <a:t>avoided </a:t>
            </a:r>
            <a:r>
              <a:rPr lang="en-US" dirty="0" smtClean="0"/>
              <a:t>plagiarism?</a:t>
            </a:r>
          </a:p>
          <a:p>
            <a:pPr marL="285750" indent="-285750">
              <a:buFont typeface="Arial" panose="020B0604020202020204" pitchFamily="34" charset="0"/>
              <a:buChar char="•"/>
            </a:pPr>
            <a:endParaRPr lang="en-US" sz="1600" b="1" i="1" dirty="0"/>
          </a:p>
          <a:p>
            <a:r>
              <a:rPr lang="en-US" sz="1600" dirty="0" smtClean="0"/>
              <a:t>Did the writer give credit to the author?</a:t>
            </a:r>
          </a:p>
          <a:p>
            <a:pPr marL="285750" indent="-285750">
              <a:buFont typeface="Arial" panose="020B0604020202020204" pitchFamily="34" charset="0"/>
              <a:buChar char="•"/>
            </a:pPr>
            <a:endParaRPr lang="en-US" dirty="0" smtClean="0"/>
          </a:p>
          <a:p>
            <a:pPr>
              <a:buFont typeface="+mj-lt"/>
              <a:buAutoNum type="arabicPeriod" startAt="2"/>
            </a:pPr>
            <a:r>
              <a:rPr lang="en-US" sz="1600" dirty="0" smtClean="0"/>
              <a:t>Did the writer use quotation marks in the                                                                                                   appropriate areas?</a:t>
            </a:r>
          </a:p>
          <a:p>
            <a:pPr marL="0" indent="0">
              <a:buNone/>
            </a:pPr>
            <a:endParaRPr lang="en-US" dirty="0" smtClean="0"/>
          </a:p>
          <a:p>
            <a:pPr>
              <a:buNone/>
            </a:pPr>
            <a:endParaRPr lang="en-US" dirty="0" smtClean="0"/>
          </a:p>
          <a:p>
            <a:pPr>
              <a:buNone/>
            </a:pPr>
            <a:endParaRPr lang="en-US" dirty="0" smtClean="0"/>
          </a:p>
          <a:p>
            <a:pPr marL="0" indent="0">
              <a:buNone/>
            </a:pPr>
            <a:endParaRPr lang="en-US" sz="1600" dirty="0" smtClean="0"/>
          </a:p>
        </p:txBody>
      </p:sp>
      <p:sp>
        <p:nvSpPr>
          <p:cNvPr id="4" name="Slide Number Placeholder 3"/>
          <p:cNvSpPr>
            <a:spLocks noGrp="1"/>
          </p:cNvSpPr>
          <p:nvPr>
            <p:ph type="sldNum" sz="quarter" idx="12"/>
          </p:nvPr>
        </p:nvSpPr>
        <p:spPr/>
        <p:txBody>
          <a:bodyPr/>
          <a:lstStyle/>
          <a:p>
            <a:fld id="{928B5706-1A6D-4657-BE0C-7145DCA9DD4D}" type="slidenum">
              <a:rPr lang="en-US" smtClean="0"/>
              <a:pPr/>
              <a:t>20</a:t>
            </a:fld>
            <a:endParaRPr lang="en-US" dirty="0"/>
          </a:p>
        </p:txBody>
      </p:sp>
      <p:sp>
        <p:nvSpPr>
          <p:cNvPr id="5" name="Footer Placeholder 4"/>
          <p:cNvSpPr>
            <a:spLocks noGrp="1"/>
          </p:cNvSpPr>
          <p:nvPr>
            <p:ph type="ftr" sz="quarter" idx="3"/>
          </p:nvPr>
        </p:nvSpPr>
        <p:spPr/>
        <p:txBody>
          <a:bodyPr/>
          <a:lstStyle/>
          <a:p>
            <a:r>
              <a:rPr lang="en-US" dirty="0" smtClean="0"/>
              <a:t>Designers for Learning </a:t>
            </a:r>
            <a:endParaRPr lang="en-US" dirty="0"/>
          </a:p>
        </p:txBody>
      </p:sp>
      <p:pic>
        <p:nvPicPr>
          <p:cNvPr id="6" name="Picture 5"/>
          <p:cNvPicPr>
            <a:picLocks noChangeAspect="1"/>
          </p:cNvPicPr>
          <p:nvPr/>
        </p:nvPicPr>
        <p:blipFill>
          <a:blip r:embed="rId4"/>
          <a:stretch>
            <a:fillRect/>
          </a:stretch>
        </p:blipFill>
        <p:spPr>
          <a:xfrm>
            <a:off x="5306470" y="1524000"/>
            <a:ext cx="3190950" cy="2829499"/>
          </a:xfrm>
          <a:prstGeom prst="rect">
            <a:avLst/>
          </a:prstGeom>
        </p:spPr>
      </p:pic>
      <p:sp>
        <p:nvSpPr>
          <p:cNvPr id="7" name="TextBox 6"/>
          <p:cNvSpPr txBox="1"/>
          <p:nvPr/>
        </p:nvSpPr>
        <p:spPr>
          <a:xfrm>
            <a:off x="5486400" y="4495800"/>
            <a:ext cx="2819400" cy="307777"/>
          </a:xfrm>
          <a:prstGeom prst="rect">
            <a:avLst/>
          </a:prstGeom>
          <a:solidFill>
            <a:schemeClr val="tx2">
              <a:lumMod val="20000"/>
              <a:lumOff val="80000"/>
            </a:schemeClr>
          </a:solidFill>
          <a:ln w="6350">
            <a:solidFill>
              <a:schemeClr val="tx1"/>
            </a:solidFill>
          </a:ln>
        </p:spPr>
        <p:txBody>
          <a:bodyPr wrap="square" rtlCol="0">
            <a:spAutoFit/>
          </a:bodyPr>
          <a:lstStyle/>
          <a:p>
            <a:pPr algn="ctr"/>
            <a:r>
              <a:rPr lang="en-US" sz="1400" dirty="0" smtClean="0">
                <a:latin typeface="Arial" panose="020B0604020202020204" pitchFamily="34" charset="0"/>
                <a:cs typeface="Arial" panose="020B0604020202020204" pitchFamily="34" charset="0"/>
              </a:rPr>
              <a:t>Video: </a:t>
            </a:r>
            <a:r>
              <a:rPr lang="en-US" sz="1400" dirty="0" smtClean="0">
                <a:latin typeface="Arial" panose="020B0604020202020204" pitchFamily="34" charset="0"/>
                <a:cs typeface="Arial" panose="020B0604020202020204" pitchFamily="34" charset="0"/>
                <a:hlinkClick r:id="rId3"/>
              </a:rPr>
              <a:t>Citing an Article</a:t>
            </a:r>
            <a:endParaRPr lang="en-US" sz="1400" dirty="0">
              <a:latin typeface="Arial" panose="020B0604020202020204" pitchFamily="34" charset="0"/>
              <a:cs typeface="Arial" panose="020B0604020202020204" pitchFamily="34" charset="0"/>
            </a:endParaRPr>
          </a:p>
        </p:txBody>
      </p:sp>
      <p:sp>
        <p:nvSpPr>
          <p:cNvPr id="8" name="TextBox 7"/>
          <p:cNvSpPr txBox="1"/>
          <p:nvPr/>
        </p:nvSpPr>
        <p:spPr>
          <a:xfrm>
            <a:off x="471714" y="4410567"/>
            <a:ext cx="4557486" cy="954107"/>
          </a:xfrm>
          <a:prstGeom prst="rect">
            <a:avLst/>
          </a:prstGeom>
          <a:solidFill>
            <a:schemeClr val="tx2">
              <a:lumMod val="20000"/>
              <a:lumOff val="80000"/>
            </a:schemeClr>
          </a:solidFill>
          <a:ln>
            <a:solidFill>
              <a:schemeClr val="tx2"/>
            </a:solidFill>
          </a:ln>
        </p:spPr>
        <p:txBody>
          <a:bodyPr wrap="square" rtlCol="0">
            <a:spAutoFit/>
          </a:bodyPr>
          <a:lstStyle/>
          <a:p>
            <a:pPr>
              <a:buNone/>
            </a:pPr>
            <a:r>
              <a:rPr lang="en-US" sz="1400" dirty="0" smtClean="0">
                <a:latin typeface="Arial" panose="020B0604020202020204" pitchFamily="34" charset="0"/>
                <a:cs typeface="Arial" panose="020B0604020202020204" pitchFamily="34" charset="0"/>
              </a:rPr>
              <a:t>[If </a:t>
            </a:r>
            <a:r>
              <a:rPr lang="en-US" sz="1400" dirty="0">
                <a:latin typeface="Arial" panose="020B0604020202020204" pitchFamily="34" charset="0"/>
                <a:cs typeface="Arial" panose="020B0604020202020204" pitchFamily="34" charset="0"/>
              </a:rPr>
              <a:t>the link does not take you to the Website, copy and paste the following URL into your</a:t>
            </a:r>
          </a:p>
          <a:p>
            <a:pPr>
              <a:buNone/>
            </a:pPr>
            <a:r>
              <a:rPr lang="en-US" sz="1400" dirty="0">
                <a:latin typeface="Arial" panose="020B0604020202020204" pitchFamily="34" charset="0"/>
                <a:cs typeface="Arial" panose="020B0604020202020204" pitchFamily="34" charset="0"/>
              </a:rPr>
              <a:t>browser: </a:t>
            </a:r>
            <a:r>
              <a:rPr lang="en-US" sz="1400" dirty="0">
                <a:latin typeface="Arial" panose="020B0604020202020204" pitchFamily="34" charset="0"/>
                <a:cs typeface="Arial" panose="020B0604020202020204" pitchFamily="34" charset="0"/>
                <a:hlinkClick r:id="rId3"/>
              </a:rPr>
              <a:t>https://</a:t>
            </a:r>
            <a:r>
              <a:rPr lang="en-US" sz="1400" dirty="0" smtClean="0">
                <a:latin typeface="Arial" panose="020B0604020202020204" pitchFamily="34" charset="0"/>
                <a:cs typeface="Arial" panose="020B0604020202020204" pitchFamily="34" charset="0"/>
                <a:hlinkClick r:id="rId3"/>
              </a:rPr>
              <a:t>www.youtube.com/watch?v=XgZ0oA-75pE</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615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Practice Your Skills</a:t>
            </a:r>
            <a:endParaRPr lang="en-US" dirty="0"/>
          </a:p>
        </p:txBody>
      </p:sp>
      <p:sp>
        <p:nvSpPr>
          <p:cNvPr id="3" name="Content Placeholder 2"/>
          <p:cNvSpPr>
            <a:spLocks noGrp="1"/>
          </p:cNvSpPr>
          <p:nvPr>
            <p:ph type="body" sz="half" idx="2"/>
          </p:nvPr>
        </p:nvSpPr>
        <p:spPr>
          <a:xfrm>
            <a:off x="457200" y="1143000"/>
            <a:ext cx="4724400" cy="4525963"/>
          </a:xfrm>
        </p:spPr>
        <p:txBody>
          <a:bodyPr/>
          <a:lstStyle/>
          <a:p>
            <a:pPr marL="0" indent="0">
              <a:buNone/>
            </a:pPr>
            <a:r>
              <a:rPr lang="en-US" dirty="0" smtClean="0"/>
              <a:t>Your turn to practice. </a:t>
            </a:r>
          </a:p>
          <a:p>
            <a:pPr marL="0" indent="0">
              <a:buNone/>
            </a:pPr>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21</a:t>
            </a:fld>
            <a:endParaRPr lang="en-US" dirty="0"/>
          </a:p>
        </p:txBody>
      </p:sp>
      <p:sp>
        <p:nvSpPr>
          <p:cNvPr id="12"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pic>
        <p:nvPicPr>
          <p:cNvPr id="3074" name="Picture 2" descr="https://lh4.googleusercontent.com/dwgfqdqmKXaa3EZDsNN3bq5Cb7TQQDqf-E12tO3f_9ddWMcZAoYePhLZWHPBsmqdcwHHQ6D_ub0-vx8A_Qo54tp-5JtRB1GDr0zPGEqDlMaxKiq4aZ7ENEZLR39A7Bl6P_D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53112">
            <a:off x="5762537" y="1539087"/>
            <a:ext cx="2684772" cy="20602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1998" y="1642922"/>
            <a:ext cx="4572001" cy="1169551"/>
          </a:xfrm>
          <a:prstGeom prst="rect">
            <a:avLst/>
          </a:prstGeom>
          <a:solidFill>
            <a:schemeClr val="tx2">
              <a:lumMod val="20000"/>
              <a:lumOff val="80000"/>
            </a:schemeClr>
          </a:solidFill>
          <a:ln>
            <a:solidFill>
              <a:schemeClr val="tx2"/>
            </a:solidFill>
          </a:ln>
        </p:spPr>
        <p:txBody>
          <a:bodyPr wrap="square" rtlCol="0">
            <a:spAutoFit/>
          </a:bodyPr>
          <a:lstStyle/>
          <a:p>
            <a:pPr marL="285750" indent="-285750">
              <a:buSzPct val="130000"/>
              <a:buFont typeface="Arial" panose="020B0604020202020204" pitchFamily="34" charset="0"/>
              <a:buChar char="•"/>
            </a:pPr>
            <a:r>
              <a:rPr lang="en-US" sz="1400" dirty="0">
                <a:latin typeface="Arial" panose="020B0604020202020204" pitchFamily="34" charset="0"/>
                <a:cs typeface="Arial" panose="020B0604020202020204" pitchFamily="34" charset="0"/>
              </a:rPr>
              <a:t>Access the article </a:t>
            </a:r>
            <a:r>
              <a:rPr lang="en-US" sz="1400" dirty="0">
                <a:latin typeface="Arial" panose="020B0604020202020204" pitchFamily="34" charset="0"/>
                <a:cs typeface="Arial" panose="020B0604020202020204" pitchFamily="34" charset="0"/>
                <a:hlinkClick r:id="rId4"/>
              </a:rPr>
              <a:t>“</a:t>
            </a:r>
            <a:r>
              <a:rPr lang="en-US" sz="1400" dirty="0">
                <a:solidFill>
                  <a:prstClr val="black"/>
                </a:solidFill>
                <a:latin typeface="Arial" panose="020B0604020202020204" pitchFamily="34" charset="0"/>
                <a:cs typeface="Arial" panose="020B0604020202020204" pitchFamily="34" charset="0"/>
                <a:hlinkClick r:id="rId4"/>
              </a:rPr>
              <a:t>Rise of the Machines</a:t>
            </a:r>
            <a:r>
              <a:rPr lang="en-US" sz="1400" dirty="0" smtClean="0">
                <a:solidFill>
                  <a:prstClr val="black"/>
                </a:solidFill>
                <a:latin typeface="Arial" panose="020B0604020202020204" pitchFamily="34" charset="0"/>
                <a:cs typeface="Arial" panose="020B0604020202020204" pitchFamily="34" charset="0"/>
                <a:hlinkClick r:id="rId4"/>
              </a:rPr>
              <a:t>”</a:t>
            </a:r>
            <a:r>
              <a:rPr lang="en-US" sz="1400" dirty="0" smtClean="0">
                <a:solidFill>
                  <a:prstClr val="black"/>
                </a:solidFill>
                <a:latin typeface="Arial" panose="020B0604020202020204" pitchFamily="34" charset="0"/>
                <a:cs typeface="Arial" panose="020B0604020202020204" pitchFamily="34" charset="0"/>
              </a:rPr>
              <a:t>.</a:t>
            </a:r>
            <a:endParaRPr lang="en-US" sz="1400" i="1" dirty="0">
              <a:solidFill>
                <a:prstClr val="black"/>
              </a:solidFill>
              <a:latin typeface="Arial" panose="020B0604020202020204" pitchFamily="34" charset="0"/>
              <a:cs typeface="Arial" panose="020B0604020202020204" pitchFamily="34" charset="0"/>
            </a:endParaRPr>
          </a:p>
          <a:p>
            <a:pPr marL="285750" indent="-285750">
              <a:buSzPct val="130000"/>
              <a:buFont typeface="Arial" panose="020B0604020202020204" pitchFamily="34" charset="0"/>
              <a:buChar char="•"/>
            </a:pPr>
            <a:r>
              <a:rPr lang="en-US" sz="1400" dirty="0" smtClean="0">
                <a:solidFill>
                  <a:prstClr val="black"/>
                </a:solidFill>
                <a:latin typeface="Arial" panose="020B0604020202020204" pitchFamily="34" charset="0"/>
                <a:cs typeface="Arial" panose="020B0604020202020204" pitchFamily="34" charset="0"/>
              </a:rPr>
              <a:t>Print the article.</a:t>
            </a:r>
          </a:p>
          <a:p>
            <a:pPr marL="285750" indent="-285750">
              <a:buSzPct val="130000"/>
              <a:buFont typeface="Arial" panose="020B0604020202020204" pitchFamily="34" charset="0"/>
              <a:buChar char="•"/>
            </a:pPr>
            <a:r>
              <a:rPr lang="en-US" sz="1400" dirty="0" smtClean="0">
                <a:solidFill>
                  <a:prstClr val="black"/>
                </a:solidFill>
                <a:latin typeface="Arial" panose="020B0604020202020204" pitchFamily="34" charset="0"/>
                <a:cs typeface="Arial" panose="020B0604020202020204" pitchFamily="34" charset="0"/>
              </a:rPr>
              <a:t>Highlight </a:t>
            </a:r>
            <a:r>
              <a:rPr lang="en-US" sz="1400" dirty="0" smtClean="0">
                <a:solidFill>
                  <a:prstClr val="black"/>
                </a:solidFill>
                <a:latin typeface="Arial" panose="020B0604020202020204" pitchFamily="34" charset="0"/>
                <a:cs typeface="Arial" panose="020B0604020202020204" pitchFamily="34" charset="0"/>
              </a:rPr>
              <a:t>or underline </a:t>
            </a:r>
            <a:r>
              <a:rPr lang="en-US" sz="1400" dirty="0" smtClean="0">
                <a:solidFill>
                  <a:prstClr val="black"/>
                </a:solidFill>
                <a:latin typeface="Arial" panose="020B0604020202020204" pitchFamily="34" charset="0"/>
                <a:cs typeface="Arial" panose="020B0604020202020204" pitchFamily="34" charset="0"/>
              </a:rPr>
              <a:t>with a pen</a:t>
            </a:r>
            <a:r>
              <a:rPr lang="en-US" sz="1400" dirty="0">
                <a:solidFill>
                  <a:prstClr val="black"/>
                </a:solidFill>
                <a:latin typeface="Arial" panose="020B0604020202020204" pitchFamily="34" charset="0"/>
                <a:cs typeface="Arial" panose="020B0604020202020204" pitchFamily="34" charset="0"/>
              </a:rPr>
              <a:t> </a:t>
            </a:r>
            <a:r>
              <a:rPr lang="en-US" sz="1400" dirty="0" smtClean="0">
                <a:solidFill>
                  <a:prstClr val="black"/>
                </a:solidFill>
                <a:latin typeface="Arial" panose="020B0604020202020204" pitchFamily="34" charset="0"/>
                <a:cs typeface="Arial" panose="020B0604020202020204" pitchFamily="34" charset="0"/>
              </a:rPr>
              <a:t>or pencil sections </a:t>
            </a:r>
            <a:r>
              <a:rPr lang="en-US" sz="1400" b="1" dirty="0">
                <a:solidFill>
                  <a:srgbClr val="FF0000"/>
                </a:solidFill>
                <a:latin typeface="Arial" panose="020B0604020202020204" pitchFamily="34" charset="0"/>
                <a:cs typeface="Arial" panose="020B0604020202020204" pitchFamily="34" charset="0"/>
              </a:rPr>
              <a:t>one and seven </a:t>
            </a:r>
            <a:r>
              <a:rPr lang="en-US" sz="1400" dirty="0">
                <a:solidFill>
                  <a:prstClr val="black"/>
                </a:solidFill>
                <a:latin typeface="Arial" panose="020B0604020202020204" pitchFamily="34" charset="0"/>
                <a:cs typeface="Arial" panose="020B0604020202020204" pitchFamily="34" charset="0"/>
              </a:rPr>
              <a:t>from the article that provide information </a:t>
            </a:r>
            <a:r>
              <a:rPr lang="en-US" sz="1400" dirty="0" smtClean="0">
                <a:solidFill>
                  <a:prstClr val="black"/>
                </a:solidFill>
                <a:latin typeface="Arial" panose="020B0604020202020204" pitchFamily="34" charset="0"/>
                <a:cs typeface="Arial" panose="020B0604020202020204" pitchFamily="34" charset="0"/>
              </a:rPr>
              <a:t>that </a:t>
            </a:r>
            <a:r>
              <a:rPr lang="en-US" sz="1400" b="1" dirty="0">
                <a:solidFill>
                  <a:srgbClr val="FF0000"/>
                </a:solidFill>
                <a:latin typeface="Arial" panose="020B0604020202020204" pitchFamily="34" charset="0"/>
                <a:cs typeface="Arial" panose="020B0604020202020204" pitchFamily="34" charset="0"/>
              </a:rPr>
              <a:t>properly </a:t>
            </a:r>
            <a:r>
              <a:rPr lang="en-US" sz="1400" b="1" dirty="0" smtClean="0">
                <a:solidFill>
                  <a:srgbClr val="FF0000"/>
                </a:solidFill>
                <a:latin typeface="Arial" panose="020B0604020202020204" pitchFamily="34" charset="0"/>
                <a:cs typeface="Arial" panose="020B0604020202020204" pitchFamily="34" charset="0"/>
              </a:rPr>
              <a:t>cites </a:t>
            </a:r>
            <a:r>
              <a:rPr lang="en-US" sz="1400" b="1" dirty="0">
                <a:solidFill>
                  <a:srgbClr val="FF0000"/>
                </a:solidFill>
                <a:latin typeface="Arial" panose="020B0604020202020204" pitchFamily="34" charset="0"/>
                <a:cs typeface="Arial" panose="020B0604020202020204" pitchFamily="34" charset="0"/>
              </a:rPr>
              <a:t>the author’s ideas</a:t>
            </a:r>
            <a:r>
              <a:rPr lang="en-US" sz="1400" dirty="0" smtClean="0">
                <a:solidFill>
                  <a:prstClr val="black"/>
                </a:solidFill>
                <a:latin typeface="Arial" panose="020B0604020202020204" pitchFamily="34" charset="0"/>
                <a:cs typeface="Arial" panose="020B0604020202020204" pitchFamily="34" charset="0"/>
              </a:rPr>
              <a:t>.</a:t>
            </a:r>
          </a:p>
        </p:txBody>
      </p:sp>
      <p:sp>
        <p:nvSpPr>
          <p:cNvPr id="8" name="Right Arrow 7"/>
          <p:cNvSpPr/>
          <p:nvPr/>
        </p:nvSpPr>
        <p:spPr>
          <a:xfrm>
            <a:off x="7728204" y="5453390"/>
            <a:ext cx="978408" cy="26161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987800" y="5291807"/>
            <a:ext cx="4114800" cy="523220"/>
          </a:xfrm>
          <a:prstGeom prst="rect">
            <a:avLst/>
          </a:prstGeom>
          <a:solidFill>
            <a:schemeClr val="tx2">
              <a:lumMod val="20000"/>
              <a:lumOff val="80000"/>
            </a:schemeClr>
          </a:solidFill>
          <a:ln w="6350">
            <a:solidFill>
              <a:schemeClr val="accent1"/>
            </a:solidFill>
          </a:ln>
        </p:spPr>
        <p:txBody>
          <a:bodyPr wrap="square" rtlCol="0">
            <a:spAutoFit/>
          </a:bodyPr>
          <a:lstStyle/>
          <a:p>
            <a:r>
              <a:rPr lang="en-US" sz="1400" dirty="0" smtClean="0">
                <a:latin typeface="Arial" panose="020B0604020202020204" pitchFamily="34" charset="0"/>
                <a:cs typeface="Arial" panose="020B0604020202020204" pitchFamily="34" charset="0"/>
              </a:rPr>
              <a:t>When you are finished, proceed to the next slide to check your work.  </a:t>
            </a:r>
            <a:endParaRPr lang="en-US" sz="1400" dirty="0">
              <a:latin typeface="Arial" panose="020B0604020202020204" pitchFamily="34" charset="0"/>
              <a:cs typeface="Arial" panose="020B0604020202020204" pitchFamily="34" charset="0"/>
            </a:endParaRPr>
          </a:p>
        </p:txBody>
      </p:sp>
      <p:sp>
        <p:nvSpPr>
          <p:cNvPr id="11" name="TextBox 10"/>
          <p:cNvSpPr txBox="1"/>
          <p:nvPr/>
        </p:nvSpPr>
        <p:spPr>
          <a:xfrm>
            <a:off x="762001" y="3680936"/>
            <a:ext cx="4571998" cy="738664"/>
          </a:xfrm>
          <a:prstGeom prst="rect">
            <a:avLst/>
          </a:prstGeom>
          <a:solidFill>
            <a:schemeClr val="tx2">
              <a:lumMod val="20000"/>
              <a:lumOff val="80000"/>
            </a:schemeClr>
          </a:solidFill>
          <a:ln>
            <a:solidFill>
              <a:schemeClr val="tx2"/>
            </a:solidFill>
          </a:ln>
        </p:spPr>
        <p:txBody>
          <a:bodyPr wrap="square" rtlCol="0">
            <a:spAutoFit/>
          </a:bodyPr>
          <a:lstStyle/>
          <a:p>
            <a:pPr>
              <a:buNone/>
            </a:pPr>
            <a:r>
              <a:rPr lang="en-US" sz="1400" dirty="0" smtClean="0">
                <a:latin typeface="Arial" panose="020B0604020202020204" pitchFamily="34" charset="0"/>
                <a:cs typeface="Arial" panose="020B0604020202020204" pitchFamily="34" charset="0"/>
              </a:rPr>
              <a:t>[If </a:t>
            </a:r>
            <a:r>
              <a:rPr lang="en-US" sz="1400" dirty="0">
                <a:latin typeface="Arial" panose="020B0604020202020204" pitchFamily="34" charset="0"/>
                <a:cs typeface="Arial" panose="020B0604020202020204" pitchFamily="34" charset="0"/>
              </a:rPr>
              <a:t>the link does not take you to the Website, copy and paste the following URL into your</a:t>
            </a:r>
          </a:p>
          <a:p>
            <a:r>
              <a:rPr lang="en-US" sz="1400" dirty="0">
                <a:latin typeface="Arial" panose="020B0604020202020204" pitchFamily="34" charset="0"/>
                <a:cs typeface="Arial" panose="020B0604020202020204" pitchFamily="34" charset="0"/>
              </a:rPr>
              <a:t>browser: </a:t>
            </a:r>
            <a:r>
              <a:rPr lang="en-US" sz="1400" dirty="0">
                <a:hlinkClick r:id="rId5"/>
              </a:rPr>
              <a:t>http://bit.ly/1u1YePc</a:t>
            </a:r>
            <a:r>
              <a:rPr lang="en-US" sz="1400" dirty="0"/>
              <a:t>  </a:t>
            </a:r>
          </a:p>
        </p:txBody>
      </p:sp>
    </p:spTree>
    <p:extLst>
      <p:ext uri="{BB962C8B-B14F-4D97-AF65-F5344CB8AC3E}">
        <p14:creationId xmlns:p14="http://schemas.microsoft.com/office/powerpoint/2010/main" val="1353790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618"/>
            <a:ext cx="8229600" cy="1136582"/>
          </a:xfrm>
        </p:spPr>
        <p:txBody>
          <a:bodyPr/>
          <a:lstStyle/>
          <a:p>
            <a:r>
              <a:rPr lang="en-US" dirty="0" smtClean="0"/>
              <a:t>Answer: </a:t>
            </a:r>
            <a:r>
              <a:rPr lang="en-US" dirty="0" smtClean="0"/>
              <a:t>Paragraph </a:t>
            </a:r>
            <a:r>
              <a:rPr lang="en-US" dirty="0" smtClean="0"/>
              <a:t>One </a:t>
            </a:r>
            <a:endParaRPr lang="en-US" dirty="0"/>
          </a:p>
        </p:txBody>
      </p:sp>
      <p:sp>
        <p:nvSpPr>
          <p:cNvPr id="3" name="Content Placeholder 2"/>
          <p:cNvSpPr>
            <a:spLocks noGrp="1"/>
          </p:cNvSpPr>
          <p:nvPr>
            <p:ph idx="1"/>
          </p:nvPr>
        </p:nvSpPr>
        <p:spPr>
          <a:xfrm>
            <a:off x="457200" y="2057400"/>
            <a:ext cx="8229600" cy="3733800"/>
          </a:xfrm>
          <a:solidFill>
            <a:schemeClr val="tx2">
              <a:lumMod val="20000"/>
              <a:lumOff val="80000"/>
            </a:schemeClr>
          </a:solidFill>
          <a:ln w="3175">
            <a:solidFill>
              <a:schemeClr val="accent1"/>
            </a:solidFill>
          </a:ln>
        </p:spPr>
        <p:style>
          <a:lnRef idx="0">
            <a:scrgbClr r="0" g="0" b="0"/>
          </a:lnRef>
          <a:fillRef idx="1001">
            <a:schemeClr val="lt2"/>
          </a:fillRef>
          <a:effectRef idx="0">
            <a:scrgbClr r="0" g="0" b="0"/>
          </a:effectRef>
          <a:fontRef idx="major"/>
        </p:style>
        <p:txBody>
          <a:bodyPr>
            <a:normAutofit/>
          </a:bodyPr>
          <a:lstStyle/>
          <a:p>
            <a:pPr marL="0" indent="0">
              <a:buNone/>
            </a:pPr>
            <a:r>
              <a:rPr lang="en-US" dirty="0" smtClean="0"/>
              <a:t>“How </a:t>
            </a:r>
            <a:r>
              <a:rPr lang="en-US" dirty="0"/>
              <a:t>Smart Are Today’s Computers?”,</a:t>
            </a:r>
            <a:endParaRPr lang="en-US" dirty="0" smtClean="0"/>
          </a:p>
          <a:p>
            <a:pPr marL="0" indent="0">
              <a:buNone/>
            </a:pPr>
            <a:r>
              <a:rPr lang="en-US" dirty="0" smtClean="0"/>
              <a:t>They </a:t>
            </a:r>
            <a:r>
              <a:rPr lang="en-US" dirty="0"/>
              <a:t>can tackle increasingly complex tasks with an almost human-like intelligence. Microsoft </a:t>
            </a:r>
            <a:r>
              <a:rPr lang="en-US" dirty="0" smtClean="0"/>
              <a:t>has </a:t>
            </a:r>
            <a:r>
              <a:rPr lang="en-US" dirty="0"/>
              <a:t>developed an Xbox game console that can assess a </a:t>
            </a:r>
            <a:r>
              <a:rPr lang="en-US" dirty="0" smtClean="0"/>
              <a:t>player’s </a:t>
            </a:r>
            <a:r>
              <a:rPr lang="en-US" dirty="0"/>
              <a:t>mood by analyzing his or her </a:t>
            </a:r>
            <a:r>
              <a:rPr lang="en-US" dirty="0" smtClean="0"/>
              <a:t>facial </a:t>
            </a:r>
            <a:r>
              <a:rPr lang="en-US" dirty="0"/>
              <a:t>expressions, and in 2011, IBM's Watson supercomputer won </a:t>
            </a:r>
            <a:r>
              <a:rPr lang="en-US" dirty="0" smtClean="0"/>
              <a:t>Jeopardy!™ </a:t>
            </a:r>
            <a:r>
              <a:rPr lang="en-US" dirty="0"/>
              <a:t>— a quiz show that </a:t>
            </a:r>
            <a:r>
              <a:rPr lang="en-US" dirty="0" smtClean="0"/>
              <a:t>often </a:t>
            </a:r>
            <a:r>
              <a:rPr lang="en-US" dirty="0"/>
              <a:t>requires contestants to interpret humorous plays on words. These developments have </a:t>
            </a:r>
            <a:r>
              <a:rPr lang="en-US" dirty="0" smtClean="0"/>
              <a:t>brought </a:t>
            </a:r>
            <a:r>
              <a:rPr lang="en-US" dirty="0"/>
              <a:t>us closer to the holy grail of computer science: artificial intelligence, or a machine </a:t>
            </a:r>
            <a:r>
              <a:rPr lang="en-US" dirty="0" smtClean="0"/>
              <a:t>that’s capable </a:t>
            </a:r>
            <a:r>
              <a:rPr lang="en-US" dirty="0"/>
              <a:t>of thinking for itself, rather than just </a:t>
            </a:r>
            <a:r>
              <a:rPr lang="en-US" dirty="0" smtClean="0"/>
              <a:t>responding </a:t>
            </a:r>
            <a:r>
              <a:rPr lang="en-US" dirty="0"/>
              <a:t>to commands. But what happens if </a:t>
            </a:r>
            <a:r>
              <a:rPr lang="en-US" dirty="0" smtClean="0"/>
              <a:t>computers </a:t>
            </a:r>
            <a:r>
              <a:rPr lang="en-US" dirty="0"/>
              <a:t>achieve</a:t>
            </a:r>
            <a:r>
              <a:rPr lang="en-US" dirty="0" smtClean="0"/>
              <a:t> “superintelligence” </a:t>
            </a:r>
            <a:r>
              <a:rPr lang="en-US" dirty="0"/>
              <a:t>— massively outperforming humans not just in science </a:t>
            </a:r>
            <a:r>
              <a:rPr lang="en-US" dirty="0" smtClean="0"/>
              <a:t>and </a:t>
            </a:r>
            <a:r>
              <a:rPr lang="en-US" dirty="0"/>
              <a:t>math but in artistic creativity and even social skills? </a:t>
            </a:r>
            <a:r>
              <a:rPr lang="en-US" b="1" u="sng" dirty="0"/>
              <a:t>Nick Bostrom, director of the Future </a:t>
            </a:r>
            <a:r>
              <a:rPr lang="en-US" b="1" u="sng" dirty="0" smtClean="0"/>
              <a:t>of Humanity </a:t>
            </a:r>
            <a:r>
              <a:rPr lang="en-US" b="1" u="sng" dirty="0"/>
              <a:t>Institute at the University of Oxford</a:t>
            </a:r>
            <a:r>
              <a:rPr lang="en-US" u="sng" dirty="0"/>
              <a:t>, </a:t>
            </a:r>
            <a:r>
              <a:rPr lang="en-US" b="1" u="sng" dirty="0"/>
              <a:t>believes we could be sleepwalking into a future </a:t>
            </a:r>
            <a:r>
              <a:rPr lang="en-US" b="1" u="sng" dirty="0" smtClean="0"/>
              <a:t>in </a:t>
            </a:r>
            <a:r>
              <a:rPr lang="en-US" b="1" u="sng" dirty="0"/>
              <a:t>which computers are no longer obedient tools but a dominant species with no interest in the </a:t>
            </a:r>
            <a:r>
              <a:rPr lang="en-US" b="1" u="sng" dirty="0" smtClean="0"/>
              <a:t>survival </a:t>
            </a:r>
            <a:r>
              <a:rPr lang="en-US" b="1" u="sng" dirty="0"/>
              <a:t>of the human race.</a:t>
            </a:r>
            <a:r>
              <a:rPr lang="en-US" b="1" u="sng" dirty="0" smtClean="0"/>
              <a:t> “Once </a:t>
            </a:r>
            <a:r>
              <a:rPr lang="en-US" b="1" u="sng" dirty="0"/>
              <a:t>unsafe superintelligence is developed</a:t>
            </a:r>
            <a:r>
              <a:rPr lang="en-US" b="1" u="sng" dirty="0" smtClean="0"/>
              <a:t>,” </a:t>
            </a:r>
            <a:r>
              <a:rPr lang="en-US" b="1" u="sng" dirty="0"/>
              <a:t>Bostrom warned,</a:t>
            </a:r>
            <a:r>
              <a:rPr lang="en-US" b="1" u="sng" dirty="0" smtClean="0"/>
              <a:t> “we can't </a:t>
            </a:r>
            <a:r>
              <a:rPr lang="en-US" b="1" u="sng" dirty="0"/>
              <a:t>put it back in the bottle</a:t>
            </a:r>
            <a:r>
              <a:rPr lang="en-US" b="1" u="sng" dirty="0" smtClean="0"/>
              <a:t>.”</a:t>
            </a:r>
            <a:endParaRPr lang="en-US" b="1" u="sng" dirty="0"/>
          </a:p>
          <a:p>
            <a:pPr marL="0" indent="0">
              <a:buNone/>
            </a:pPr>
            <a:endParaRPr lang="en-US" b="1" u="sng" dirty="0" smtClean="0"/>
          </a:p>
          <a:p>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22</a:t>
            </a:fld>
            <a:endParaRPr lang="en-US" dirty="0"/>
          </a:p>
        </p:txBody>
      </p:sp>
      <p:sp>
        <p:nvSpPr>
          <p:cNvPr id="11"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
        <p:nvSpPr>
          <p:cNvPr id="6" name="Content Placeholder 2"/>
          <p:cNvSpPr txBox="1">
            <a:spLocks/>
          </p:cNvSpPr>
          <p:nvPr/>
        </p:nvSpPr>
        <p:spPr>
          <a:xfrm>
            <a:off x="475343" y="1066800"/>
            <a:ext cx="8229600" cy="685800"/>
          </a:xfrm>
          <a:prstGeom prst="rect">
            <a:avLst/>
          </a:prstGeom>
          <a:solidFill>
            <a:schemeClr val="bg1"/>
          </a:solidFill>
          <a:ln w="3175">
            <a:noFill/>
          </a:ln>
        </p:spPr>
        <p:style>
          <a:lnRef idx="0">
            <a:scrgbClr r="0" g="0" b="0"/>
          </a:lnRef>
          <a:fillRef idx="1001">
            <a:schemeClr val="lt2"/>
          </a:fillRef>
          <a:effectRef idx="0">
            <a:scrgbClr r="0" g="0" b="0"/>
          </a:effectRef>
          <a:fontRef idx="major"/>
        </p:style>
        <p:txBody>
          <a:bodyPr vert="horz" lIns="91440" tIns="45720" rIns="91440" bIns="45720" rtlCol="0">
            <a:normAutofit/>
          </a:bodyPr>
          <a:lstStyle>
            <a:lvl1pPr marL="342900" indent="-342900" algn="l" defTabSz="914400" rtl="0" eaLnBrk="1" latinLnBrk="0" hangingPunct="1">
              <a:spcBef>
                <a:spcPct val="20000"/>
              </a:spcBef>
              <a:buFont typeface="+mj-lt"/>
              <a:buAutoNum type="arabicPeriod"/>
              <a:defRPr sz="1600" kern="1200">
                <a:solidFill>
                  <a:schemeClr val="tx1"/>
                </a:solidFill>
                <a:latin typeface="Arial" panose="020B0604020202020204" pitchFamily="34" charset="0"/>
                <a:ea typeface="+mj-ea"/>
                <a:cs typeface="Arial" panose="020B0604020202020204" pitchFamily="34" charset="0"/>
              </a:defRPr>
            </a:lvl1pPr>
            <a:lvl2pPr marL="800100" indent="-342900" algn="l" defTabSz="914400" rtl="0" eaLnBrk="1" latinLnBrk="0" hangingPunct="1">
              <a:spcBef>
                <a:spcPct val="20000"/>
              </a:spcBef>
              <a:buFont typeface="+mj-lt"/>
              <a:buAutoNum type="alphaUcPeriod"/>
              <a:defRPr sz="1400" kern="1200" baseline="0">
                <a:solidFill>
                  <a:schemeClr val="tx1"/>
                </a:solidFill>
                <a:latin typeface="Arial" panose="020B0604020202020204" pitchFamily="34" charset="0"/>
                <a:ea typeface="+mj-ea"/>
                <a:cs typeface="+mj-cs"/>
              </a:defRPr>
            </a:lvl2pPr>
            <a:lvl3pPr marL="1143000" indent="-228600" algn="l" defTabSz="914400" rtl="0" eaLnBrk="1" latinLnBrk="0" hangingPunct="1">
              <a:spcBef>
                <a:spcPct val="20000"/>
              </a:spcBef>
              <a:buFont typeface="+mj-lt"/>
              <a:buAutoNum type="arabicParenR"/>
              <a:defRPr sz="1200" kern="1200">
                <a:solidFill>
                  <a:schemeClr val="tx1"/>
                </a:solidFill>
                <a:latin typeface="Arial" panose="020B0604020202020204" pitchFamily="34" charset="0"/>
                <a:ea typeface="+mj-ea"/>
                <a:cs typeface="Arial" panose="020B0604020202020204" pitchFamily="34" charset="0"/>
              </a:defRPr>
            </a:lvl3pPr>
            <a:lvl4pPr marL="1600200" indent="-228600" algn="l" defTabSz="914400" rtl="0" eaLnBrk="1" latinLnBrk="0" hangingPunct="1">
              <a:spcBef>
                <a:spcPct val="20000"/>
              </a:spcBef>
              <a:buFont typeface="+mj-lt"/>
              <a:buAutoNum type="alphaLcPeriod"/>
              <a:defRPr sz="1200" kern="1200">
                <a:solidFill>
                  <a:schemeClr val="tx1"/>
                </a:solidFill>
                <a:latin typeface="Arial" panose="020B0604020202020204" pitchFamily="34" charset="0"/>
                <a:ea typeface="+mj-ea"/>
                <a:cs typeface="Arial" panose="020B0604020202020204" pitchFamily="34" charset="0"/>
              </a:defRPr>
            </a:lvl4pPr>
            <a:lvl5pPr marL="2057400" indent="-228600" algn="l" defTabSz="914400" rtl="0" eaLnBrk="1" latinLnBrk="0" hangingPunct="1">
              <a:spcBef>
                <a:spcPct val="20000"/>
              </a:spcBef>
              <a:buFont typeface="+mj-lt"/>
              <a:buAutoNum type="alphaLcParenR"/>
              <a:defRPr sz="1200" kern="1200">
                <a:solidFill>
                  <a:schemeClr val="tx1"/>
                </a:solidFill>
                <a:latin typeface="Arial" panose="020B0604020202020204" pitchFamily="34" charset="0"/>
                <a:ea typeface="+mj-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pPr marL="0" indent="0">
              <a:buNone/>
            </a:pPr>
            <a:r>
              <a:rPr lang="en-US" dirty="0" smtClean="0"/>
              <a:t>In the first </a:t>
            </a:r>
            <a:r>
              <a:rPr lang="en-US" dirty="0" smtClean="0"/>
              <a:t>paragraph titled </a:t>
            </a:r>
            <a:r>
              <a:rPr lang="en-US" dirty="0"/>
              <a:t>“How Smart Are Today’s Computers</a:t>
            </a:r>
            <a:r>
              <a:rPr lang="en-US" dirty="0" smtClean="0"/>
              <a:t>?” of </a:t>
            </a:r>
            <a:r>
              <a:rPr lang="en-US" dirty="0" smtClean="0"/>
              <a:t>the article</a:t>
            </a:r>
            <a:r>
              <a:rPr lang="en-US" i="1" u="sng" dirty="0" smtClean="0">
                <a:hlinkClick r:id="rId3"/>
              </a:rPr>
              <a:t> “</a:t>
            </a:r>
            <a:r>
              <a:rPr lang="en-US" u="sng" dirty="0" smtClean="0">
                <a:hlinkClick r:id="rId3"/>
              </a:rPr>
              <a:t>Rise of the Machines</a:t>
            </a:r>
            <a:r>
              <a:rPr lang="en-US" dirty="0" smtClean="0">
                <a:hlinkClick r:id="rId3"/>
              </a:rPr>
              <a:t>” </a:t>
            </a:r>
            <a:r>
              <a:rPr lang="en-US" dirty="0" smtClean="0"/>
              <a:t>, you </a:t>
            </a:r>
            <a:r>
              <a:rPr lang="en-US" dirty="0" smtClean="0"/>
              <a:t>should have highlighted the underlined </a:t>
            </a:r>
            <a:r>
              <a:rPr lang="en-US" dirty="0" smtClean="0"/>
              <a:t>sentences </a:t>
            </a:r>
            <a:r>
              <a:rPr lang="en-US" dirty="0" smtClean="0"/>
              <a:t>below.</a:t>
            </a:r>
            <a:endParaRPr lang="en-US" dirty="0"/>
          </a:p>
        </p:txBody>
      </p:sp>
    </p:spTree>
    <p:extLst>
      <p:ext uri="{BB962C8B-B14F-4D97-AF65-F5344CB8AC3E}">
        <p14:creationId xmlns:p14="http://schemas.microsoft.com/office/powerpoint/2010/main" val="3059617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618"/>
            <a:ext cx="8229600" cy="1136582"/>
          </a:xfrm>
          <a:ln>
            <a:solidFill>
              <a:schemeClr val="bg1"/>
            </a:solidFill>
          </a:ln>
        </p:spPr>
        <p:txBody>
          <a:bodyPr/>
          <a:lstStyle/>
          <a:p>
            <a:r>
              <a:rPr lang="en-US" dirty="0"/>
              <a:t>Answer: </a:t>
            </a:r>
            <a:r>
              <a:rPr lang="en-US" dirty="0" smtClean="0"/>
              <a:t>Paragraph </a:t>
            </a:r>
            <a:r>
              <a:rPr lang="en-US" dirty="0" smtClean="0"/>
              <a:t>Seven </a:t>
            </a:r>
            <a:endParaRPr lang="en-US" dirty="0"/>
          </a:p>
        </p:txBody>
      </p:sp>
      <p:sp>
        <p:nvSpPr>
          <p:cNvPr id="3" name="Content Placeholder 2"/>
          <p:cNvSpPr>
            <a:spLocks noGrp="1"/>
          </p:cNvSpPr>
          <p:nvPr>
            <p:ph idx="1"/>
          </p:nvPr>
        </p:nvSpPr>
        <p:spPr>
          <a:xfrm>
            <a:off x="457200" y="1295400"/>
            <a:ext cx="8229600" cy="4678363"/>
          </a:xfrm>
        </p:spPr>
        <p:txBody>
          <a:bodyPr>
            <a:normAutofit/>
          </a:bodyPr>
          <a:lstStyle/>
          <a:p>
            <a:pPr marL="0" indent="0">
              <a:buNone/>
            </a:pPr>
            <a:r>
              <a:rPr lang="en-US" dirty="0"/>
              <a:t>In the seventh </a:t>
            </a:r>
            <a:r>
              <a:rPr lang="en-US" dirty="0" smtClean="0"/>
              <a:t>paragraph titled </a:t>
            </a:r>
            <a:r>
              <a:rPr lang="en-US" dirty="0"/>
              <a:t>“When Robots Learn to Die</a:t>
            </a:r>
            <a:r>
              <a:rPr lang="en-US" dirty="0" smtClean="0"/>
              <a:t>” </a:t>
            </a:r>
            <a:r>
              <a:rPr lang="en-US" dirty="0"/>
              <a:t>of </a:t>
            </a:r>
            <a:r>
              <a:rPr lang="en-US" dirty="0"/>
              <a:t>the </a:t>
            </a:r>
            <a:r>
              <a:rPr lang="en-US" dirty="0" smtClean="0"/>
              <a:t> article </a:t>
            </a:r>
            <a:r>
              <a:rPr lang="en-US" i="1" u="sng" dirty="0" smtClean="0">
                <a:hlinkClick r:id="rId3"/>
              </a:rPr>
              <a:t>“</a:t>
            </a:r>
            <a:r>
              <a:rPr lang="en-US" u="sng" dirty="0" smtClean="0">
                <a:hlinkClick r:id="rId3"/>
              </a:rPr>
              <a:t>Rise </a:t>
            </a:r>
            <a:r>
              <a:rPr lang="en-US" u="sng" dirty="0">
                <a:hlinkClick r:id="rId3"/>
              </a:rPr>
              <a:t>of the </a:t>
            </a:r>
            <a:r>
              <a:rPr lang="en-US" u="sng" dirty="0" smtClean="0">
                <a:hlinkClick r:id="rId3"/>
              </a:rPr>
              <a:t>Machines”</a:t>
            </a:r>
            <a:r>
              <a:rPr lang="en-US" dirty="0" smtClean="0"/>
              <a:t>, </a:t>
            </a:r>
            <a:r>
              <a:rPr lang="en-US" dirty="0" smtClean="0"/>
              <a:t>you </a:t>
            </a:r>
            <a:r>
              <a:rPr lang="en-US" dirty="0"/>
              <a:t>should have highlighted the underlined </a:t>
            </a:r>
            <a:r>
              <a:rPr lang="en-US" dirty="0" smtClean="0"/>
              <a:t>sentences below</a:t>
            </a:r>
            <a:r>
              <a:rPr lang="en-US" dirty="0"/>
              <a:t>.</a:t>
            </a: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23</a:t>
            </a:fld>
            <a:endParaRPr lang="en-US" dirty="0"/>
          </a:p>
        </p:txBody>
      </p:sp>
      <p:sp>
        <p:nvSpPr>
          <p:cNvPr id="5" name="Footer Placeholder 4"/>
          <p:cNvSpPr>
            <a:spLocks noGrp="1"/>
          </p:cNvSpPr>
          <p:nvPr>
            <p:ph type="ftr" sz="quarter" idx="3"/>
          </p:nvPr>
        </p:nvSpPr>
        <p:spPr/>
        <p:txBody>
          <a:bodyPr/>
          <a:lstStyle/>
          <a:p>
            <a:r>
              <a:rPr lang="en-US" dirty="0" smtClean="0"/>
              <a:t>Designers for Learning </a:t>
            </a:r>
            <a:endParaRPr lang="en-US" dirty="0"/>
          </a:p>
        </p:txBody>
      </p:sp>
      <p:sp>
        <p:nvSpPr>
          <p:cNvPr id="6" name="Content Placeholder 2"/>
          <p:cNvSpPr txBox="1">
            <a:spLocks/>
          </p:cNvSpPr>
          <p:nvPr/>
        </p:nvSpPr>
        <p:spPr>
          <a:xfrm>
            <a:off x="489333" y="2209800"/>
            <a:ext cx="8229600" cy="3505200"/>
          </a:xfrm>
          <a:prstGeom prst="rect">
            <a:avLst/>
          </a:prstGeom>
          <a:solidFill>
            <a:schemeClr val="tx2">
              <a:lumMod val="20000"/>
              <a:lumOff val="80000"/>
            </a:schemeClr>
          </a:solidFill>
          <a:ln w="3175">
            <a:solidFill>
              <a:schemeClr val="tx2"/>
            </a:solidFill>
          </a:ln>
        </p:spPr>
        <p:style>
          <a:lnRef idx="0">
            <a:scrgbClr r="0" g="0" b="0"/>
          </a:lnRef>
          <a:fillRef idx="1001">
            <a:schemeClr val="lt2"/>
          </a:fillRef>
          <a:effectRef idx="0">
            <a:scrgbClr r="0" g="0" b="0"/>
          </a:effectRef>
          <a:fontRef idx="major"/>
        </p:style>
        <p:txBody>
          <a:bodyPr vert="horz" lIns="91440" tIns="45720" rIns="91440" bIns="45720" rtlCol="0">
            <a:normAutofit/>
          </a:bodyPr>
          <a:lstStyle>
            <a:lvl1pPr marL="342900" indent="-342900" algn="l" defTabSz="914400" rtl="0" eaLnBrk="1" latinLnBrk="0" hangingPunct="1">
              <a:spcBef>
                <a:spcPct val="20000"/>
              </a:spcBef>
              <a:buFont typeface="+mj-lt"/>
              <a:buAutoNum type="arabicPeriod"/>
              <a:defRPr sz="1600" kern="1200">
                <a:solidFill>
                  <a:schemeClr val="tx1"/>
                </a:solidFill>
                <a:latin typeface="Arial" panose="020B0604020202020204" pitchFamily="34" charset="0"/>
                <a:ea typeface="+mj-ea"/>
                <a:cs typeface="Arial" panose="020B0604020202020204" pitchFamily="34" charset="0"/>
              </a:defRPr>
            </a:lvl1pPr>
            <a:lvl2pPr marL="800100" indent="-342900" algn="l" defTabSz="914400" rtl="0" eaLnBrk="1" latinLnBrk="0" hangingPunct="1">
              <a:spcBef>
                <a:spcPct val="20000"/>
              </a:spcBef>
              <a:buFont typeface="+mj-lt"/>
              <a:buAutoNum type="alphaUcPeriod"/>
              <a:defRPr sz="1400" kern="1200" baseline="0">
                <a:solidFill>
                  <a:schemeClr val="tx1"/>
                </a:solidFill>
                <a:latin typeface="Arial" panose="020B0604020202020204" pitchFamily="34" charset="0"/>
                <a:ea typeface="+mj-ea"/>
                <a:cs typeface="+mj-cs"/>
              </a:defRPr>
            </a:lvl2pPr>
            <a:lvl3pPr marL="1143000" indent="-228600" algn="l" defTabSz="914400" rtl="0" eaLnBrk="1" latinLnBrk="0" hangingPunct="1">
              <a:spcBef>
                <a:spcPct val="20000"/>
              </a:spcBef>
              <a:buFont typeface="+mj-lt"/>
              <a:buAutoNum type="arabicParenR"/>
              <a:defRPr sz="1200" kern="1200">
                <a:solidFill>
                  <a:schemeClr val="tx1"/>
                </a:solidFill>
                <a:latin typeface="Arial" panose="020B0604020202020204" pitchFamily="34" charset="0"/>
                <a:ea typeface="+mj-ea"/>
                <a:cs typeface="Arial" panose="020B0604020202020204" pitchFamily="34" charset="0"/>
              </a:defRPr>
            </a:lvl3pPr>
            <a:lvl4pPr marL="1600200" indent="-228600" algn="l" defTabSz="914400" rtl="0" eaLnBrk="1" latinLnBrk="0" hangingPunct="1">
              <a:spcBef>
                <a:spcPct val="20000"/>
              </a:spcBef>
              <a:buFont typeface="+mj-lt"/>
              <a:buAutoNum type="alphaLcPeriod"/>
              <a:defRPr sz="1200" kern="1200">
                <a:solidFill>
                  <a:schemeClr val="tx1"/>
                </a:solidFill>
                <a:latin typeface="Arial" panose="020B0604020202020204" pitchFamily="34" charset="0"/>
                <a:ea typeface="+mj-ea"/>
                <a:cs typeface="Arial" panose="020B0604020202020204" pitchFamily="34" charset="0"/>
              </a:defRPr>
            </a:lvl4pPr>
            <a:lvl5pPr marL="2057400" indent="-228600" algn="l" defTabSz="914400" rtl="0" eaLnBrk="1" latinLnBrk="0" hangingPunct="1">
              <a:spcBef>
                <a:spcPct val="20000"/>
              </a:spcBef>
              <a:buFont typeface="+mj-lt"/>
              <a:buAutoNum type="alphaLcParenR"/>
              <a:defRPr sz="1200" kern="1200">
                <a:solidFill>
                  <a:schemeClr val="tx1"/>
                </a:solidFill>
                <a:latin typeface="Arial" panose="020B0604020202020204" pitchFamily="34" charset="0"/>
                <a:ea typeface="+mj-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pPr marL="0" indent="0">
              <a:buNone/>
            </a:pPr>
            <a:r>
              <a:rPr lang="en-US" dirty="0"/>
              <a:t>“When Robots Learn to Die</a:t>
            </a:r>
            <a:r>
              <a:rPr lang="en-US" dirty="0" smtClean="0"/>
              <a:t>”</a:t>
            </a:r>
          </a:p>
          <a:p>
            <a:pPr marL="0" indent="0">
              <a:buNone/>
            </a:pPr>
            <a:r>
              <a:rPr lang="en-US" dirty="0" smtClean="0"/>
              <a:t>In </a:t>
            </a:r>
            <a:r>
              <a:rPr lang="en-US" dirty="0"/>
              <a:t>2009, Swiss researchers carried out a robotic experiment that produced some unexpected </a:t>
            </a:r>
            <a:r>
              <a:rPr lang="en-US" dirty="0" smtClean="0"/>
              <a:t>results</a:t>
            </a:r>
            <a:r>
              <a:rPr lang="en-US" dirty="0"/>
              <a:t>. Hundreds of robots were placed in arenas and programmed to look for a</a:t>
            </a:r>
            <a:r>
              <a:rPr lang="en-US" dirty="0" smtClean="0"/>
              <a:t> “food source”; </a:t>
            </a:r>
            <a:r>
              <a:rPr lang="en-US" dirty="0"/>
              <a:t>in </a:t>
            </a:r>
            <a:r>
              <a:rPr lang="en-US" dirty="0" smtClean="0"/>
              <a:t>this case, </a:t>
            </a:r>
            <a:r>
              <a:rPr lang="en-US" dirty="0"/>
              <a:t>a light-colored ring. The robots were able to communicate with one another and were </a:t>
            </a:r>
            <a:r>
              <a:rPr lang="en-US" dirty="0" smtClean="0"/>
              <a:t>instructed </a:t>
            </a:r>
            <a:r>
              <a:rPr lang="en-US" dirty="0"/>
              <a:t>to direct their fellow machines to the food by emitting a blue light. But as the </a:t>
            </a:r>
            <a:r>
              <a:rPr lang="en-US" dirty="0" smtClean="0"/>
              <a:t>experiment </a:t>
            </a:r>
            <a:r>
              <a:rPr lang="en-US" dirty="0"/>
              <a:t>went on, researchers noticed that the machines were evolving to become more </a:t>
            </a:r>
            <a:r>
              <a:rPr lang="en-US" dirty="0" smtClean="0"/>
              <a:t>secretive </a:t>
            </a:r>
            <a:r>
              <a:rPr lang="en-US" dirty="0"/>
              <a:t>and deceitful: When they found food, the robots stopped shining their lights and instead </a:t>
            </a:r>
            <a:r>
              <a:rPr lang="en-US" dirty="0" smtClean="0"/>
              <a:t>began </a:t>
            </a:r>
            <a:r>
              <a:rPr lang="en-US" dirty="0"/>
              <a:t>hoarding the resources — even though nothing in their original programming commanded </a:t>
            </a:r>
            <a:r>
              <a:rPr lang="en-US" dirty="0" smtClean="0"/>
              <a:t>them </a:t>
            </a:r>
            <a:r>
              <a:rPr lang="en-US" dirty="0"/>
              <a:t>to do so. </a:t>
            </a:r>
            <a:r>
              <a:rPr lang="en-US" b="1" u="sng" dirty="0"/>
              <a:t>The implication is that the machines learned</a:t>
            </a:r>
            <a:r>
              <a:rPr lang="en-US" b="1" u="sng" dirty="0" smtClean="0"/>
              <a:t> “self</a:t>
            </a:r>
            <a:r>
              <a:rPr lang="en-US" b="1" u="sng" dirty="0"/>
              <a:t>-preservation</a:t>
            </a:r>
            <a:r>
              <a:rPr lang="en-US" b="1" u="sng" dirty="0" smtClean="0"/>
              <a:t>,” </a:t>
            </a:r>
            <a:r>
              <a:rPr lang="en-US" b="1" u="sng" dirty="0"/>
              <a:t>said Louis Del </a:t>
            </a:r>
            <a:r>
              <a:rPr lang="en-US" b="1" u="sng" dirty="0" smtClean="0"/>
              <a:t>Monte</a:t>
            </a:r>
            <a:r>
              <a:rPr lang="en-US" b="1" u="sng" dirty="0"/>
              <a:t>, author of </a:t>
            </a:r>
            <a:r>
              <a:rPr lang="en-US" b="1" i="1" u="sng" dirty="0"/>
              <a:t>The Artificial Intelligence Revolution</a:t>
            </a:r>
            <a:r>
              <a:rPr lang="en-US" b="1" u="sng" dirty="0"/>
              <a:t>.</a:t>
            </a:r>
            <a:r>
              <a:rPr lang="en-US" b="1" u="sng" dirty="0" smtClean="0"/>
              <a:t> “Whether </a:t>
            </a:r>
            <a:r>
              <a:rPr lang="en-US" b="1" u="sng" dirty="0"/>
              <a:t>or not </a:t>
            </a:r>
            <a:r>
              <a:rPr lang="en-US" b="1" u="sng" dirty="0" smtClean="0"/>
              <a:t>they’re conscious </a:t>
            </a:r>
            <a:r>
              <a:rPr lang="en-US" b="1" u="sng" dirty="0"/>
              <a:t>is a </a:t>
            </a:r>
            <a:r>
              <a:rPr lang="en-US" b="1" u="sng" dirty="0" smtClean="0"/>
              <a:t>moot </a:t>
            </a:r>
            <a:r>
              <a:rPr lang="en-US" b="1" u="sng" dirty="0"/>
              <a:t>point</a:t>
            </a:r>
            <a:r>
              <a:rPr lang="en-US" b="1" u="sng" dirty="0" smtClean="0"/>
              <a:t>.”</a:t>
            </a:r>
            <a:endParaRPr lang="en-US" b="1" u="sng" dirty="0"/>
          </a:p>
        </p:txBody>
      </p:sp>
    </p:spTree>
    <p:extLst>
      <p:ext uri="{BB962C8B-B14F-4D97-AF65-F5344CB8AC3E}">
        <p14:creationId xmlns:p14="http://schemas.microsoft.com/office/powerpoint/2010/main" val="268394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6582"/>
          </a:xfrm>
        </p:spPr>
        <p:txBody>
          <a:bodyPr/>
          <a:lstStyle/>
          <a:p>
            <a:r>
              <a:rPr lang="en-US" dirty="0" smtClean="0"/>
              <a:t>Section 3: Identifying Relevant Information</a:t>
            </a:r>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24</a:t>
            </a:fld>
            <a:endParaRPr lang="en-US" dirty="0"/>
          </a:p>
        </p:txBody>
      </p:sp>
      <p:sp>
        <p:nvSpPr>
          <p:cNvPr id="5" name="Footer Placeholder 4"/>
          <p:cNvSpPr>
            <a:spLocks noGrp="1"/>
          </p:cNvSpPr>
          <p:nvPr>
            <p:ph type="ftr" sz="quarter" idx="3"/>
          </p:nvPr>
        </p:nvSpPr>
        <p:spPr/>
        <p:txBody>
          <a:bodyPr/>
          <a:lstStyle/>
          <a:p>
            <a:r>
              <a:rPr lang="en-US" dirty="0" smtClean="0"/>
              <a:t>Designers for Learning </a:t>
            </a:r>
            <a:endParaRPr lang="en-US" dirty="0"/>
          </a:p>
        </p:txBody>
      </p:sp>
      <p:graphicFrame>
        <p:nvGraphicFramePr>
          <p:cNvPr id="6" name="Diagram 5"/>
          <p:cNvGraphicFramePr/>
          <p:nvPr>
            <p:extLst>
              <p:ext uri="{D42A27DB-BD31-4B8C-83A1-F6EECF244321}">
                <p14:modId xmlns:p14="http://schemas.microsoft.com/office/powerpoint/2010/main" val="1955487862"/>
              </p:ext>
            </p:extLst>
          </p:nvPr>
        </p:nvGraphicFramePr>
        <p:xfrm>
          <a:off x="1295400" y="1371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Section 3: Identifying </a:t>
            </a:r>
            <a:r>
              <a:rPr lang="en-US" dirty="0"/>
              <a:t>Relevant Information </a:t>
            </a:r>
          </a:p>
        </p:txBody>
      </p:sp>
      <p:sp>
        <p:nvSpPr>
          <p:cNvPr id="3" name="Text Placeholder 2"/>
          <p:cNvSpPr>
            <a:spLocks noGrp="1"/>
          </p:cNvSpPr>
          <p:nvPr>
            <p:ph type="body" idx="1"/>
          </p:nvPr>
        </p:nvSpPr>
        <p:spPr>
          <a:xfrm>
            <a:off x="533400" y="1066800"/>
            <a:ext cx="7772400" cy="1828800"/>
          </a:xfrm>
        </p:spPr>
        <p:txBody>
          <a:bodyPr anchor="t">
            <a:normAutofit/>
          </a:bodyPr>
          <a:lstStyle/>
          <a:p>
            <a:r>
              <a:rPr lang="en-US" sz="1600" dirty="0" smtClean="0"/>
              <a:t>Use these steps to help in identifying relevant information in an informative text.</a:t>
            </a:r>
          </a:p>
          <a:p>
            <a:pPr marL="342900" indent="-342900">
              <a:buFont typeface="+mj-lt"/>
              <a:buAutoNum type="arabicPeriod"/>
            </a:pPr>
            <a:r>
              <a:rPr lang="en-US" sz="1600" dirty="0" smtClean="0"/>
              <a:t>Read Carefully</a:t>
            </a:r>
          </a:p>
          <a:p>
            <a:pPr marL="342900" indent="-342900">
              <a:buFont typeface="+mj-lt"/>
              <a:buAutoNum type="arabicPeriod"/>
            </a:pPr>
            <a:r>
              <a:rPr lang="en-US" sz="1600" dirty="0" smtClean="0"/>
              <a:t>Watch for Clues</a:t>
            </a:r>
          </a:p>
          <a:p>
            <a:pPr marL="342900" indent="-342900">
              <a:buFont typeface="+mj-lt"/>
              <a:buAutoNum type="arabicPeriod"/>
            </a:pPr>
            <a:r>
              <a:rPr lang="en-US" sz="1600" dirty="0" smtClean="0"/>
              <a:t>Identify the Main Ideas</a:t>
            </a:r>
            <a:endParaRPr lang="en-US" sz="1600" dirty="0"/>
          </a:p>
        </p:txBody>
      </p:sp>
      <p:sp>
        <p:nvSpPr>
          <p:cNvPr id="5" name="Text Placeholder 4"/>
          <p:cNvSpPr>
            <a:spLocks noGrp="1"/>
          </p:cNvSpPr>
          <p:nvPr>
            <p:ph type="body" sz="quarter" idx="3"/>
          </p:nvPr>
        </p:nvSpPr>
        <p:spPr>
          <a:xfrm>
            <a:off x="457200" y="3200400"/>
            <a:ext cx="3124200" cy="1371600"/>
          </a:xfrm>
        </p:spPr>
        <p:txBody>
          <a:bodyPr>
            <a:normAutofit/>
          </a:bodyPr>
          <a:lstStyle/>
          <a:p>
            <a:endParaRPr lang="en-US" sz="1600" dirty="0" smtClean="0"/>
          </a:p>
          <a:p>
            <a:endParaRPr lang="en-US" sz="1600" dirty="0"/>
          </a:p>
        </p:txBody>
      </p:sp>
      <p:graphicFrame>
        <p:nvGraphicFramePr>
          <p:cNvPr id="11" name="Content Placeholder 10"/>
          <p:cNvGraphicFramePr>
            <a:graphicFrameLocks noGrp="1"/>
          </p:cNvGraphicFramePr>
          <p:nvPr>
            <p:ph sz="quarter" idx="4"/>
            <p:extLst>
              <p:ext uri="{D42A27DB-BD31-4B8C-83A1-F6EECF244321}">
                <p14:modId xmlns:p14="http://schemas.microsoft.com/office/powerpoint/2010/main" val="3491128300"/>
              </p:ext>
            </p:extLst>
          </p:nvPr>
        </p:nvGraphicFramePr>
        <p:xfrm>
          <a:off x="914400" y="2514600"/>
          <a:ext cx="73914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fld id="{928B5706-1A6D-4657-BE0C-7145DCA9DD4D}" type="slidenum">
              <a:rPr lang="en-US" smtClean="0"/>
              <a:pPr/>
              <a:t>25</a:t>
            </a:fld>
            <a:endParaRPr lang="en-US" dirty="0"/>
          </a:p>
        </p:txBody>
      </p:sp>
    </p:spTree>
    <p:extLst>
      <p:ext uri="{BB962C8B-B14F-4D97-AF65-F5344CB8AC3E}">
        <p14:creationId xmlns:p14="http://schemas.microsoft.com/office/powerpoint/2010/main" val="10672339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Questioning Relevant Information </a:t>
            </a:r>
            <a:endParaRPr lang="en-US" dirty="0"/>
          </a:p>
        </p:txBody>
      </p:sp>
      <p:sp>
        <p:nvSpPr>
          <p:cNvPr id="3" name="Content Placeholder 2"/>
          <p:cNvSpPr>
            <a:spLocks noGrp="1"/>
          </p:cNvSpPr>
          <p:nvPr>
            <p:ph type="body" sz="half" idx="2"/>
          </p:nvPr>
        </p:nvSpPr>
        <p:spPr>
          <a:xfrm>
            <a:off x="533400" y="1295400"/>
            <a:ext cx="7696200" cy="4525963"/>
          </a:xfrm>
        </p:spPr>
        <p:txBody>
          <a:bodyPr/>
          <a:lstStyle/>
          <a:p>
            <a:r>
              <a:rPr lang="en-US" dirty="0" smtClean="0"/>
              <a:t>Use these questions when preparing to read and when reading the assigned text.</a:t>
            </a:r>
          </a:p>
          <a:p>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26</a:t>
            </a:fld>
            <a:endParaRPr lang="en-US" dirty="0"/>
          </a:p>
        </p:txBody>
      </p:sp>
      <p:sp>
        <p:nvSpPr>
          <p:cNvPr id="27"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graphicFrame>
        <p:nvGraphicFramePr>
          <p:cNvPr id="7" name="Diagram 6"/>
          <p:cNvGraphicFramePr/>
          <p:nvPr>
            <p:extLst>
              <p:ext uri="{D42A27DB-BD31-4B8C-83A1-F6EECF244321}">
                <p14:modId xmlns:p14="http://schemas.microsoft.com/office/powerpoint/2010/main" val="3019034037"/>
              </p:ext>
            </p:extLst>
          </p:nvPr>
        </p:nvGraphicFramePr>
        <p:xfrm>
          <a:off x="838200" y="1828800"/>
          <a:ext cx="687705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69324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822" y="0"/>
            <a:ext cx="8229600" cy="1143000"/>
          </a:xfrm>
        </p:spPr>
        <p:txBody>
          <a:bodyPr/>
          <a:lstStyle/>
          <a:p>
            <a:r>
              <a:rPr lang="en-US" dirty="0" smtClean="0"/>
              <a:t>Relevant Information</a:t>
            </a:r>
            <a:endParaRPr lang="en-US" dirty="0"/>
          </a:p>
        </p:txBody>
      </p:sp>
      <p:sp>
        <p:nvSpPr>
          <p:cNvPr id="3" name="Content Placeholder 2"/>
          <p:cNvSpPr>
            <a:spLocks noGrp="1"/>
          </p:cNvSpPr>
          <p:nvPr>
            <p:ph sz="half" idx="1"/>
          </p:nvPr>
        </p:nvSpPr>
        <p:spPr>
          <a:xfrm>
            <a:off x="1676400" y="1381610"/>
            <a:ext cx="4459940" cy="4525963"/>
          </a:xfrm>
        </p:spPr>
        <p:txBody>
          <a:bodyPr/>
          <a:lstStyle/>
          <a:p>
            <a:pPr marL="0" indent="0">
              <a:lnSpc>
                <a:spcPct val="150000"/>
              </a:lnSpc>
              <a:buNone/>
            </a:pPr>
            <a:r>
              <a:rPr lang="en-US" dirty="0" smtClean="0"/>
              <a:t>Remember, </a:t>
            </a:r>
            <a:r>
              <a:rPr lang="en-US" b="1" dirty="0" smtClean="0">
                <a:solidFill>
                  <a:srgbClr val="FF0000"/>
                </a:solidFill>
              </a:rPr>
              <a:t>relevant information</a:t>
            </a:r>
            <a:r>
              <a:rPr lang="en-US" dirty="0" smtClean="0"/>
              <a:t> is: </a:t>
            </a:r>
            <a:endParaRPr lang="en-US" dirty="0" smtClean="0"/>
          </a:p>
          <a:p>
            <a:pPr marL="0" indent="0">
              <a:lnSpc>
                <a:spcPct val="150000"/>
              </a:lnSpc>
              <a:buNone/>
            </a:pPr>
            <a:endParaRPr lang="en-US" sz="1400" dirty="0" smtClean="0"/>
          </a:p>
          <a:p>
            <a:pPr marL="0" indent="0">
              <a:lnSpc>
                <a:spcPct val="150000"/>
              </a:lnSpc>
              <a:buNone/>
            </a:pPr>
            <a:endParaRPr lang="en-US" sz="1400" dirty="0" smtClean="0"/>
          </a:p>
          <a:p>
            <a:pPr marL="0" indent="0">
              <a:lnSpc>
                <a:spcPct val="150000"/>
              </a:lnSpc>
              <a:buNone/>
            </a:pPr>
            <a:r>
              <a:rPr lang="en-US" dirty="0" smtClean="0"/>
              <a:t>               </a:t>
            </a:r>
            <a:r>
              <a:rPr lang="en-US" b="1" dirty="0" smtClean="0">
                <a:solidFill>
                  <a:srgbClr val="FF0000"/>
                </a:solidFill>
              </a:rPr>
              <a:t>Related</a:t>
            </a:r>
          </a:p>
          <a:p>
            <a:pPr marL="0" indent="0">
              <a:lnSpc>
                <a:spcPct val="150000"/>
              </a:lnSpc>
              <a:buNone/>
            </a:pPr>
            <a:r>
              <a:rPr lang="en-US" dirty="0" smtClean="0"/>
              <a:t>               </a:t>
            </a:r>
            <a:r>
              <a:rPr lang="en-US" b="1" dirty="0">
                <a:solidFill>
                  <a:srgbClr val="FF0000"/>
                </a:solidFill>
              </a:rPr>
              <a:t>Pertinent</a:t>
            </a:r>
          </a:p>
          <a:p>
            <a:pPr marL="0" indent="0">
              <a:lnSpc>
                <a:spcPct val="150000"/>
              </a:lnSpc>
              <a:buNone/>
            </a:pPr>
            <a:r>
              <a:rPr lang="en-US" dirty="0" smtClean="0"/>
              <a:t>               </a:t>
            </a:r>
            <a:r>
              <a:rPr lang="en-US" b="1" dirty="0">
                <a:solidFill>
                  <a:srgbClr val="FF0000"/>
                </a:solidFill>
              </a:rPr>
              <a:t>Necessary</a:t>
            </a:r>
          </a:p>
          <a:p>
            <a:pPr marL="0" indent="0">
              <a:lnSpc>
                <a:spcPct val="150000"/>
              </a:lnSpc>
              <a:buNone/>
            </a:pPr>
            <a:r>
              <a:rPr lang="en-US" dirty="0" smtClean="0"/>
              <a:t>to the main topic or focus of the article.</a:t>
            </a:r>
          </a:p>
          <a:p>
            <a:pPr marL="0" indent="0">
              <a:lnSpc>
                <a:spcPct val="150000"/>
              </a:lnSpc>
              <a:buNone/>
            </a:pPr>
            <a:endParaRPr lang="en-US" dirty="0" smtClean="0"/>
          </a:p>
          <a:p>
            <a:pPr marL="0" indent="0">
              <a:buNone/>
            </a:pPr>
            <a:endParaRPr lang="en-US" dirty="0" smtClean="0"/>
          </a:p>
          <a:p>
            <a:pPr marL="457200" lvl="1" indent="0">
              <a:buNone/>
            </a:pPr>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27</a:t>
            </a:fld>
            <a:endParaRPr lang="en-US" dirty="0"/>
          </a:p>
        </p:txBody>
      </p:sp>
      <p:sp>
        <p:nvSpPr>
          <p:cNvPr id="6" name="Footer Placeholder 5"/>
          <p:cNvSpPr>
            <a:spLocks noGrp="1"/>
          </p:cNvSpPr>
          <p:nvPr>
            <p:ph type="ftr" sz="quarter" idx="3"/>
          </p:nvPr>
        </p:nvSpPr>
        <p:spPr/>
        <p:txBody>
          <a:bodyPr/>
          <a:lstStyle/>
          <a:p>
            <a:r>
              <a:rPr lang="en-US" dirty="0" smtClean="0"/>
              <a:t>Designers for Learning </a:t>
            </a:r>
            <a:endParaRPr lang="en-US" dirty="0"/>
          </a:p>
        </p:txBody>
      </p:sp>
      <p:pic>
        <p:nvPicPr>
          <p:cNvPr id="1026" name="Picture 2" descr="C:\Users\drshellnut\AppData\Local\Microsoft\Windows\Temporary Internet Files\Content.IE5\QTRFKN9T\check-mark-gu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330528"/>
            <a:ext cx="1524000" cy="1400433"/>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Arrow 11"/>
          <p:cNvSpPr/>
          <p:nvPr/>
        </p:nvSpPr>
        <p:spPr>
          <a:xfrm>
            <a:off x="1940860" y="2707680"/>
            <a:ext cx="533400" cy="178415"/>
          </a:xfrm>
          <a:prstGeom prst="rightArrow">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a:off x="1935944" y="3124200"/>
            <a:ext cx="533400" cy="178415"/>
          </a:xfrm>
          <a:prstGeom prst="rightArrow">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a:off x="1935944" y="3555385"/>
            <a:ext cx="533400" cy="178415"/>
          </a:xfrm>
          <a:prstGeom prst="rightArrow">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306232" y="1915180"/>
            <a:ext cx="1933269" cy="523220"/>
          </a:xfrm>
          <a:prstGeom prst="rect">
            <a:avLst/>
          </a:prstGeom>
          <a:solidFill>
            <a:schemeClr val="tx2">
              <a:lumMod val="20000"/>
              <a:lumOff val="80000"/>
            </a:schemeClr>
          </a:solidFill>
          <a:ln w="6350">
            <a:solidFill>
              <a:schemeClr val="accent1"/>
            </a:solidFill>
          </a:ln>
        </p:spPr>
        <p:txBody>
          <a:bodyPr wrap="square" rtlCol="0">
            <a:spAutoFit/>
          </a:bodyPr>
          <a:lstStyle/>
          <a:p>
            <a:pPr>
              <a:buSzPct val="130000"/>
            </a:pPr>
            <a:r>
              <a:rPr lang="en-US" sz="1400" dirty="0" smtClean="0">
                <a:latin typeface="Arial" panose="020B0604020202020204" pitchFamily="34" charset="0"/>
                <a:cs typeface="Arial" panose="020B0604020202020204" pitchFamily="34" charset="0"/>
              </a:rPr>
              <a:t>Click on each  arrow to see the answers.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493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Irrelevant Information</a:t>
            </a:r>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28</a:t>
            </a:fld>
            <a:endParaRPr lang="en-US" dirty="0"/>
          </a:p>
        </p:txBody>
      </p:sp>
      <p:sp>
        <p:nvSpPr>
          <p:cNvPr id="5" name="Content Placeholder 4"/>
          <p:cNvSpPr>
            <a:spLocks noGrp="1"/>
          </p:cNvSpPr>
          <p:nvPr>
            <p:ph sz="half" idx="13"/>
          </p:nvPr>
        </p:nvSpPr>
        <p:spPr>
          <a:xfrm>
            <a:off x="1752600" y="1493837"/>
            <a:ext cx="5562600" cy="4525963"/>
          </a:xfrm>
        </p:spPr>
        <p:txBody>
          <a:bodyPr/>
          <a:lstStyle/>
          <a:p>
            <a:pPr marL="0" indent="0">
              <a:spcBef>
                <a:spcPts val="0"/>
              </a:spcBef>
              <a:buNone/>
            </a:pPr>
            <a:r>
              <a:rPr lang="en-US" dirty="0" smtClean="0"/>
              <a:t>Remember, </a:t>
            </a:r>
            <a:r>
              <a:rPr lang="en-US" b="1" dirty="0" smtClean="0">
                <a:solidFill>
                  <a:srgbClr val="FF0000"/>
                </a:solidFill>
              </a:rPr>
              <a:t>irrelevant information </a:t>
            </a:r>
            <a:r>
              <a:rPr lang="en-US" dirty="0" smtClean="0"/>
              <a:t>is</a:t>
            </a:r>
            <a:r>
              <a:rPr lang="en-US" dirty="0" smtClean="0"/>
              <a:t>:</a:t>
            </a:r>
          </a:p>
          <a:p>
            <a:pPr marL="0" indent="0">
              <a:spcBef>
                <a:spcPts val="0"/>
              </a:spcBef>
              <a:buNone/>
            </a:pPr>
            <a:endParaRPr lang="en-US" dirty="0" smtClean="0"/>
          </a:p>
          <a:p>
            <a:pPr marL="0" indent="0">
              <a:spcBef>
                <a:spcPts val="0"/>
              </a:spcBef>
              <a:buNone/>
            </a:pPr>
            <a:endParaRPr lang="en-US" sz="1400" dirty="0"/>
          </a:p>
          <a:p>
            <a:pPr marL="0" indent="0">
              <a:lnSpc>
                <a:spcPct val="150000"/>
              </a:lnSpc>
              <a:buSzPct val="130000"/>
              <a:buNone/>
            </a:pPr>
            <a:r>
              <a:rPr lang="en-US" b="1" dirty="0" smtClean="0">
                <a:solidFill>
                  <a:srgbClr val="FF0000"/>
                </a:solidFill>
              </a:rPr>
              <a:t>               Unrelated</a:t>
            </a:r>
            <a:endParaRPr lang="en-US" b="1" dirty="0">
              <a:solidFill>
                <a:srgbClr val="FF0000"/>
              </a:solidFill>
            </a:endParaRPr>
          </a:p>
          <a:p>
            <a:pPr marL="0" indent="0">
              <a:lnSpc>
                <a:spcPct val="150000"/>
              </a:lnSpc>
              <a:buSzPct val="130000"/>
              <a:buNone/>
            </a:pPr>
            <a:r>
              <a:rPr lang="en-US" b="1" dirty="0" smtClean="0">
                <a:solidFill>
                  <a:srgbClr val="FF0000"/>
                </a:solidFill>
              </a:rPr>
              <a:t>               Not </a:t>
            </a:r>
            <a:r>
              <a:rPr lang="en-US" b="1" dirty="0" smtClean="0">
                <a:solidFill>
                  <a:srgbClr val="FF0000"/>
                </a:solidFill>
              </a:rPr>
              <a:t>pertinent</a:t>
            </a:r>
            <a:endParaRPr lang="en-US" b="1" dirty="0">
              <a:solidFill>
                <a:srgbClr val="FF0000"/>
              </a:solidFill>
            </a:endParaRPr>
          </a:p>
          <a:p>
            <a:pPr marL="0" indent="0">
              <a:lnSpc>
                <a:spcPct val="150000"/>
              </a:lnSpc>
              <a:buSzPct val="130000"/>
              <a:buNone/>
            </a:pPr>
            <a:r>
              <a:rPr lang="en-US" b="1" dirty="0" smtClean="0">
                <a:solidFill>
                  <a:srgbClr val="FF0000"/>
                </a:solidFill>
              </a:rPr>
              <a:t>               Unnecessary</a:t>
            </a:r>
            <a:endParaRPr lang="en-US" b="1" dirty="0" smtClean="0">
              <a:solidFill>
                <a:srgbClr val="FF0000"/>
              </a:solidFill>
            </a:endParaRPr>
          </a:p>
          <a:p>
            <a:pPr marL="0" indent="0">
              <a:lnSpc>
                <a:spcPct val="150000"/>
              </a:lnSpc>
              <a:buNone/>
            </a:pPr>
            <a:r>
              <a:rPr lang="en-US" dirty="0"/>
              <a:t>to the main topic or focus of the article.</a:t>
            </a:r>
          </a:p>
          <a:p>
            <a:pPr marL="285750" indent="-285750">
              <a:lnSpc>
                <a:spcPct val="150000"/>
              </a:lnSpc>
              <a:buFont typeface="Arial" panose="020B0604020202020204" pitchFamily="34" charset="0"/>
              <a:buChar char="•"/>
            </a:pPr>
            <a:endParaRPr lang="en-US" dirty="0" smtClean="0"/>
          </a:p>
          <a:p>
            <a:pPr marL="0" indent="0">
              <a:buNone/>
            </a:pPr>
            <a:endParaRPr lang="en-US" dirty="0"/>
          </a:p>
        </p:txBody>
      </p:sp>
      <p:sp>
        <p:nvSpPr>
          <p:cNvPr id="6" name="Footer Placeholder 5"/>
          <p:cNvSpPr>
            <a:spLocks noGrp="1"/>
          </p:cNvSpPr>
          <p:nvPr>
            <p:ph type="ftr" sz="quarter" idx="3"/>
          </p:nvPr>
        </p:nvSpPr>
        <p:spPr/>
        <p:txBody>
          <a:bodyPr/>
          <a:lstStyle/>
          <a:p>
            <a:r>
              <a:rPr lang="en-US" dirty="0" smtClean="0"/>
              <a:t>Designers for Learning </a:t>
            </a:r>
            <a:endParaRPr lang="en-US" dirty="0"/>
          </a:p>
        </p:txBody>
      </p:sp>
      <p:pic>
        <p:nvPicPr>
          <p:cNvPr id="13" name="Picture 12"/>
          <p:cNvPicPr>
            <a:picLocks noChangeAspect="1"/>
          </p:cNvPicPr>
          <p:nvPr/>
        </p:nvPicPr>
        <p:blipFill>
          <a:blip r:embed="rId3"/>
          <a:stretch>
            <a:fillRect/>
          </a:stretch>
        </p:blipFill>
        <p:spPr>
          <a:xfrm>
            <a:off x="5638800" y="1978930"/>
            <a:ext cx="1706332" cy="1680918"/>
          </a:xfrm>
          <a:prstGeom prst="rect">
            <a:avLst/>
          </a:prstGeom>
        </p:spPr>
      </p:pic>
      <p:sp>
        <p:nvSpPr>
          <p:cNvPr id="9" name="Right Arrow 8"/>
          <p:cNvSpPr/>
          <p:nvPr/>
        </p:nvSpPr>
        <p:spPr>
          <a:xfrm>
            <a:off x="1986116" y="2402880"/>
            <a:ext cx="533400" cy="178415"/>
          </a:xfrm>
          <a:prstGeom prst="rightArrow">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1981200" y="2819400"/>
            <a:ext cx="533400" cy="178415"/>
          </a:xfrm>
          <a:prstGeom prst="rightArrow">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a:off x="1981200" y="3250585"/>
            <a:ext cx="533400" cy="178415"/>
          </a:xfrm>
          <a:prstGeom prst="rightArrow">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458632" y="1828800"/>
            <a:ext cx="1933269" cy="523220"/>
          </a:xfrm>
          <a:prstGeom prst="rect">
            <a:avLst/>
          </a:prstGeom>
          <a:solidFill>
            <a:schemeClr val="tx2">
              <a:lumMod val="20000"/>
              <a:lumOff val="80000"/>
            </a:schemeClr>
          </a:solidFill>
          <a:ln w="6350">
            <a:solidFill>
              <a:schemeClr val="accent1"/>
            </a:solidFill>
          </a:ln>
        </p:spPr>
        <p:txBody>
          <a:bodyPr wrap="square" rtlCol="0">
            <a:spAutoFit/>
          </a:bodyPr>
          <a:lstStyle/>
          <a:p>
            <a:pPr>
              <a:buSzPct val="130000"/>
            </a:pPr>
            <a:r>
              <a:rPr lang="en-US" sz="1400" dirty="0" smtClean="0">
                <a:latin typeface="Arial" panose="020B0604020202020204" pitchFamily="34" charset="0"/>
                <a:cs typeface="Arial" panose="020B0604020202020204" pitchFamily="34" charset="0"/>
              </a:rPr>
              <a:t>Click on each  arrow to see the answers.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068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6582"/>
          </a:xfrm>
        </p:spPr>
        <p:txBody>
          <a:bodyPr/>
          <a:lstStyle/>
          <a:p>
            <a:r>
              <a:rPr lang="en-US" dirty="0" smtClean="0"/>
              <a:t>Practice Your Skills: Relevant Information</a:t>
            </a:r>
            <a:endParaRPr lang="en-US" dirty="0"/>
          </a:p>
        </p:txBody>
      </p:sp>
      <p:sp>
        <p:nvSpPr>
          <p:cNvPr id="3" name="Content Placeholder 2"/>
          <p:cNvSpPr>
            <a:spLocks noGrp="1"/>
          </p:cNvSpPr>
          <p:nvPr>
            <p:ph idx="1"/>
          </p:nvPr>
        </p:nvSpPr>
        <p:spPr>
          <a:xfrm>
            <a:off x="457200" y="1295400"/>
            <a:ext cx="7162800" cy="4830763"/>
          </a:xfrm>
        </p:spPr>
        <p:txBody>
          <a:bodyPr/>
          <a:lstStyle/>
          <a:p>
            <a:pPr marL="0" indent="0">
              <a:buNone/>
            </a:pPr>
            <a:r>
              <a:rPr lang="en-US" dirty="0" smtClean="0"/>
              <a:t>Read the descriptions under the photographs and determine what </a:t>
            </a:r>
            <a:r>
              <a:rPr lang="en-US" dirty="0" smtClean="0"/>
              <a:t>the </a:t>
            </a:r>
            <a:r>
              <a:rPr lang="en-US" b="1" dirty="0" smtClean="0">
                <a:solidFill>
                  <a:srgbClr val="FF0000"/>
                </a:solidFill>
              </a:rPr>
              <a:t>relevant </a:t>
            </a:r>
            <a:r>
              <a:rPr lang="en-US" b="1" dirty="0" smtClean="0">
                <a:solidFill>
                  <a:srgbClr val="FF0000"/>
                </a:solidFill>
              </a:rPr>
              <a:t>information</a:t>
            </a:r>
            <a:r>
              <a:rPr lang="en-US" dirty="0"/>
              <a:t> </a:t>
            </a:r>
            <a:r>
              <a:rPr lang="en-US" dirty="0" smtClean="0"/>
              <a:t>is </a:t>
            </a:r>
            <a:r>
              <a:rPr lang="en-US" dirty="0" smtClean="0"/>
              <a:t>about </a:t>
            </a:r>
            <a:r>
              <a:rPr lang="en-US" dirty="0" smtClean="0"/>
              <a:t>the individual’s </a:t>
            </a:r>
            <a:r>
              <a:rPr lang="en-US" dirty="0" smtClean="0"/>
              <a:t>work.</a:t>
            </a:r>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29</a:t>
            </a:fld>
            <a:endParaRPr lang="en-US" dirty="0"/>
          </a:p>
        </p:txBody>
      </p:sp>
      <p:sp>
        <p:nvSpPr>
          <p:cNvPr id="5" name="Footer Placeholder 4"/>
          <p:cNvSpPr>
            <a:spLocks noGrp="1"/>
          </p:cNvSpPr>
          <p:nvPr>
            <p:ph type="ftr" sz="quarter" idx="3"/>
          </p:nvPr>
        </p:nvSpPr>
        <p:spPr/>
        <p:txBody>
          <a:bodyPr/>
          <a:lstStyle/>
          <a:p>
            <a:r>
              <a:rPr lang="en-US" dirty="0" smtClean="0"/>
              <a:t>Designers for Learning </a:t>
            </a:r>
            <a:endParaRPr lang="en-US" dirty="0"/>
          </a:p>
        </p:txBody>
      </p:sp>
      <p:sp>
        <p:nvSpPr>
          <p:cNvPr id="11" name="TextBox 10"/>
          <p:cNvSpPr txBox="1"/>
          <p:nvPr/>
        </p:nvSpPr>
        <p:spPr>
          <a:xfrm>
            <a:off x="472807" y="4262497"/>
            <a:ext cx="3413393" cy="1815882"/>
          </a:xfrm>
          <a:prstGeom prst="rect">
            <a:avLst/>
          </a:prstGeom>
          <a:solidFill>
            <a:schemeClr val="tx2">
              <a:lumMod val="20000"/>
              <a:lumOff val="80000"/>
            </a:schemeClr>
          </a:solidFill>
          <a:ln>
            <a:solidFill>
              <a:schemeClr val="tx2"/>
            </a:solidFill>
          </a:ln>
        </p:spPr>
        <p:txBody>
          <a:bodyPr wrap="square" rtlCol="0">
            <a:spAutoFit/>
          </a:bodyPr>
          <a:lstStyle/>
          <a:p>
            <a:r>
              <a:rPr lang="en-US" sz="1600" dirty="0" smtClean="0">
                <a:latin typeface="Arial" panose="020B0604020202020204" pitchFamily="34" charset="0"/>
                <a:cs typeface="Arial" panose="020B0604020202020204" pitchFamily="34" charset="0"/>
              </a:rPr>
              <a:t>Darren is a fitness instructor at a community college. He has worked as an instructor at the college for 10 years. His goal as an instructor is to help his students achieve inner peace. He loves to watch movies on his free time.</a:t>
            </a:r>
            <a:endParaRPr lang="en-US" sz="1600" dirty="0">
              <a:latin typeface="Arial" panose="020B0604020202020204" pitchFamily="34" charset="0"/>
              <a:cs typeface="Arial" panose="020B0604020202020204" pitchFamily="34" charset="0"/>
            </a:endParaRPr>
          </a:p>
        </p:txBody>
      </p:sp>
      <p:sp>
        <p:nvSpPr>
          <p:cNvPr id="12" name="TextBox 11"/>
          <p:cNvSpPr txBox="1"/>
          <p:nvPr/>
        </p:nvSpPr>
        <p:spPr>
          <a:xfrm>
            <a:off x="4354417" y="4280118"/>
            <a:ext cx="4343400" cy="1815882"/>
          </a:xfrm>
          <a:prstGeom prst="rect">
            <a:avLst/>
          </a:prstGeom>
          <a:solidFill>
            <a:schemeClr val="tx2">
              <a:lumMod val="20000"/>
              <a:lumOff val="80000"/>
            </a:schemeClr>
          </a:solidFill>
          <a:ln>
            <a:solidFill>
              <a:schemeClr val="tx2"/>
            </a:solidFill>
          </a:ln>
        </p:spPr>
        <p:txBody>
          <a:bodyPr wrap="square" rtlCol="0">
            <a:spAutoFit/>
          </a:bodyPr>
          <a:lstStyle/>
          <a:p>
            <a:r>
              <a:rPr lang="en-US" sz="1600" dirty="0">
                <a:latin typeface="Arial" panose="020B0604020202020204" pitchFamily="34" charset="0"/>
                <a:cs typeface="Arial" panose="020B0604020202020204" pitchFamily="34" charset="0"/>
              </a:rPr>
              <a:t>Gretchen is a public speaker. She travels around the world giving presentations to a variety of audiences. Her travel time is between 3 to 12 hours depending on the location. </a:t>
            </a:r>
            <a:r>
              <a:rPr lang="en-US" sz="1600" dirty="0">
                <a:latin typeface="Arial" panose="020B0604020202020204" pitchFamily="34" charset="0"/>
                <a:cs typeface="Arial" panose="020B0604020202020204" pitchFamily="34" charset="0"/>
              </a:rPr>
              <a:t>While traveling, </a:t>
            </a:r>
            <a:r>
              <a:rPr lang="en-US" sz="1600" dirty="0" smtClean="0">
                <a:latin typeface="Arial" panose="020B0604020202020204" pitchFamily="34" charset="0"/>
                <a:cs typeface="Arial" panose="020B0604020202020204" pitchFamily="34" charset="0"/>
              </a:rPr>
              <a:t>Chinese is her </a:t>
            </a:r>
            <a:r>
              <a:rPr lang="en-US" sz="1600" dirty="0">
                <a:latin typeface="Arial" panose="020B0604020202020204" pitchFamily="34" charset="0"/>
                <a:cs typeface="Arial" panose="020B0604020202020204" pitchFamily="34" charset="0"/>
              </a:rPr>
              <a:t>favorite type of restaurant </a:t>
            </a:r>
            <a:r>
              <a:rPr lang="en-US" sz="1600" dirty="0" smtClean="0">
                <a:latin typeface="Arial" panose="020B0604020202020204" pitchFamily="34" charset="0"/>
                <a:cs typeface="Arial" panose="020B0604020202020204" pitchFamily="34" charset="0"/>
              </a:rPr>
              <a:t>at which to </a:t>
            </a:r>
            <a:r>
              <a:rPr lang="en-US" sz="1600" dirty="0">
                <a:latin typeface="Arial" panose="020B0604020202020204" pitchFamily="34" charset="0"/>
                <a:cs typeface="Arial" panose="020B0604020202020204" pitchFamily="34" charset="0"/>
              </a:rPr>
              <a:t>eat </a:t>
            </a:r>
            <a:r>
              <a:rPr lang="en-US" sz="1600" dirty="0" smtClean="0">
                <a:latin typeface="Arial" panose="020B0604020202020204" pitchFamily="34" charset="0"/>
                <a:cs typeface="Arial" panose="020B0604020202020204" pitchFamily="34" charset="0"/>
              </a:rPr>
              <a:t>dinner. </a:t>
            </a:r>
            <a:r>
              <a:rPr lang="en-US" sz="1600" dirty="0">
                <a:latin typeface="Arial" panose="020B0604020202020204" pitchFamily="34" charset="0"/>
                <a:cs typeface="Arial" panose="020B0604020202020204" pitchFamily="34" charset="0"/>
              </a:rPr>
              <a:t>Gretchen </a:t>
            </a:r>
            <a:r>
              <a:rPr lang="en-US" sz="1600" dirty="0" smtClean="0">
                <a:latin typeface="Arial" panose="020B0604020202020204" pitchFamily="34" charset="0"/>
                <a:cs typeface="Arial" panose="020B0604020202020204" pitchFamily="34" charset="0"/>
              </a:rPr>
              <a:t>works 80 hours a week.</a:t>
            </a:r>
            <a:endParaRPr lang="en-US" sz="1600" dirty="0">
              <a:latin typeface="Arial" panose="020B0604020202020204" pitchFamily="34" charset="0"/>
              <a:cs typeface="Arial" panose="020B0604020202020204" pitchFamily="34" charset="0"/>
            </a:endParaRPr>
          </a:p>
        </p:txBody>
      </p:sp>
      <p:pic>
        <p:nvPicPr>
          <p:cNvPr id="10" name="Picture 9" descr="9382-a-beautiful-chinese-girl-sitting-on-steps-making-a-silly-face-pv.jpg"/>
          <p:cNvPicPr>
            <a:picLocks noChangeAspect="1"/>
          </p:cNvPicPr>
          <p:nvPr/>
        </p:nvPicPr>
        <p:blipFill>
          <a:blip r:embed="rId3"/>
          <a:stretch>
            <a:fillRect/>
          </a:stretch>
        </p:blipFill>
        <p:spPr>
          <a:xfrm>
            <a:off x="4953000" y="2245072"/>
            <a:ext cx="2667000" cy="1770576"/>
          </a:xfrm>
          <a:prstGeom prst="rect">
            <a:avLst/>
          </a:prstGeom>
        </p:spPr>
      </p:pic>
      <p:pic>
        <p:nvPicPr>
          <p:cNvPr id="13" name="Picture 12" descr="15397-a-healthy-young-man-running-on-a-treadmill-in-a-gym-pv.jpg"/>
          <p:cNvPicPr>
            <a:picLocks noChangeAspect="1"/>
          </p:cNvPicPr>
          <p:nvPr/>
        </p:nvPicPr>
        <p:blipFill>
          <a:blip r:embed="rId4"/>
          <a:stretch>
            <a:fillRect/>
          </a:stretch>
        </p:blipFill>
        <p:spPr>
          <a:xfrm>
            <a:off x="804050" y="2209800"/>
            <a:ext cx="2929750" cy="1828800"/>
          </a:xfrm>
          <a:prstGeom prst="rect">
            <a:avLst/>
          </a:prstGeom>
        </p:spPr>
      </p:pic>
    </p:spTree>
    <p:extLst>
      <p:ext uri="{BB962C8B-B14F-4D97-AF65-F5344CB8AC3E}">
        <p14:creationId xmlns:p14="http://schemas.microsoft.com/office/powerpoint/2010/main" val="2907689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Three Sections of the Unit</a:t>
            </a:r>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3</a:t>
            </a:fld>
            <a:endParaRPr lang="en-US" dirty="0"/>
          </a:p>
        </p:txBody>
      </p:sp>
      <p:sp>
        <p:nvSpPr>
          <p:cNvPr id="16"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graphicFrame>
        <p:nvGraphicFramePr>
          <p:cNvPr id="6" name="Diagram 5"/>
          <p:cNvGraphicFramePr/>
          <p:nvPr>
            <p:extLst>
              <p:ext uri="{D42A27DB-BD31-4B8C-83A1-F6EECF244321}">
                <p14:modId xmlns:p14="http://schemas.microsoft.com/office/powerpoint/2010/main" val="1001290724"/>
              </p:ext>
            </p:extLst>
          </p:nvPr>
        </p:nvGraphicFramePr>
        <p:xfrm>
          <a:off x="1447800" y="1524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3473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6582"/>
          </a:xfrm>
        </p:spPr>
        <p:txBody>
          <a:bodyPr/>
          <a:lstStyle/>
          <a:p>
            <a:r>
              <a:rPr lang="en-US" dirty="0"/>
              <a:t>Answers: Relevant Information</a:t>
            </a:r>
          </a:p>
        </p:txBody>
      </p:sp>
      <p:sp>
        <p:nvSpPr>
          <p:cNvPr id="4" name="Slide Number Placeholder 3"/>
          <p:cNvSpPr>
            <a:spLocks noGrp="1"/>
          </p:cNvSpPr>
          <p:nvPr>
            <p:ph type="sldNum" sz="quarter" idx="12"/>
          </p:nvPr>
        </p:nvSpPr>
        <p:spPr/>
        <p:txBody>
          <a:bodyPr/>
          <a:lstStyle/>
          <a:p>
            <a:fld id="{928B5706-1A6D-4657-BE0C-7145DCA9DD4D}" type="slidenum">
              <a:rPr lang="en-US" smtClean="0"/>
              <a:pPr/>
              <a:t>30</a:t>
            </a:fld>
            <a:endParaRPr lang="en-US" dirty="0"/>
          </a:p>
        </p:txBody>
      </p:sp>
      <p:sp>
        <p:nvSpPr>
          <p:cNvPr id="5" name="Footer Placeholder 4"/>
          <p:cNvSpPr>
            <a:spLocks noGrp="1"/>
          </p:cNvSpPr>
          <p:nvPr>
            <p:ph type="ftr" sz="quarter" idx="3"/>
          </p:nvPr>
        </p:nvSpPr>
        <p:spPr/>
        <p:txBody>
          <a:bodyPr/>
          <a:lstStyle/>
          <a:p>
            <a:r>
              <a:rPr lang="en-US" dirty="0" smtClean="0"/>
              <a:t>Designers for Learning </a:t>
            </a:r>
            <a:endParaRPr lang="en-US" dirty="0"/>
          </a:p>
        </p:txBody>
      </p:sp>
      <p:sp>
        <p:nvSpPr>
          <p:cNvPr id="9" name="Rectangle 8"/>
          <p:cNvSpPr/>
          <p:nvPr/>
        </p:nvSpPr>
        <p:spPr>
          <a:xfrm>
            <a:off x="457200" y="4324566"/>
            <a:ext cx="3962400" cy="1815882"/>
          </a:xfrm>
          <a:prstGeom prst="rect">
            <a:avLst/>
          </a:prstGeom>
          <a:solidFill>
            <a:schemeClr val="tx2">
              <a:lumMod val="20000"/>
              <a:lumOff val="80000"/>
            </a:schemeClr>
          </a:solidFill>
          <a:ln>
            <a:solidFill>
              <a:schemeClr val="tx2"/>
            </a:solidFill>
          </a:ln>
        </p:spPr>
        <p:txBody>
          <a:bodyPr wrap="square">
            <a:spAutoFit/>
          </a:bodyPr>
          <a:lstStyle/>
          <a:p>
            <a:r>
              <a:rPr lang="en-US" sz="1600" b="1" u="sng" dirty="0">
                <a:latin typeface="Arial" panose="020B0604020202020204" pitchFamily="34" charset="0"/>
                <a:cs typeface="Arial" panose="020B0604020202020204" pitchFamily="34" charset="0"/>
              </a:rPr>
              <a:t>Darren is a fitness instructor at a community college. </a:t>
            </a:r>
            <a:r>
              <a:rPr lang="en-US" sz="1600" dirty="0">
                <a:latin typeface="Arial" panose="020B0604020202020204" pitchFamily="34" charset="0"/>
                <a:cs typeface="Arial" panose="020B0604020202020204" pitchFamily="34" charset="0"/>
              </a:rPr>
              <a:t>He has worked as an instructor at the college for 10 years.</a:t>
            </a:r>
            <a:r>
              <a:rPr lang="en-US" sz="1600" b="1" u="sng" dirty="0">
                <a:latin typeface="Arial" panose="020B0604020202020204" pitchFamily="34" charset="0"/>
                <a:cs typeface="Arial" panose="020B0604020202020204" pitchFamily="34" charset="0"/>
              </a:rPr>
              <a:t> His goal as an instructor is to help his students achieve inner </a:t>
            </a:r>
            <a:r>
              <a:rPr lang="en-US" sz="1600" b="1" u="sng" dirty="0" smtClean="0">
                <a:latin typeface="Arial" panose="020B0604020202020204" pitchFamily="34" charset="0"/>
                <a:cs typeface="Arial" panose="020B0604020202020204" pitchFamily="34" charset="0"/>
              </a:rPr>
              <a:t>peace. </a:t>
            </a:r>
            <a:r>
              <a:rPr lang="en-US" sz="1600" dirty="0">
                <a:latin typeface="Arial" panose="020B0604020202020204" pitchFamily="34" charset="0"/>
                <a:cs typeface="Arial" panose="020B0604020202020204" pitchFamily="34" charset="0"/>
              </a:rPr>
              <a:t>He loves to watch movies on his free time</a:t>
            </a:r>
            <a:r>
              <a:rPr lang="en-US" sz="1600" dirty="0" smtClean="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p:txBody>
      </p:sp>
      <p:sp>
        <p:nvSpPr>
          <p:cNvPr id="11" name="Rectangle 10"/>
          <p:cNvSpPr/>
          <p:nvPr/>
        </p:nvSpPr>
        <p:spPr>
          <a:xfrm>
            <a:off x="4572000" y="4280118"/>
            <a:ext cx="4419600" cy="1815882"/>
          </a:xfrm>
          <a:prstGeom prst="rect">
            <a:avLst/>
          </a:prstGeom>
          <a:solidFill>
            <a:schemeClr val="tx2">
              <a:lumMod val="20000"/>
              <a:lumOff val="80000"/>
            </a:schemeClr>
          </a:solidFill>
          <a:ln>
            <a:solidFill>
              <a:schemeClr val="tx2"/>
            </a:solidFill>
          </a:ln>
        </p:spPr>
        <p:txBody>
          <a:bodyPr wrap="square">
            <a:spAutoFit/>
          </a:bodyPr>
          <a:lstStyle/>
          <a:p>
            <a:r>
              <a:rPr lang="en-US" sz="1600" b="1" u="sng" dirty="0">
                <a:latin typeface="Arial" panose="020B0604020202020204" pitchFamily="34" charset="0"/>
                <a:cs typeface="Arial" panose="020B0604020202020204" pitchFamily="34" charset="0"/>
              </a:rPr>
              <a:t>Gretchen is a public speaker. She travels around the world giving presentations to a variety of audiences. Her travel time is between 3 to 12 hours depending on the location.</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While traveling, Chinese is her favorite type of restaurant at which to eat dinner. </a:t>
            </a:r>
            <a:r>
              <a:rPr lang="en-US" sz="1600" b="1" u="sng" dirty="0" smtClean="0">
                <a:latin typeface="Arial" panose="020B0604020202020204" pitchFamily="34" charset="0"/>
                <a:cs typeface="Arial" panose="020B0604020202020204" pitchFamily="34" charset="0"/>
              </a:rPr>
              <a:t>Gretchen </a:t>
            </a:r>
            <a:r>
              <a:rPr lang="en-US" sz="1600" b="1" u="sng" dirty="0">
                <a:latin typeface="Arial" panose="020B0604020202020204" pitchFamily="34" charset="0"/>
                <a:cs typeface="Arial" panose="020B0604020202020204" pitchFamily="34" charset="0"/>
              </a:rPr>
              <a:t>works 80 hours a week.</a:t>
            </a:r>
          </a:p>
        </p:txBody>
      </p:sp>
      <p:sp>
        <p:nvSpPr>
          <p:cNvPr id="12" name="TextBox 11"/>
          <p:cNvSpPr txBox="1"/>
          <p:nvPr/>
        </p:nvSpPr>
        <p:spPr>
          <a:xfrm>
            <a:off x="457200" y="1167080"/>
            <a:ext cx="7467600" cy="1323439"/>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Take a look at the underlined areas that identify </a:t>
            </a:r>
            <a:r>
              <a:rPr lang="en-US" sz="1600" b="1" dirty="0" smtClean="0">
                <a:solidFill>
                  <a:srgbClr val="FF0000"/>
                </a:solidFill>
                <a:latin typeface="Arial" panose="020B0604020202020204" pitchFamily="34" charset="0"/>
                <a:cs typeface="Arial" panose="020B0604020202020204" pitchFamily="34" charset="0"/>
              </a:rPr>
              <a:t>relevant information</a:t>
            </a:r>
            <a:r>
              <a:rPr lang="en-US" sz="1600" dirty="0" smtClean="0">
                <a:solidFill>
                  <a:srgbClr val="FF0000"/>
                </a:solidFill>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Is this what you considered </a:t>
            </a:r>
            <a:r>
              <a:rPr lang="en-US" sz="1600" b="1" dirty="0" smtClean="0">
                <a:solidFill>
                  <a:srgbClr val="FF0000"/>
                </a:solidFill>
                <a:latin typeface="Arial" panose="020B0604020202020204" pitchFamily="34" charset="0"/>
                <a:cs typeface="Arial" panose="020B0604020202020204" pitchFamily="34" charset="0"/>
              </a:rPr>
              <a:t>relevant</a:t>
            </a:r>
            <a:r>
              <a:rPr lang="en-US" sz="1600" dirty="0" smtClean="0">
                <a:solidFill>
                  <a:srgbClr val="FF0000"/>
                </a:solidFill>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to the description of the person’s work?  </a:t>
            </a:r>
          </a:p>
          <a:p>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If you did, great job! You are correct. </a:t>
            </a:r>
          </a:p>
          <a:p>
            <a:endParaRPr lang="en-US" sz="1600" dirty="0">
              <a:latin typeface="Arial" panose="020B0604020202020204" pitchFamily="34" charset="0"/>
              <a:cs typeface="Arial" panose="020B0604020202020204" pitchFamily="34" charset="0"/>
            </a:endParaRPr>
          </a:p>
        </p:txBody>
      </p:sp>
      <p:pic>
        <p:nvPicPr>
          <p:cNvPr id="10" name="Picture 9" descr="9382-a-beautiful-chinese-girl-sitting-on-steps-making-a-silly-face-pv.jpg"/>
          <p:cNvPicPr>
            <a:picLocks noChangeAspect="1"/>
          </p:cNvPicPr>
          <p:nvPr/>
        </p:nvPicPr>
        <p:blipFill>
          <a:blip r:embed="rId3"/>
          <a:stretch>
            <a:fillRect/>
          </a:stretch>
        </p:blipFill>
        <p:spPr>
          <a:xfrm>
            <a:off x="5105400" y="2397472"/>
            <a:ext cx="2667000" cy="1770576"/>
          </a:xfrm>
          <a:prstGeom prst="rect">
            <a:avLst/>
          </a:prstGeom>
        </p:spPr>
      </p:pic>
      <p:pic>
        <p:nvPicPr>
          <p:cNvPr id="15" name="Picture 14" descr="15397-a-healthy-young-man-running-on-a-treadmill-in-a-gym-pv.jpg"/>
          <p:cNvPicPr>
            <a:picLocks noChangeAspect="1"/>
          </p:cNvPicPr>
          <p:nvPr/>
        </p:nvPicPr>
        <p:blipFill>
          <a:blip r:embed="rId4"/>
          <a:stretch>
            <a:fillRect/>
          </a:stretch>
        </p:blipFill>
        <p:spPr>
          <a:xfrm>
            <a:off x="956450" y="2362200"/>
            <a:ext cx="2929750" cy="1828800"/>
          </a:xfrm>
          <a:prstGeom prst="rect">
            <a:avLst/>
          </a:prstGeom>
        </p:spPr>
      </p:pic>
    </p:spTree>
    <p:extLst>
      <p:ext uri="{BB962C8B-B14F-4D97-AF65-F5344CB8AC3E}">
        <p14:creationId xmlns:p14="http://schemas.microsoft.com/office/powerpoint/2010/main" val="4441730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6582"/>
          </a:xfrm>
        </p:spPr>
        <p:txBody>
          <a:bodyPr/>
          <a:lstStyle/>
          <a:p>
            <a:r>
              <a:rPr lang="en-US" dirty="0"/>
              <a:t>Practice Your </a:t>
            </a:r>
            <a:r>
              <a:rPr lang="en-US" dirty="0" smtClean="0"/>
              <a:t>Skills: Irrelevant </a:t>
            </a:r>
            <a:r>
              <a:rPr lang="en-US" dirty="0"/>
              <a:t>Information</a:t>
            </a:r>
          </a:p>
        </p:txBody>
      </p:sp>
      <p:sp>
        <p:nvSpPr>
          <p:cNvPr id="3" name="Content Placeholder 2"/>
          <p:cNvSpPr>
            <a:spLocks noGrp="1"/>
          </p:cNvSpPr>
          <p:nvPr>
            <p:ph idx="1"/>
          </p:nvPr>
        </p:nvSpPr>
        <p:spPr>
          <a:xfrm>
            <a:off x="457200" y="1143000"/>
            <a:ext cx="8229600" cy="4830763"/>
          </a:xfrm>
        </p:spPr>
        <p:txBody>
          <a:bodyPr/>
          <a:lstStyle/>
          <a:p>
            <a:pPr marL="0" indent="0">
              <a:buNone/>
            </a:pPr>
            <a:r>
              <a:rPr lang="en-US" dirty="0"/>
              <a:t>Read the descriptions under the photographs and determine what </a:t>
            </a:r>
            <a:r>
              <a:rPr lang="en-US" dirty="0" smtClean="0"/>
              <a:t>the </a:t>
            </a:r>
            <a:r>
              <a:rPr lang="en-US" b="1" dirty="0" smtClean="0">
                <a:solidFill>
                  <a:srgbClr val="FF0000"/>
                </a:solidFill>
              </a:rPr>
              <a:t>irrelevant </a:t>
            </a:r>
            <a:r>
              <a:rPr lang="en-US" b="1" dirty="0">
                <a:solidFill>
                  <a:srgbClr val="FF0000"/>
                </a:solidFill>
              </a:rPr>
              <a:t>information</a:t>
            </a:r>
            <a:r>
              <a:rPr lang="en-US" dirty="0"/>
              <a:t> </a:t>
            </a:r>
            <a:r>
              <a:rPr lang="en-US" dirty="0" smtClean="0"/>
              <a:t>is about </a:t>
            </a:r>
            <a:r>
              <a:rPr lang="en-US" dirty="0"/>
              <a:t>the individual’s work.</a:t>
            </a:r>
          </a:p>
        </p:txBody>
      </p:sp>
      <p:sp>
        <p:nvSpPr>
          <p:cNvPr id="4" name="Slide Number Placeholder 3"/>
          <p:cNvSpPr>
            <a:spLocks noGrp="1"/>
          </p:cNvSpPr>
          <p:nvPr>
            <p:ph type="sldNum" sz="quarter" idx="12"/>
          </p:nvPr>
        </p:nvSpPr>
        <p:spPr/>
        <p:txBody>
          <a:bodyPr/>
          <a:lstStyle/>
          <a:p>
            <a:fld id="{928B5706-1A6D-4657-BE0C-7145DCA9DD4D}" type="slidenum">
              <a:rPr lang="en-US" smtClean="0"/>
              <a:pPr/>
              <a:t>31</a:t>
            </a:fld>
            <a:endParaRPr lang="en-US" dirty="0"/>
          </a:p>
        </p:txBody>
      </p:sp>
      <p:sp>
        <p:nvSpPr>
          <p:cNvPr id="5" name="Footer Placeholder 4"/>
          <p:cNvSpPr>
            <a:spLocks noGrp="1"/>
          </p:cNvSpPr>
          <p:nvPr>
            <p:ph type="ftr" sz="quarter" idx="3"/>
          </p:nvPr>
        </p:nvSpPr>
        <p:spPr/>
        <p:txBody>
          <a:bodyPr/>
          <a:lstStyle/>
          <a:p>
            <a:r>
              <a:rPr lang="en-US" dirty="0" smtClean="0"/>
              <a:t>Designers for Learning </a:t>
            </a:r>
            <a:endParaRPr lang="en-US" dirty="0"/>
          </a:p>
        </p:txBody>
      </p:sp>
      <p:sp>
        <p:nvSpPr>
          <p:cNvPr id="11" name="TextBox 10"/>
          <p:cNvSpPr txBox="1"/>
          <p:nvPr/>
        </p:nvSpPr>
        <p:spPr>
          <a:xfrm>
            <a:off x="472807" y="4356318"/>
            <a:ext cx="3718193" cy="1815882"/>
          </a:xfrm>
          <a:prstGeom prst="rect">
            <a:avLst/>
          </a:prstGeom>
          <a:solidFill>
            <a:schemeClr val="tx2">
              <a:lumMod val="20000"/>
              <a:lumOff val="80000"/>
            </a:schemeClr>
          </a:solidFill>
          <a:ln>
            <a:solidFill>
              <a:schemeClr val="tx2"/>
            </a:solidFill>
          </a:ln>
        </p:spPr>
        <p:txBody>
          <a:bodyPr wrap="square" rtlCol="0">
            <a:spAutoFit/>
          </a:bodyPr>
          <a:lstStyle/>
          <a:p>
            <a:r>
              <a:rPr lang="en-US" sz="1600" dirty="0" smtClean="0">
                <a:latin typeface="Arial" panose="020B0604020202020204" pitchFamily="34" charset="0"/>
                <a:cs typeface="Arial" panose="020B0604020202020204" pitchFamily="34" charset="0"/>
              </a:rPr>
              <a:t>Darren is a fitness instructor at a community college. He has worked as an instructor at the college for 10 years. His goal as an instructor is to help his students achieve inner peace. He loves to watch movies on his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free time.</a:t>
            </a:r>
            <a:endParaRPr lang="en-US" sz="1600" dirty="0">
              <a:latin typeface="Arial" panose="020B0604020202020204" pitchFamily="34" charset="0"/>
              <a:cs typeface="Arial" panose="020B0604020202020204" pitchFamily="34" charset="0"/>
            </a:endParaRPr>
          </a:p>
        </p:txBody>
      </p:sp>
      <p:sp>
        <p:nvSpPr>
          <p:cNvPr id="12" name="TextBox 11"/>
          <p:cNvSpPr txBox="1"/>
          <p:nvPr/>
        </p:nvSpPr>
        <p:spPr>
          <a:xfrm>
            <a:off x="4648200" y="4356318"/>
            <a:ext cx="4058798" cy="1815882"/>
          </a:xfrm>
          <a:prstGeom prst="rect">
            <a:avLst/>
          </a:prstGeom>
          <a:solidFill>
            <a:schemeClr val="tx2">
              <a:lumMod val="20000"/>
              <a:lumOff val="80000"/>
            </a:schemeClr>
          </a:solidFill>
          <a:ln>
            <a:solidFill>
              <a:schemeClr val="tx2"/>
            </a:solidFill>
          </a:ln>
        </p:spPr>
        <p:txBody>
          <a:bodyPr wrap="square" rtlCol="0">
            <a:spAutoFit/>
          </a:bodyPr>
          <a:lstStyle/>
          <a:p>
            <a:r>
              <a:rPr lang="en-US" sz="1600" dirty="0">
                <a:latin typeface="Arial" panose="020B0604020202020204" pitchFamily="34" charset="0"/>
                <a:cs typeface="Arial" panose="020B0604020202020204" pitchFamily="34" charset="0"/>
              </a:rPr>
              <a:t>Gretchen is a public speaker. She travels around the world giving presentations to a variety of audiences. Her travel time is between 3 to 12 hours depending on the location. </a:t>
            </a:r>
            <a:r>
              <a:rPr lang="en-US" sz="1600" dirty="0">
                <a:latin typeface="Arial" panose="020B0604020202020204" pitchFamily="34" charset="0"/>
                <a:cs typeface="Arial" panose="020B0604020202020204" pitchFamily="34" charset="0"/>
              </a:rPr>
              <a:t>While traveling, Chinese is her favorite type of restaurant at which to eat dinner. Gretchen </a:t>
            </a:r>
            <a:r>
              <a:rPr lang="en-US" sz="1600" dirty="0">
                <a:latin typeface="Arial" panose="020B0604020202020204" pitchFamily="34" charset="0"/>
                <a:cs typeface="Arial" panose="020B0604020202020204" pitchFamily="34" charset="0"/>
              </a:rPr>
              <a:t>works 80 hours a week.</a:t>
            </a:r>
          </a:p>
        </p:txBody>
      </p:sp>
      <p:pic>
        <p:nvPicPr>
          <p:cNvPr id="14" name="Picture 13" descr="9382-a-beautiful-chinese-girl-sitting-on-steps-making-a-silly-face-pv.jpg"/>
          <p:cNvPicPr>
            <a:picLocks noChangeAspect="1"/>
          </p:cNvPicPr>
          <p:nvPr/>
        </p:nvPicPr>
        <p:blipFill>
          <a:blip r:embed="rId3"/>
          <a:stretch>
            <a:fillRect/>
          </a:stretch>
        </p:blipFill>
        <p:spPr>
          <a:xfrm>
            <a:off x="5105400" y="2397472"/>
            <a:ext cx="2667000" cy="1770576"/>
          </a:xfrm>
          <a:prstGeom prst="rect">
            <a:avLst/>
          </a:prstGeom>
        </p:spPr>
      </p:pic>
      <p:pic>
        <p:nvPicPr>
          <p:cNvPr id="15" name="Picture 14" descr="15397-a-healthy-young-man-running-on-a-treadmill-in-a-gym-pv.jpg"/>
          <p:cNvPicPr>
            <a:picLocks noChangeAspect="1"/>
          </p:cNvPicPr>
          <p:nvPr/>
        </p:nvPicPr>
        <p:blipFill>
          <a:blip r:embed="rId4"/>
          <a:stretch>
            <a:fillRect/>
          </a:stretch>
        </p:blipFill>
        <p:spPr>
          <a:xfrm>
            <a:off x="956450" y="2362200"/>
            <a:ext cx="2929750" cy="1828800"/>
          </a:xfrm>
          <a:prstGeom prst="rect">
            <a:avLst/>
          </a:prstGeom>
        </p:spPr>
      </p:pic>
    </p:spTree>
    <p:extLst>
      <p:ext uri="{BB962C8B-B14F-4D97-AF65-F5344CB8AC3E}">
        <p14:creationId xmlns:p14="http://schemas.microsoft.com/office/powerpoint/2010/main" val="2074540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6582"/>
          </a:xfrm>
        </p:spPr>
        <p:txBody>
          <a:bodyPr/>
          <a:lstStyle/>
          <a:p>
            <a:r>
              <a:rPr lang="en-US" dirty="0"/>
              <a:t>Answers: Irrelevant Information</a:t>
            </a:r>
          </a:p>
        </p:txBody>
      </p:sp>
      <p:sp>
        <p:nvSpPr>
          <p:cNvPr id="4" name="Slide Number Placeholder 3"/>
          <p:cNvSpPr>
            <a:spLocks noGrp="1"/>
          </p:cNvSpPr>
          <p:nvPr>
            <p:ph type="sldNum" sz="quarter" idx="12"/>
          </p:nvPr>
        </p:nvSpPr>
        <p:spPr/>
        <p:txBody>
          <a:bodyPr/>
          <a:lstStyle/>
          <a:p>
            <a:fld id="{928B5706-1A6D-4657-BE0C-7145DCA9DD4D}" type="slidenum">
              <a:rPr lang="en-US" smtClean="0"/>
              <a:pPr/>
              <a:t>32</a:t>
            </a:fld>
            <a:endParaRPr lang="en-US" dirty="0"/>
          </a:p>
        </p:txBody>
      </p:sp>
      <p:sp>
        <p:nvSpPr>
          <p:cNvPr id="5" name="Footer Placeholder 4"/>
          <p:cNvSpPr>
            <a:spLocks noGrp="1"/>
          </p:cNvSpPr>
          <p:nvPr>
            <p:ph type="ftr" sz="quarter" idx="3"/>
          </p:nvPr>
        </p:nvSpPr>
        <p:spPr/>
        <p:txBody>
          <a:bodyPr/>
          <a:lstStyle/>
          <a:p>
            <a:r>
              <a:rPr lang="en-US" dirty="0" smtClean="0"/>
              <a:t>Designers for Learning </a:t>
            </a:r>
            <a:endParaRPr lang="en-US" dirty="0"/>
          </a:p>
        </p:txBody>
      </p:sp>
      <p:sp>
        <p:nvSpPr>
          <p:cNvPr id="9" name="Rectangle 8"/>
          <p:cNvSpPr/>
          <p:nvPr/>
        </p:nvSpPr>
        <p:spPr>
          <a:xfrm>
            <a:off x="457200" y="4343400"/>
            <a:ext cx="3962400" cy="1815882"/>
          </a:xfrm>
          <a:prstGeom prst="rect">
            <a:avLst/>
          </a:prstGeom>
          <a:solidFill>
            <a:schemeClr val="tx2">
              <a:lumMod val="20000"/>
              <a:lumOff val="80000"/>
            </a:schemeClr>
          </a:solidFill>
          <a:ln>
            <a:solidFill>
              <a:schemeClr val="tx2"/>
            </a:solidFill>
          </a:ln>
        </p:spPr>
        <p:txBody>
          <a:bodyPr wrap="square">
            <a:spAutoFit/>
          </a:bodyPr>
          <a:lstStyle/>
          <a:p>
            <a:r>
              <a:rPr lang="en-US" sz="1600" dirty="0">
                <a:latin typeface="Arial" panose="020B0604020202020204" pitchFamily="34" charset="0"/>
                <a:cs typeface="Arial" panose="020B0604020202020204" pitchFamily="34" charset="0"/>
              </a:rPr>
              <a:t>Darren is a fitness instructor at a community college. </a:t>
            </a:r>
            <a:r>
              <a:rPr lang="en-US" sz="1600" b="1" u="sng" dirty="0">
                <a:latin typeface="Arial" panose="020B0604020202020204" pitchFamily="34" charset="0"/>
                <a:cs typeface="Arial" panose="020B0604020202020204" pitchFamily="34" charset="0"/>
              </a:rPr>
              <a:t>He has worked as an instructor at the college for 10 years</a:t>
            </a:r>
            <a:r>
              <a:rPr lang="en-US" sz="1600" dirty="0">
                <a:latin typeface="Arial" panose="020B0604020202020204" pitchFamily="34" charset="0"/>
                <a:cs typeface="Arial" panose="020B0604020202020204" pitchFamily="34" charset="0"/>
              </a:rPr>
              <a:t>. His goal as an instructor is to help his students achieve inner </a:t>
            </a:r>
            <a:r>
              <a:rPr lang="en-US" sz="1600" dirty="0" smtClean="0">
                <a:latin typeface="Arial" panose="020B0604020202020204" pitchFamily="34" charset="0"/>
                <a:cs typeface="Arial" panose="020B0604020202020204" pitchFamily="34" charset="0"/>
              </a:rPr>
              <a:t>peace. </a:t>
            </a:r>
            <a:r>
              <a:rPr lang="en-US" sz="1600" b="1" u="sng" dirty="0">
                <a:latin typeface="Arial" panose="020B0604020202020204" pitchFamily="34" charset="0"/>
                <a:cs typeface="Arial" panose="020B0604020202020204" pitchFamily="34" charset="0"/>
              </a:rPr>
              <a:t>He loves to watch movies on his free time</a:t>
            </a:r>
            <a:r>
              <a:rPr lang="en-US" sz="1600" b="1" u="sng" dirty="0" smtClean="0">
                <a:latin typeface="Arial" panose="020B0604020202020204" pitchFamily="34" charset="0"/>
                <a:cs typeface="Arial" panose="020B0604020202020204" pitchFamily="34" charset="0"/>
              </a:rPr>
              <a:t>.</a:t>
            </a:r>
          </a:p>
          <a:p>
            <a:endParaRPr lang="en-US" sz="1600" b="1" u="sng" dirty="0">
              <a:latin typeface="Arial" panose="020B0604020202020204" pitchFamily="34" charset="0"/>
              <a:cs typeface="Arial" panose="020B0604020202020204" pitchFamily="34" charset="0"/>
            </a:endParaRPr>
          </a:p>
        </p:txBody>
      </p:sp>
      <p:sp>
        <p:nvSpPr>
          <p:cNvPr id="11" name="Rectangle 10"/>
          <p:cNvSpPr/>
          <p:nvPr/>
        </p:nvSpPr>
        <p:spPr>
          <a:xfrm>
            <a:off x="4876800" y="4267200"/>
            <a:ext cx="3810000" cy="2062103"/>
          </a:xfrm>
          <a:prstGeom prst="rect">
            <a:avLst/>
          </a:prstGeom>
          <a:solidFill>
            <a:schemeClr val="tx2">
              <a:lumMod val="20000"/>
              <a:lumOff val="80000"/>
            </a:schemeClr>
          </a:solidFill>
          <a:ln>
            <a:solidFill>
              <a:schemeClr val="tx2"/>
            </a:solidFill>
          </a:ln>
        </p:spPr>
        <p:txBody>
          <a:bodyPr wrap="square">
            <a:spAutoFit/>
          </a:bodyPr>
          <a:lstStyle/>
          <a:p>
            <a:r>
              <a:rPr lang="en-US" sz="1600" dirty="0">
                <a:latin typeface="Arial" panose="020B0604020202020204" pitchFamily="34" charset="0"/>
                <a:cs typeface="Arial" panose="020B0604020202020204" pitchFamily="34" charset="0"/>
              </a:rPr>
              <a:t>Gretchen is a public speaker. She travels around the world giving presentations to a variety of audiences. Her travel time is between 3 to 12 hours depending on the location. </a:t>
            </a:r>
            <a:r>
              <a:rPr lang="en-US" sz="1600" b="1" u="sng" dirty="0">
                <a:latin typeface="Arial" panose="020B0604020202020204" pitchFamily="34" charset="0"/>
                <a:cs typeface="Arial" panose="020B0604020202020204" pitchFamily="34" charset="0"/>
              </a:rPr>
              <a:t>While traveling, Chinese is her favorite type of restaurant at which to eat dinner. </a:t>
            </a:r>
            <a:r>
              <a:rPr lang="en-US" sz="1600" dirty="0" smtClean="0">
                <a:latin typeface="Arial" panose="020B0604020202020204" pitchFamily="34" charset="0"/>
                <a:cs typeface="Arial" panose="020B0604020202020204" pitchFamily="34" charset="0"/>
              </a:rPr>
              <a:t>Gretchen </a:t>
            </a:r>
            <a:r>
              <a:rPr lang="en-US" sz="1600" dirty="0">
                <a:latin typeface="Arial" panose="020B0604020202020204" pitchFamily="34" charset="0"/>
                <a:cs typeface="Arial" panose="020B0604020202020204" pitchFamily="34" charset="0"/>
              </a:rPr>
              <a:t>works 80 hours a week.</a:t>
            </a:r>
          </a:p>
        </p:txBody>
      </p:sp>
      <p:sp>
        <p:nvSpPr>
          <p:cNvPr id="12" name="TextBox 11"/>
          <p:cNvSpPr txBox="1"/>
          <p:nvPr/>
        </p:nvSpPr>
        <p:spPr>
          <a:xfrm>
            <a:off x="457200" y="990600"/>
            <a:ext cx="7467600" cy="1077218"/>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Take a look at the underlined areas. Is this what you considered was </a:t>
            </a:r>
            <a:r>
              <a:rPr lang="en-US" sz="1600" b="1" dirty="0" smtClean="0">
                <a:solidFill>
                  <a:srgbClr val="FF0000"/>
                </a:solidFill>
                <a:latin typeface="Arial" panose="020B0604020202020204" pitchFamily="34" charset="0"/>
                <a:cs typeface="Arial" panose="020B0604020202020204" pitchFamily="34" charset="0"/>
              </a:rPr>
              <a:t>irrelevan</a:t>
            </a:r>
            <a:r>
              <a:rPr lang="en-US" sz="1600" dirty="0" smtClean="0">
                <a:solidFill>
                  <a:srgbClr val="FF0000"/>
                </a:solidFill>
                <a:latin typeface="Arial" panose="020B0604020202020204" pitchFamily="34" charset="0"/>
                <a:cs typeface="Arial" panose="020B0604020202020204" pitchFamily="34" charset="0"/>
              </a:rPr>
              <a:t>t</a:t>
            </a:r>
            <a:r>
              <a:rPr lang="en-US" sz="1600" dirty="0" smtClean="0">
                <a:latin typeface="Arial" panose="020B0604020202020204" pitchFamily="34" charset="0"/>
                <a:cs typeface="Arial" panose="020B0604020202020204" pitchFamily="34" charset="0"/>
              </a:rPr>
              <a:t> to </a:t>
            </a:r>
            <a:r>
              <a:rPr lang="en-US" sz="1600" dirty="0">
                <a:latin typeface="Arial" panose="020B0604020202020204" pitchFamily="34" charset="0"/>
                <a:cs typeface="Arial" panose="020B0604020202020204" pitchFamily="34" charset="0"/>
              </a:rPr>
              <a:t>the description of the person’s work? </a:t>
            </a:r>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If you did,  you </a:t>
            </a:r>
            <a:r>
              <a:rPr lang="en-US" sz="1600" dirty="0">
                <a:latin typeface="Arial" panose="020B0604020202020204" pitchFamily="34" charset="0"/>
                <a:cs typeface="Arial" panose="020B0604020202020204" pitchFamily="34" charset="0"/>
              </a:rPr>
              <a:t>are correct. </a:t>
            </a:r>
            <a:r>
              <a:rPr lang="en-US" sz="1600" dirty="0" smtClean="0">
                <a:latin typeface="Arial" panose="020B0604020202020204" pitchFamily="34" charset="0"/>
                <a:cs typeface="Arial" panose="020B0604020202020204" pitchFamily="34" charset="0"/>
              </a:rPr>
              <a:t> Great job! </a:t>
            </a:r>
            <a:endParaRPr lang="en-US" sz="1600" dirty="0">
              <a:latin typeface="Arial" panose="020B0604020202020204" pitchFamily="34" charset="0"/>
              <a:cs typeface="Arial" panose="020B0604020202020204" pitchFamily="34" charset="0"/>
            </a:endParaRPr>
          </a:p>
        </p:txBody>
      </p:sp>
      <p:pic>
        <p:nvPicPr>
          <p:cNvPr id="10" name="Picture 9" descr="9382-a-beautiful-chinese-girl-sitting-on-steps-making-a-silly-face-pv.jpg"/>
          <p:cNvPicPr>
            <a:picLocks noChangeAspect="1"/>
          </p:cNvPicPr>
          <p:nvPr/>
        </p:nvPicPr>
        <p:blipFill>
          <a:blip r:embed="rId3"/>
          <a:stretch>
            <a:fillRect/>
          </a:stretch>
        </p:blipFill>
        <p:spPr>
          <a:xfrm>
            <a:off x="5105400" y="2397472"/>
            <a:ext cx="2667000" cy="1770576"/>
          </a:xfrm>
          <a:prstGeom prst="rect">
            <a:avLst/>
          </a:prstGeom>
        </p:spPr>
      </p:pic>
      <p:pic>
        <p:nvPicPr>
          <p:cNvPr id="15" name="Picture 14" descr="15397-a-healthy-young-man-running-on-a-treadmill-in-a-gym-pv.jpg"/>
          <p:cNvPicPr>
            <a:picLocks noChangeAspect="1"/>
          </p:cNvPicPr>
          <p:nvPr/>
        </p:nvPicPr>
        <p:blipFill>
          <a:blip r:embed="rId4"/>
          <a:stretch>
            <a:fillRect/>
          </a:stretch>
        </p:blipFill>
        <p:spPr>
          <a:xfrm>
            <a:off x="956450" y="2362200"/>
            <a:ext cx="2929750" cy="1828800"/>
          </a:xfrm>
          <a:prstGeom prst="rect">
            <a:avLst/>
          </a:prstGeom>
        </p:spPr>
      </p:pic>
    </p:spTree>
    <p:extLst>
      <p:ext uri="{BB962C8B-B14F-4D97-AF65-F5344CB8AC3E}">
        <p14:creationId xmlns:p14="http://schemas.microsoft.com/office/powerpoint/2010/main" val="5238233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Check Your Knowledge</a:t>
            </a:r>
            <a:br>
              <a:rPr lang="en-US" dirty="0" smtClean="0"/>
            </a:br>
            <a:endParaRPr lang="en-US" dirty="0"/>
          </a:p>
        </p:txBody>
      </p:sp>
      <p:sp>
        <p:nvSpPr>
          <p:cNvPr id="3" name="Content Placeholder 2"/>
          <p:cNvSpPr>
            <a:spLocks noGrp="1"/>
          </p:cNvSpPr>
          <p:nvPr>
            <p:ph sz="half" idx="1"/>
          </p:nvPr>
        </p:nvSpPr>
        <p:spPr>
          <a:xfrm>
            <a:off x="457200" y="1219201"/>
            <a:ext cx="4572000" cy="1219199"/>
          </a:xfrm>
        </p:spPr>
        <p:txBody>
          <a:bodyPr>
            <a:normAutofit fontScale="47500" lnSpcReduction="20000"/>
          </a:bodyPr>
          <a:lstStyle/>
          <a:p>
            <a:pPr marL="0" indent="0">
              <a:buNone/>
            </a:pPr>
            <a:r>
              <a:rPr lang="en-US" sz="3400" dirty="0"/>
              <a:t>You may be thinking, how do I </a:t>
            </a:r>
            <a:r>
              <a:rPr lang="en-US" sz="3400" dirty="0" smtClean="0"/>
              <a:t>decide </a:t>
            </a:r>
            <a:r>
              <a:rPr lang="en-US" sz="3400" dirty="0"/>
              <a:t>what information is </a:t>
            </a:r>
            <a:r>
              <a:rPr lang="en-US" sz="3400" dirty="0" smtClean="0"/>
              <a:t>considered </a:t>
            </a:r>
            <a:r>
              <a:rPr lang="en-US" sz="3400" b="1" dirty="0" smtClean="0">
                <a:solidFill>
                  <a:srgbClr val="FF0000"/>
                </a:solidFill>
              </a:rPr>
              <a:t>relevant</a:t>
            </a:r>
            <a:r>
              <a:rPr lang="en-US" sz="3400" dirty="0" smtClean="0"/>
              <a:t>?</a:t>
            </a:r>
          </a:p>
          <a:p>
            <a:pPr marL="0" indent="0">
              <a:buNone/>
            </a:pPr>
            <a:endParaRPr lang="en-US" sz="3400" dirty="0"/>
          </a:p>
          <a:p>
            <a:pPr marL="0" indent="0">
              <a:buNone/>
            </a:pPr>
            <a:r>
              <a:rPr lang="en-US" sz="3400" dirty="0"/>
              <a:t>Go back to the </a:t>
            </a:r>
            <a:r>
              <a:rPr lang="en-US" sz="3400" dirty="0">
                <a:hlinkClick r:id="rId3"/>
              </a:rPr>
              <a:t>“</a:t>
            </a:r>
            <a:r>
              <a:rPr lang="en-US" sz="3400" dirty="0">
                <a:solidFill>
                  <a:prstClr val="black"/>
                </a:solidFill>
                <a:cs typeface="Arial" panose="020B0604020202020204" pitchFamily="34" charset="0"/>
                <a:hlinkClick r:id="rId3"/>
              </a:rPr>
              <a:t>Rise of the Machines” </a:t>
            </a:r>
            <a:r>
              <a:rPr lang="en-US" sz="3400" dirty="0">
                <a:solidFill>
                  <a:prstClr val="black"/>
                </a:solidFill>
                <a:cs typeface="Arial" panose="020B0604020202020204" pitchFamily="34" charset="0"/>
              </a:rPr>
              <a:t>article.  </a:t>
            </a:r>
          </a:p>
          <a:p>
            <a:pPr marL="0" indent="0">
              <a:buNone/>
            </a:pPr>
            <a:endParaRPr lang="en-US" dirty="0">
              <a:solidFill>
                <a:prstClr val="black"/>
              </a:solidFill>
              <a:cs typeface="Arial" panose="020B0604020202020204" pitchFamily="34" charset="0"/>
            </a:endParaRPr>
          </a:p>
          <a:p>
            <a:pPr marL="0" indent="0">
              <a:buNone/>
            </a:pPr>
            <a:endParaRPr lang="en-US" sz="1730" dirty="0" smtClean="0">
              <a:solidFill>
                <a:prstClr val="black"/>
              </a:solidFill>
              <a:cs typeface="Arial" panose="020B0604020202020204" pitchFamily="34" charset="0"/>
            </a:endParaRPr>
          </a:p>
          <a:p>
            <a:pPr marL="0" indent="0">
              <a:buNone/>
            </a:pPr>
            <a:endParaRPr lang="en-US" dirty="0"/>
          </a:p>
        </p:txBody>
      </p:sp>
      <p:pic>
        <p:nvPicPr>
          <p:cNvPr id="7" name="Content Placeholder 6"/>
          <p:cNvPicPr>
            <a:picLocks noGrp="1" noChangeAspect="1"/>
          </p:cNvPicPr>
          <p:nvPr>
            <p:ph sz="half" idx="13"/>
          </p:nvPr>
        </p:nvPicPr>
        <p:blipFill>
          <a:blip r:embed="rId4"/>
          <a:stretch>
            <a:fillRect/>
          </a:stretch>
        </p:blipFill>
        <p:spPr>
          <a:xfrm>
            <a:off x="5191170" y="1905000"/>
            <a:ext cx="3300871" cy="3200399"/>
          </a:xfrm>
          <a:prstGeom prst="rect">
            <a:avLst/>
          </a:prstGeom>
        </p:spPr>
      </p:pic>
      <p:sp>
        <p:nvSpPr>
          <p:cNvPr id="6" name="Footer Placeholder 5"/>
          <p:cNvSpPr>
            <a:spLocks noGrp="1"/>
          </p:cNvSpPr>
          <p:nvPr>
            <p:ph type="ftr" sz="quarter" idx="3"/>
          </p:nvPr>
        </p:nvSpPr>
        <p:spPr/>
        <p:txBody>
          <a:bodyPr/>
          <a:lstStyle/>
          <a:p>
            <a:r>
              <a:rPr lang="en-US" dirty="0" smtClean="0"/>
              <a:t>Designers for Learning </a:t>
            </a:r>
            <a:endParaRPr lang="en-US" dirty="0"/>
          </a:p>
        </p:txBody>
      </p:sp>
      <p:sp>
        <p:nvSpPr>
          <p:cNvPr id="9" name="TextBox 8"/>
          <p:cNvSpPr txBox="1"/>
          <p:nvPr/>
        </p:nvSpPr>
        <p:spPr>
          <a:xfrm>
            <a:off x="5761892" y="5222788"/>
            <a:ext cx="2391508" cy="523220"/>
          </a:xfrm>
          <a:prstGeom prst="rect">
            <a:avLst/>
          </a:prstGeom>
          <a:solidFill>
            <a:schemeClr val="bg2"/>
          </a:solidFill>
          <a:ln w="635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Video: </a:t>
            </a:r>
            <a:r>
              <a:rPr lang="en-US" sz="1400" dirty="0" smtClean="0">
                <a:latin typeface="Arial" panose="020B0604020202020204" pitchFamily="34" charset="0"/>
                <a:cs typeface="Arial" panose="020B0604020202020204" pitchFamily="34" charset="0"/>
                <a:hlinkClick r:id="rId5"/>
              </a:rPr>
              <a:t>Identifying Relevant Information in an Article</a:t>
            </a:r>
            <a:endParaRPr lang="en-US" sz="1400" dirty="0">
              <a:latin typeface="Arial" panose="020B0604020202020204" pitchFamily="34" charset="0"/>
              <a:cs typeface="Arial" panose="020B0604020202020204" pitchFamily="34" charset="0"/>
            </a:endParaRPr>
          </a:p>
        </p:txBody>
      </p:sp>
      <p:sp>
        <p:nvSpPr>
          <p:cNvPr id="8" name="Slide Number Placeholder 3"/>
          <p:cNvSpPr txBox="1">
            <a:spLocks/>
          </p:cNvSpPr>
          <p:nvPr/>
        </p:nvSpPr>
        <p:spPr>
          <a:xfrm>
            <a:off x="6676292" y="62944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8B5706-1A6D-4657-BE0C-7145DCA9DD4D}" type="slidenum">
              <a:rPr lang="en-US" smtClean="0"/>
              <a:pPr/>
              <a:t>33</a:t>
            </a:fld>
            <a:endParaRPr lang="en-US" dirty="0"/>
          </a:p>
        </p:txBody>
      </p:sp>
      <p:sp>
        <p:nvSpPr>
          <p:cNvPr id="4" name="TextBox 3"/>
          <p:cNvSpPr txBox="1"/>
          <p:nvPr/>
        </p:nvSpPr>
        <p:spPr>
          <a:xfrm>
            <a:off x="609600" y="2481943"/>
            <a:ext cx="4191000" cy="1815882"/>
          </a:xfrm>
          <a:prstGeom prst="rect">
            <a:avLst/>
          </a:prstGeom>
          <a:solidFill>
            <a:schemeClr val="tx2">
              <a:lumMod val="20000"/>
              <a:lumOff val="80000"/>
            </a:schemeClr>
          </a:solidFill>
          <a:ln>
            <a:solidFill>
              <a:schemeClr val="tx2"/>
            </a:solidFill>
          </a:ln>
        </p:spPr>
        <p:txBody>
          <a:bodyPr wrap="square" rtlCol="0">
            <a:spAutoFit/>
          </a:bodyPr>
          <a:lstStyle/>
          <a:p>
            <a:r>
              <a:rPr lang="en-US" sz="1400" dirty="0" smtClean="0">
                <a:latin typeface="Arial" panose="020B0604020202020204" pitchFamily="34" charset="0"/>
                <a:cs typeface="Arial" panose="020B0604020202020204" pitchFamily="34" charset="0"/>
              </a:rPr>
              <a:t>After reviewing the article, view </a:t>
            </a:r>
            <a:r>
              <a:rPr lang="en-US" sz="1400" dirty="0">
                <a:latin typeface="Arial" panose="020B0604020202020204" pitchFamily="34" charset="0"/>
                <a:cs typeface="Arial" panose="020B0604020202020204" pitchFamily="34" charset="0"/>
              </a:rPr>
              <a:t>the </a:t>
            </a:r>
            <a:r>
              <a:rPr lang="en-US" sz="1400" dirty="0" smtClean="0">
                <a:latin typeface="Arial" panose="020B0604020202020204" pitchFamily="34" charset="0"/>
                <a:cs typeface="Arial" panose="020B0604020202020204" pitchFamily="34" charset="0"/>
              </a:rPr>
              <a:t>video</a:t>
            </a:r>
            <a:endParaRPr lang="en-US" sz="1400" dirty="0">
              <a:latin typeface="Arial" panose="020B0604020202020204" pitchFamily="34" charset="0"/>
              <a:cs typeface="Arial" panose="020B0604020202020204" pitchFamily="34" charset="0"/>
              <a:hlinkClick r:id="rId5"/>
            </a:endParaRPr>
          </a:p>
          <a:p>
            <a:r>
              <a:rPr lang="en-US" sz="1400" dirty="0" smtClean="0">
                <a:solidFill>
                  <a:prstClr val="black"/>
                </a:solidFill>
                <a:latin typeface="Arial" panose="020B0604020202020204" pitchFamily="34" charset="0"/>
                <a:cs typeface="Arial" panose="020B0604020202020204" pitchFamily="34" charset="0"/>
                <a:hlinkClick r:id="rId5"/>
              </a:rPr>
              <a:t>“Identifying </a:t>
            </a:r>
            <a:r>
              <a:rPr lang="en-US" sz="1400" dirty="0">
                <a:solidFill>
                  <a:prstClr val="black"/>
                </a:solidFill>
                <a:latin typeface="Arial" panose="020B0604020202020204" pitchFamily="34" charset="0"/>
                <a:cs typeface="Arial" panose="020B0604020202020204" pitchFamily="34" charset="0"/>
                <a:hlinkClick r:id="rId5"/>
              </a:rPr>
              <a:t>Relevant Information in an Article” </a:t>
            </a:r>
            <a:endParaRPr lang="en-US" sz="1400" dirty="0" smtClean="0">
              <a:solidFill>
                <a:prstClr val="black"/>
              </a:solidFill>
              <a:latin typeface="Arial" panose="020B0604020202020204" pitchFamily="34" charset="0"/>
              <a:cs typeface="Arial" panose="020B0604020202020204" pitchFamily="34" charset="0"/>
            </a:endParaRPr>
          </a:p>
          <a:p>
            <a:r>
              <a:rPr lang="en-US" sz="1400" dirty="0" smtClean="0">
                <a:solidFill>
                  <a:prstClr val="black"/>
                </a:solidFill>
                <a:latin typeface="Arial" panose="020B0604020202020204" pitchFamily="34" charset="0"/>
                <a:cs typeface="Arial" panose="020B0604020202020204" pitchFamily="34" charset="0"/>
              </a:rPr>
              <a:t>(</a:t>
            </a:r>
            <a:r>
              <a:rPr lang="en-US" sz="1400" dirty="0">
                <a:solidFill>
                  <a:prstClr val="black"/>
                </a:solidFill>
                <a:latin typeface="Arial" panose="020B0604020202020204" pitchFamily="34" charset="0"/>
                <a:cs typeface="Arial" panose="020B0604020202020204" pitchFamily="34" charset="0"/>
              </a:rPr>
              <a:t>5 min 18 s)</a:t>
            </a:r>
          </a:p>
          <a:p>
            <a:endParaRPr lang="en-US" sz="1400" dirty="0">
              <a:solidFill>
                <a:prstClr val="black"/>
              </a:solidFill>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[If the link does not take you to the Website, copy and paste the following URL into your browser: </a:t>
            </a:r>
            <a:r>
              <a:rPr lang="en-US" sz="1400" dirty="0">
                <a:solidFill>
                  <a:prstClr val="black"/>
                </a:solidFill>
                <a:latin typeface="Arial" panose="020B0604020202020204" pitchFamily="34" charset="0"/>
                <a:cs typeface="Arial" panose="020B0604020202020204" pitchFamily="34" charset="0"/>
                <a:hlinkClick r:id="rId5"/>
              </a:rPr>
              <a:t>https://www.youtube.com/watch?v=HHgv00GtB5U</a:t>
            </a:r>
            <a:r>
              <a:rPr lang="en-US" sz="1400" dirty="0" smtClean="0">
                <a:solidFill>
                  <a:prstClr val="black"/>
                </a:solidFill>
                <a:latin typeface="Arial" panose="020B0604020202020204" pitchFamily="34" charset="0"/>
                <a:cs typeface="Arial" panose="020B0604020202020204" pitchFamily="34" charset="0"/>
              </a:rPr>
              <a:t>]</a:t>
            </a:r>
          </a:p>
          <a:p>
            <a:endParaRPr lang="en-US" sz="1400"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533400" y="4495800"/>
            <a:ext cx="4267200" cy="1354217"/>
          </a:xfrm>
          <a:prstGeom prst="rect">
            <a:avLst/>
          </a:prstGeom>
          <a:noFill/>
        </p:spPr>
        <p:txBody>
          <a:bodyPr wrap="square" rtlCol="0">
            <a:spAutoFit/>
          </a:bodyPr>
          <a:lstStyle/>
          <a:p>
            <a:r>
              <a:rPr lang="en-US" sz="1600" dirty="0">
                <a:solidFill>
                  <a:prstClr val="black"/>
                </a:solidFill>
                <a:latin typeface="Arial" panose="020B0604020202020204" pitchFamily="34" charset="0"/>
                <a:cs typeface="Arial" panose="020B0604020202020204" pitchFamily="34" charset="0"/>
              </a:rPr>
              <a:t>As you can see and hear in the video, the student is identifying what the relevant and irrelevant information that could be in this article.</a:t>
            </a:r>
          </a:p>
          <a:p>
            <a:endParaRPr lang="en-US" dirty="0"/>
          </a:p>
        </p:txBody>
      </p:sp>
    </p:spTree>
    <p:extLst>
      <p:ext uri="{BB962C8B-B14F-4D97-AF65-F5344CB8AC3E}">
        <p14:creationId xmlns:p14="http://schemas.microsoft.com/office/powerpoint/2010/main" val="28038533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6582"/>
          </a:xfrm>
        </p:spPr>
        <p:txBody>
          <a:bodyPr/>
          <a:lstStyle/>
          <a:p>
            <a:r>
              <a:rPr lang="en-US" dirty="0" smtClean="0"/>
              <a:t>Unit Summary: Key Points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66107166"/>
              </p:ext>
            </p:extLst>
          </p:nvPr>
        </p:nvGraphicFramePr>
        <p:xfrm>
          <a:off x="990600" y="1371600"/>
          <a:ext cx="7772400" cy="2956560"/>
        </p:xfrm>
        <a:graphic>
          <a:graphicData uri="http://schemas.openxmlformats.org/drawingml/2006/table">
            <a:tbl>
              <a:tblPr firstRow="1" bandRow="1">
                <a:tableStyleId>{5C22544A-7EE6-4342-B048-85BDC9FD1C3A}</a:tableStyleId>
              </a:tblPr>
              <a:tblGrid>
                <a:gridCol w="685800"/>
                <a:gridCol w="7086600"/>
              </a:tblGrid>
              <a:tr h="523240">
                <a:tc>
                  <a:txBody>
                    <a:bodyPr/>
                    <a:lstStyle/>
                    <a:p>
                      <a:endParaRPr lang="en-US" dirty="0"/>
                    </a:p>
                  </a:txBody>
                  <a:tcPr/>
                </a:tc>
                <a:tc>
                  <a:txBody>
                    <a:bodyPr/>
                    <a:lstStyle/>
                    <a:p>
                      <a:pPr algn="ctr"/>
                      <a:r>
                        <a:rPr lang="en-US" dirty="0" smtClean="0">
                          <a:latin typeface="Arial" panose="020B0604020202020204" pitchFamily="34" charset="0"/>
                          <a:cs typeface="Arial" panose="020B0604020202020204" pitchFamily="34" charset="0"/>
                        </a:rPr>
                        <a:t>Key Points</a:t>
                      </a:r>
                      <a:endParaRPr lang="en-US" dirty="0">
                        <a:latin typeface="Arial" panose="020B0604020202020204" pitchFamily="34" charset="0"/>
                        <a:cs typeface="Arial" panose="020B0604020202020204" pitchFamily="34" charset="0"/>
                      </a:endParaRPr>
                    </a:p>
                  </a:txBody>
                  <a:tcPr/>
                </a:tc>
              </a:tr>
              <a:tr h="370840">
                <a:tc>
                  <a:txBody>
                    <a:bodyPr/>
                    <a:lstStyle/>
                    <a:p>
                      <a:r>
                        <a:rPr lang="en-US" sz="1600" dirty="0" smtClean="0">
                          <a:latin typeface="Arial" panose="020B0604020202020204" pitchFamily="34" charset="0"/>
                          <a:cs typeface="Arial" panose="020B0604020202020204" pitchFamily="34" charset="0"/>
                        </a:rPr>
                        <a:t>1.</a:t>
                      </a:r>
                      <a:endParaRPr lang="en-US"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Arial" panose="020B0604020202020204" pitchFamily="34" charset="0"/>
                          <a:ea typeface="+mn-ea"/>
                          <a:cs typeface="Arial" panose="020B0604020202020204" pitchFamily="34" charset="0"/>
                        </a:rPr>
                        <a:t>Write summaries that </a:t>
                      </a:r>
                      <a:r>
                        <a:rPr lang="en-US" sz="1600" kern="1200" dirty="0" smtClean="0">
                          <a:solidFill>
                            <a:schemeClr val="dk1"/>
                          </a:solidFill>
                          <a:effectLst/>
                          <a:latin typeface="Arial" panose="020B0604020202020204" pitchFamily="34" charset="0"/>
                          <a:ea typeface="+mn-ea"/>
                          <a:cs typeface="Arial" panose="020B0604020202020204" pitchFamily="34" charset="0"/>
                        </a:rPr>
                        <a:t>are </a:t>
                      </a:r>
                      <a:r>
                        <a:rPr lang="en-US" sz="1600" b="1" kern="1200" dirty="0" smtClean="0">
                          <a:solidFill>
                            <a:srgbClr val="FF0000"/>
                          </a:solidFill>
                          <a:effectLst/>
                          <a:latin typeface="Arial" panose="020B0604020202020204" pitchFamily="34" charset="0"/>
                          <a:ea typeface="+mn-ea"/>
                          <a:cs typeface="Arial" panose="020B0604020202020204" pitchFamily="34" charset="0"/>
                        </a:rPr>
                        <a:t>brief</a:t>
                      </a:r>
                      <a:r>
                        <a:rPr lang="en-US" sz="1600" b="0" kern="1200" baseline="0" dirty="0" smtClean="0">
                          <a:solidFill>
                            <a:schemeClr val="dk1"/>
                          </a:solidFill>
                          <a:effectLst/>
                          <a:latin typeface="Arial" panose="020B0604020202020204" pitchFamily="34" charset="0"/>
                          <a:ea typeface="+mn-ea"/>
                          <a:cs typeface="Arial" panose="020B0604020202020204" pitchFamily="34" charset="0"/>
                        </a:rPr>
                        <a:t> and </a:t>
                      </a:r>
                      <a:r>
                        <a:rPr lang="en-US" sz="1600" b="1" kern="1200" dirty="0" smtClean="0">
                          <a:solidFill>
                            <a:srgbClr val="FF0000"/>
                          </a:solidFill>
                          <a:effectLst/>
                          <a:latin typeface="Arial" panose="020B0604020202020204" pitchFamily="34" charset="0"/>
                          <a:ea typeface="+mn-ea"/>
                          <a:cs typeface="Arial" panose="020B0604020202020204" pitchFamily="34" charset="0"/>
                        </a:rPr>
                        <a:t>clear</a:t>
                      </a:r>
                      <a:r>
                        <a:rPr lang="en-US" sz="1600" kern="1200" dirty="0" smtClean="0">
                          <a:solidFill>
                            <a:schemeClr val="dk1"/>
                          </a:solidFill>
                          <a:effectLst/>
                          <a:latin typeface="Arial" panose="020B0604020202020204" pitchFamily="34" charset="0"/>
                          <a:ea typeface="+mn-ea"/>
                          <a:cs typeface="Arial" panose="020B0604020202020204" pitchFamily="34" charset="0"/>
                        </a:rPr>
                        <a:t>, </a:t>
                      </a:r>
                      <a:r>
                        <a:rPr lang="en-US" sz="1600" kern="1200" dirty="0" smtClean="0">
                          <a:solidFill>
                            <a:schemeClr val="dk1"/>
                          </a:solidFill>
                          <a:effectLst/>
                          <a:latin typeface="Arial" panose="020B0604020202020204" pitchFamily="34" charset="0"/>
                          <a:ea typeface="+mn-ea"/>
                          <a:cs typeface="Arial" panose="020B0604020202020204" pitchFamily="34" charset="0"/>
                        </a:rPr>
                        <a:t>include </a:t>
                      </a:r>
                      <a:r>
                        <a:rPr lang="en-US" sz="1600" b="1" kern="1200" dirty="0" smtClean="0">
                          <a:solidFill>
                            <a:srgbClr val="FF0000"/>
                          </a:solidFill>
                          <a:effectLst/>
                          <a:latin typeface="Arial" panose="020B0604020202020204" pitchFamily="34" charset="0"/>
                          <a:ea typeface="+mn-ea"/>
                          <a:cs typeface="Arial" panose="020B0604020202020204" pitchFamily="34" charset="0"/>
                        </a:rPr>
                        <a:t>main </a:t>
                      </a:r>
                      <a:r>
                        <a:rPr lang="en-US" sz="1600" b="1" kern="1200" dirty="0" smtClean="0">
                          <a:solidFill>
                            <a:srgbClr val="FF0000"/>
                          </a:solidFill>
                          <a:effectLst/>
                          <a:latin typeface="Arial" panose="020B0604020202020204" pitchFamily="34" charset="0"/>
                          <a:ea typeface="+mn-ea"/>
                          <a:cs typeface="Arial" panose="020B0604020202020204" pitchFamily="34" charset="0"/>
                        </a:rPr>
                        <a:t>points</a:t>
                      </a:r>
                      <a:r>
                        <a:rPr lang="en-US" sz="1600" b="0" kern="1200" dirty="0" smtClean="0">
                          <a:solidFill>
                            <a:schemeClr val="tx1"/>
                          </a:solidFill>
                          <a:effectLst/>
                          <a:latin typeface="Arial" panose="020B0604020202020204" pitchFamily="34" charset="0"/>
                          <a:ea typeface="+mn-ea"/>
                          <a:cs typeface="Arial" panose="020B0604020202020204" pitchFamily="34" charset="0"/>
                        </a:rPr>
                        <a:t>,</a:t>
                      </a:r>
                      <a:r>
                        <a:rPr lang="en-US" sz="1600" kern="1200" dirty="0" smtClean="0">
                          <a:solidFill>
                            <a:srgbClr val="FF0000"/>
                          </a:solidFill>
                          <a:effectLst/>
                          <a:latin typeface="Arial" panose="020B0604020202020204" pitchFamily="34" charset="0"/>
                          <a:ea typeface="+mn-ea"/>
                          <a:cs typeface="Arial" panose="020B0604020202020204" pitchFamily="34" charset="0"/>
                        </a:rPr>
                        <a:t> </a:t>
                      </a:r>
                      <a:r>
                        <a:rPr lang="en-US" sz="1600" kern="1200" dirty="0" smtClean="0">
                          <a:solidFill>
                            <a:schemeClr val="tx1"/>
                          </a:solidFill>
                          <a:effectLst/>
                          <a:latin typeface="Arial" panose="020B0604020202020204" pitchFamily="34" charset="0"/>
                          <a:ea typeface="+mn-ea"/>
                          <a:cs typeface="Arial" panose="020B0604020202020204" pitchFamily="34" charset="0"/>
                        </a:rPr>
                        <a:t>and identify </a:t>
                      </a:r>
                      <a:r>
                        <a:rPr lang="en-US" sz="1600" kern="1200" dirty="0" smtClean="0">
                          <a:solidFill>
                            <a:schemeClr val="dk1"/>
                          </a:solidFill>
                          <a:effectLst/>
                          <a:latin typeface="Arial" panose="020B0604020202020204" pitchFamily="34" charset="0"/>
                          <a:ea typeface="+mn-ea"/>
                          <a:cs typeface="Arial" panose="020B0604020202020204" pitchFamily="34" charset="0"/>
                        </a:rPr>
                        <a:t>the </a:t>
                      </a:r>
                      <a:r>
                        <a:rPr lang="en-US" sz="1600" b="1" kern="1200" dirty="0" smtClean="0">
                          <a:solidFill>
                            <a:srgbClr val="FF0000"/>
                          </a:solidFill>
                          <a:effectLst/>
                          <a:latin typeface="Arial" panose="020B0604020202020204" pitchFamily="34" charset="0"/>
                          <a:ea typeface="+mn-ea"/>
                          <a:cs typeface="Arial" panose="020B0604020202020204" pitchFamily="34" charset="0"/>
                        </a:rPr>
                        <a:t>author </a:t>
                      </a:r>
                      <a:r>
                        <a:rPr lang="en-US" sz="1600" b="0" kern="1200" dirty="0" smtClean="0">
                          <a:solidFill>
                            <a:schemeClr val="tx1"/>
                          </a:solidFill>
                          <a:effectLst/>
                          <a:latin typeface="Arial" panose="020B0604020202020204" pitchFamily="34" charset="0"/>
                          <a:ea typeface="+mn-ea"/>
                          <a:cs typeface="Arial" panose="020B0604020202020204" pitchFamily="34" charset="0"/>
                        </a:rPr>
                        <a:t>and </a:t>
                      </a:r>
                      <a:r>
                        <a:rPr lang="en-US" sz="1600" b="1" kern="1200" dirty="0" smtClean="0">
                          <a:solidFill>
                            <a:srgbClr val="FF0000"/>
                          </a:solidFill>
                          <a:effectLst/>
                          <a:latin typeface="Arial" panose="020B0604020202020204" pitchFamily="34" charset="0"/>
                          <a:ea typeface="+mn-ea"/>
                          <a:cs typeface="Arial" panose="020B0604020202020204" pitchFamily="34" charset="0"/>
                        </a:rPr>
                        <a:t>title </a:t>
                      </a:r>
                      <a:r>
                        <a:rPr lang="en-US" sz="1600" kern="1200" dirty="0" smtClean="0">
                          <a:solidFill>
                            <a:schemeClr val="dk1"/>
                          </a:solidFill>
                          <a:effectLst/>
                          <a:latin typeface="Arial" panose="020B0604020202020204" pitchFamily="34" charset="0"/>
                          <a:ea typeface="+mn-ea"/>
                          <a:cs typeface="Arial" panose="020B0604020202020204" pitchFamily="34" charset="0"/>
                        </a:rPr>
                        <a:t>of the text you are summarizing. </a:t>
                      </a:r>
                    </a:p>
                  </a:txBody>
                  <a:tcPr/>
                </a:tc>
              </a:tr>
              <a:tr h="370840">
                <a:tc>
                  <a:txBody>
                    <a:bodyPr/>
                    <a:lstStyle/>
                    <a:p>
                      <a:r>
                        <a:rPr lang="en-US" sz="1600" dirty="0" smtClean="0"/>
                        <a:t>2.</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Arial" panose="020B0604020202020204" pitchFamily="34" charset="0"/>
                          <a:ea typeface="+mn-ea"/>
                          <a:cs typeface="Arial" panose="020B0604020202020204" pitchFamily="34" charset="0"/>
                        </a:rPr>
                        <a:t>Always </a:t>
                      </a:r>
                      <a:r>
                        <a:rPr lang="en-US" sz="1600" b="1" kern="1200" dirty="0" smtClean="0">
                          <a:solidFill>
                            <a:srgbClr val="FF0000"/>
                          </a:solidFill>
                          <a:effectLst/>
                          <a:latin typeface="Arial" panose="020B0604020202020204" pitchFamily="34" charset="0"/>
                          <a:ea typeface="+mn-ea"/>
                          <a:cs typeface="Arial" panose="020B0604020202020204" pitchFamily="34" charset="0"/>
                        </a:rPr>
                        <a:t>cite your</a:t>
                      </a:r>
                      <a:r>
                        <a:rPr lang="en-US" sz="1600" b="1" kern="1200" baseline="0" dirty="0" smtClean="0">
                          <a:solidFill>
                            <a:srgbClr val="FF0000"/>
                          </a:solidFill>
                          <a:effectLst/>
                          <a:latin typeface="Arial" panose="020B0604020202020204" pitchFamily="34" charset="0"/>
                          <a:ea typeface="+mn-ea"/>
                          <a:cs typeface="Arial" panose="020B0604020202020204" pitchFamily="34" charset="0"/>
                        </a:rPr>
                        <a:t> </a:t>
                      </a:r>
                      <a:r>
                        <a:rPr lang="en-US" sz="1600" b="1" kern="1200" dirty="0" smtClean="0">
                          <a:solidFill>
                            <a:srgbClr val="FF0000"/>
                          </a:solidFill>
                          <a:effectLst/>
                          <a:latin typeface="Arial" panose="020B0604020202020204" pitchFamily="34" charset="0"/>
                          <a:ea typeface="+mn-ea"/>
                          <a:cs typeface="Arial" panose="020B0604020202020204" pitchFamily="34" charset="0"/>
                        </a:rPr>
                        <a:t>sources</a:t>
                      </a:r>
                      <a:r>
                        <a:rPr lang="en-US" sz="1600" kern="1200" dirty="0" smtClean="0">
                          <a:solidFill>
                            <a:schemeClr val="dk1"/>
                          </a:solidFill>
                          <a:effectLst/>
                          <a:latin typeface="Arial" panose="020B0604020202020204" pitchFamily="34" charset="0"/>
                          <a:ea typeface="+mn-ea"/>
                          <a:cs typeface="Arial" panose="020B0604020202020204" pitchFamily="34" charset="0"/>
                        </a:rPr>
                        <a:t> to avoid plagiarism.</a:t>
                      </a:r>
                    </a:p>
                  </a:txBody>
                  <a:tcPr/>
                </a:tc>
              </a:tr>
              <a:tr h="370840">
                <a:tc>
                  <a:txBody>
                    <a:bodyPr/>
                    <a:lstStyle/>
                    <a:p>
                      <a:r>
                        <a:rPr lang="en-US" sz="1600" dirty="0" smtClean="0"/>
                        <a:t>3.</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Arial" panose="020B0604020202020204" pitchFamily="34" charset="0"/>
                          <a:ea typeface="+mn-ea"/>
                          <a:cs typeface="Arial" panose="020B0604020202020204" pitchFamily="34" charset="0"/>
                        </a:rPr>
                        <a:t>Always include </a:t>
                      </a:r>
                      <a:r>
                        <a:rPr lang="en-US" sz="1600" b="1" kern="1200" dirty="0" smtClean="0">
                          <a:solidFill>
                            <a:srgbClr val="FF0000"/>
                          </a:solidFill>
                          <a:effectLst/>
                          <a:latin typeface="Arial" panose="020B0604020202020204" pitchFamily="34" charset="0"/>
                          <a:ea typeface="+mn-ea"/>
                          <a:cs typeface="Arial" panose="020B0604020202020204" pitchFamily="34" charset="0"/>
                        </a:rPr>
                        <a:t>quotation marks</a:t>
                      </a:r>
                      <a:r>
                        <a:rPr lang="en-US" sz="1600" b="1" kern="1200" dirty="0" smtClean="0">
                          <a:solidFill>
                            <a:schemeClr val="dk1"/>
                          </a:solidFill>
                          <a:effectLst/>
                          <a:latin typeface="Arial" panose="020B0604020202020204" pitchFamily="34" charset="0"/>
                          <a:ea typeface="+mn-ea"/>
                          <a:cs typeface="Arial" panose="020B0604020202020204" pitchFamily="34" charset="0"/>
                        </a:rPr>
                        <a:t> </a:t>
                      </a:r>
                      <a:r>
                        <a:rPr lang="en-US" sz="1600" kern="1200" dirty="0" smtClean="0">
                          <a:solidFill>
                            <a:schemeClr val="dk1"/>
                          </a:solidFill>
                          <a:effectLst/>
                          <a:latin typeface="Arial" panose="020B0604020202020204" pitchFamily="34" charset="0"/>
                          <a:ea typeface="+mn-ea"/>
                          <a:cs typeface="Arial" panose="020B0604020202020204" pitchFamily="34" charset="0"/>
                        </a:rPr>
                        <a:t>when directly quoting from the text. </a:t>
                      </a:r>
                    </a:p>
                  </a:txBody>
                  <a:tcPr/>
                </a:tc>
              </a:tr>
              <a:tr h="370840">
                <a:tc>
                  <a:txBody>
                    <a:bodyPr/>
                    <a:lstStyle/>
                    <a:p>
                      <a:r>
                        <a:rPr lang="en-US" sz="1600" dirty="0" smtClean="0"/>
                        <a:t>4.</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Arial" panose="020B0604020202020204" pitchFamily="34" charset="0"/>
                          <a:ea typeface="+mn-ea"/>
                          <a:cs typeface="Arial" panose="020B0604020202020204" pitchFamily="34" charset="0"/>
                        </a:rPr>
                        <a:t>Determine the</a:t>
                      </a:r>
                      <a:r>
                        <a:rPr lang="en-US" sz="1600" b="1" kern="1200" dirty="0" smtClean="0">
                          <a:solidFill>
                            <a:srgbClr val="FF0000"/>
                          </a:solidFill>
                          <a:effectLst/>
                          <a:latin typeface="Arial" panose="020B0604020202020204" pitchFamily="34" charset="0"/>
                          <a:ea typeface="+mn-ea"/>
                          <a:cs typeface="Arial" panose="020B0604020202020204" pitchFamily="34" charset="0"/>
                        </a:rPr>
                        <a:t> primary message</a:t>
                      </a:r>
                      <a:r>
                        <a:rPr lang="en-US" sz="1600" kern="1200" dirty="0" smtClean="0">
                          <a:solidFill>
                            <a:srgbClr val="FF0000"/>
                          </a:solidFill>
                          <a:effectLst/>
                          <a:latin typeface="Arial" panose="020B0604020202020204" pitchFamily="34" charset="0"/>
                          <a:ea typeface="+mn-ea"/>
                          <a:cs typeface="Arial" panose="020B0604020202020204" pitchFamily="34" charset="0"/>
                        </a:rPr>
                        <a:t> </a:t>
                      </a:r>
                      <a:r>
                        <a:rPr lang="en-US" sz="1600" kern="1200" dirty="0" smtClean="0">
                          <a:solidFill>
                            <a:schemeClr val="dk1"/>
                          </a:solidFill>
                          <a:effectLst/>
                          <a:latin typeface="Arial" panose="020B0604020202020204" pitchFamily="34" charset="0"/>
                          <a:ea typeface="+mn-ea"/>
                          <a:cs typeface="Arial" panose="020B0604020202020204" pitchFamily="34" charset="0"/>
                        </a:rPr>
                        <a:t>the author is trying to convey.</a:t>
                      </a:r>
                    </a:p>
                  </a:txBody>
                  <a:tcPr/>
                </a:tc>
              </a:tr>
              <a:tr h="370840">
                <a:tc>
                  <a:txBody>
                    <a:bodyPr/>
                    <a:lstStyle/>
                    <a:p>
                      <a:r>
                        <a:rPr lang="en-US" sz="1600" dirty="0" smtClean="0"/>
                        <a:t>5.</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rgbClr val="FF0000"/>
                          </a:solidFill>
                          <a:effectLst/>
                          <a:latin typeface="Arial" panose="020B0604020202020204" pitchFamily="34" charset="0"/>
                          <a:ea typeface="+mn-ea"/>
                          <a:cs typeface="Arial" panose="020B0604020202020204" pitchFamily="34" charset="0"/>
                        </a:rPr>
                        <a:t>Read</a:t>
                      </a:r>
                      <a:r>
                        <a:rPr lang="en-US" sz="1600" kern="1200" dirty="0" smtClean="0">
                          <a:solidFill>
                            <a:srgbClr val="FF0000"/>
                          </a:solidFill>
                          <a:effectLst/>
                          <a:latin typeface="Arial" panose="020B0604020202020204" pitchFamily="34" charset="0"/>
                          <a:ea typeface="+mn-ea"/>
                          <a:cs typeface="Arial" panose="020B0604020202020204" pitchFamily="34" charset="0"/>
                        </a:rPr>
                        <a:t> </a:t>
                      </a:r>
                      <a:r>
                        <a:rPr lang="en-US" sz="1600" b="1" kern="1200" dirty="0" smtClean="0">
                          <a:solidFill>
                            <a:srgbClr val="FF0000"/>
                          </a:solidFill>
                          <a:effectLst/>
                          <a:latin typeface="Arial" panose="020B0604020202020204" pitchFamily="34" charset="0"/>
                          <a:ea typeface="+mn-ea"/>
                          <a:cs typeface="Arial" panose="020B0604020202020204" pitchFamily="34" charset="0"/>
                        </a:rPr>
                        <a:t>carefully</a:t>
                      </a:r>
                      <a:r>
                        <a:rPr lang="en-US" sz="1600" kern="1200" dirty="0" smtClean="0">
                          <a:solidFill>
                            <a:srgbClr val="FF0000"/>
                          </a:solidFill>
                          <a:effectLst/>
                          <a:latin typeface="Arial" panose="020B0604020202020204" pitchFamily="34" charset="0"/>
                          <a:ea typeface="+mn-ea"/>
                          <a:cs typeface="Arial" panose="020B0604020202020204" pitchFamily="34" charset="0"/>
                        </a:rPr>
                        <a:t> </a:t>
                      </a:r>
                      <a:r>
                        <a:rPr lang="en-US" sz="1600" kern="1200" dirty="0" smtClean="0">
                          <a:solidFill>
                            <a:schemeClr val="dk1"/>
                          </a:solidFill>
                          <a:effectLst/>
                          <a:latin typeface="Arial" panose="020B0604020202020204" pitchFamily="34" charset="0"/>
                          <a:ea typeface="+mn-ea"/>
                          <a:cs typeface="Arial" panose="020B0604020202020204" pitchFamily="34" charset="0"/>
                        </a:rPr>
                        <a:t>and identify the question or questions presented.</a:t>
                      </a:r>
                    </a:p>
                  </a:txBody>
                  <a:tcPr/>
                </a:tc>
              </a:tr>
              <a:tr h="370840">
                <a:tc>
                  <a:txBody>
                    <a:bodyPr/>
                    <a:lstStyle/>
                    <a:p>
                      <a:r>
                        <a:rPr lang="en-US" sz="1600" dirty="0" smtClean="0"/>
                        <a:t>6.</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Arial" panose="020B0604020202020204" pitchFamily="34" charset="0"/>
                          <a:ea typeface="+mn-ea"/>
                          <a:cs typeface="Arial" panose="020B0604020202020204" pitchFamily="34" charset="0"/>
                        </a:rPr>
                        <a:t>Determine what </a:t>
                      </a:r>
                      <a:r>
                        <a:rPr lang="en-US" sz="1600" b="1" kern="1200" dirty="0" smtClean="0">
                          <a:solidFill>
                            <a:srgbClr val="FF0000"/>
                          </a:solidFill>
                          <a:effectLst/>
                          <a:latin typeface="Arial" panose="020B0604020202020204" pitchFamily="34" charset="0"/>
                          <a:ea typeface="+mn-ea"/>
                          <a:cs typeface="Arial" panose="020B0604020202020204" pitchFamily="34" charset="0"/>
                        </a:rPr>
                        <a:t>information</a:t>
                      </a:r>
                      <a:r>
                        <a:rPr lang="en-US" sz="1600" kern="1200" dirty="0" smtClean="0">
                          <a:solidFill>
                            <a:schemeClr val="dk1"/>
                          </a:solidFill>
                          <a:effectLst/>
                          <a:latin typeface="Arial" panose="020B0604020202020204" pitchFamily="34" charset="0"/>
                          <a:ea typeface="+mn-ea"/>
                          <a:cs typeface="Arial" panose="020B0604020202020204" pitchFamily="34" charset="0"/>
                        </a:rPr>
                        <a:t> is considered </a:t>
                      </a:r>
                      <a:r>
                        <a:rPr lang="en-US" sz="1600" b="1" kern="1200" dirty="0" smtClean="0">
                          <a:solidFill>
                            <a:srgbClr val="FF0000"/>
                          </a:solidFill>
                          <a:effectLst/>
                          <a:latin typeface="Arial" panose="020B0604020202020204" pitchFamily="34" charset="0"/>
                          <a:ea typeface="+mn-ea"/>
                          <a:cs typeface="Arial" panose="020B0604020202020204" pitchFamily="34" charset="0"/>
                        </a:rPr>
                        <a:t>essential</a:t>
                      </a:r>
                      <a:r>
                        <a:rPr lang="en-US" sz="1600" kern="1200" dirty="0" smtClean="0">
                          <a:solidFill>
                            <a:srgbClr val="FF0000"/>
                          </a:solidFill>
                          <a:effectLst/>
                          <a:latin typeface="Arial" panose="020B0604020202020204" pitchFamily="34" charset="0"/>
                          <a:ea typeface="+mn-ea"/>
                          <a:cs typeface="Arial" panose="020B0604020202020204" pitchFamily="34" charset="0"/>
                        </a:rPr>
                        <a:t> </a:t>
                      </a:r>
                      <a:r>
                        <a:rPr lang="en-US" sz="1600" kern="1200" dirty="0" smtClean="0">
                          <a:solidFill>
                            <a:schemeClr val="dk1"/>
                          </a:solidFill>
                          <a:effectLst/>
                          <a:latin typeface="Arial" panose="020B0604020202020204" pitchFamily="34" charset="0"/>
                          <a:ea typeface="+mn-ea"/>
                          <a:cs typeface="Arial" panose="020B0604020202020204" pitchFamily="34" charset="0"/>
                        </a:rPr>
                        <a:t>in the text.</a:t>
                      </a:r>
                    </a:p>
                  </a:txBody>
                  <a:tcPr/>
                </a:tc>
              </a:tr>
            </a:tbl>
          </a:graphicData>
        </a:graphic>
      </p:graphicFrame>
      <p:sp>
        <p:nvSpPr>
          <p:cNvPr id="4" name="Slide Number Placeholder 3"/>
          <p:cNvSpPr>
            <a:spLocks noGrp="1"/>
          </p:cNvSpPr>
          <p:nvPr>
            <p:ph type="sldNum" sz="quarter" idx="12"/>
          </p:nvPr>
        </p:nvSpPr>
        <p:spPr/>
        <p:txBody>
          <a:bodyPr/>
          <a:lstStyle/>
          <a:p>
            <a:fld id="{928B5706-1A6D-4657-BE0C-7145DCA9DD4D}" type="slidenum">
              <a:rPr lang="en-US" smtClean="0"/>
              <a:pPr/>
              <a:t>34</a:t>
            </a:fld>
            <a:endParaRPr lang="en-US" dirty="0"/>
          </a:p>
        </p:txBody>
      </p:sp>
      <p:sp>
        <p:nvSpPr>
          <p:cNvPr id="17"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Tree>
    <p:extLst>
      <p:ext uri="{BB962C8B-B14F-4D97-AF65-F5344CB8AC3E}">
        <p14:creationId xmlns:p14="http://schemas.microsoft.com/office/powerpoint/2010/main" val="9698267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36582"/>
          </a:xfrm>
        </p:spPr>
        <p:txBody>
          <a:bodyPr/>
          <a:lstStyle/>
          <a:p>
            <a:r>
              <a:rPr lang="en-US" dirty="0" smtClean="0"/>
              <a:t>Unit Assessment</a:t>
            </a:r>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35</a:t>
            </a:fld>
            <a:endParaRPr lang="en-US" dirty="0"/>
          </a:p>
        </p:txBody>
      </p:sp>
      <p:sp>
        <p:nvSpPr>
          <p:cNvPr id="11" name="Footer Placeholder 4"/>
          <p:cNvSpPr>
            <a:spLocks noGrp="1"/>
          </p:cNvSpPr>
          <p:nvPr>
            <p:ph type="ftr" sz="quarter" idx="3"/>
          </p:nvPr>
        </p:nvSpPr>
        <p:spPr/>
        <p:txBody>
          <a:bodyP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00817252"/>
              </p:ext>
            </p:extLst>
          </p:nvPr>
        </p:nvGraphicFramePr>
        <p:xfrm>
          <a:off x="685800" y="1219200"/>
          <a:ext cx="8001000" cy="2687320"/>
        </p:xfrm>
        <a:graphic>
          <a:graphicData uri="http://schemas.openxmlformats.org/drawingml/2006/table">
            <a:tbl>
              <a:tblPr firstRow="1" bandRow="1">
                <a:tableStyleId>{5C22544A-7EE6-4342-B048-85BDC9FD1C3A}</a:tableStyleId>
              </a:tblPr>
              <a:tblGrid>
                <a:gridCol w="1143000"/>
                <a:gridCol w="6858000"/>
              </a:tblGrid>
              <a:tr h="294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latin typeface="Arial" panose="020B0604020202020204" pitchFamily="34" charset="0"/>
                          <a:cs typeface="Arial" panose="020B0604020202020204" pitchFamily="34" charset="0"/>
                        </a:rPr>
                        <a:t>Step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latin typeface="Arial" panose="020B0604020202020204" pitchFamily="34" charset="0"/>
                          <a:cs typeface="Arial" panose="020B0604020202020204" pitchFamily="34" charset="0"/>
                        </a:rPr>
                        <a:t>Directions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Step 1. </a:t>
                      </a:r>
                    </a:p>
                    <a:p>
                      <a:endParaRPr lang="en-US" sz="1600" b="0"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Read the article “</a:t>
                      </a:r>
                      <a:r>
                        <a:rPr lang="en-US" sz="1600" b="0" dirty="0" smtClean="0">
                          <a:solidFill>
                            <a:schemeClr val="tx1"/>
                          </a:solidFill>
                          <a:latin typeface="Arial" panose="020B0604020202020204" pitchFamily="34" charset="0"/>
                          <a:cs typeface="Arial" panose="020B0604020202020204" pitchFamily="34" charset="0"/>
                          <a:hlinkClick r:id="rId3"/>
                        </a:rPr>
                        <a:t>You Might Be Allergic to Penicillin, Then Again, You Might Not</a:t>
                      </a:r>
                      <a:r>
                        <a:rPr lang="en-US" sz="1600" b="0" dirty="0" smtClean="0">
                          <a:solidFill>
                            <a:schemeClr val="tx1"/>
                          </a:solidFill>
                          <a:latin typeface="Arial" panose="020B0604020202020204" pitchFamily="34" charset="0"/>
                          <a:cs typeface="Arial" panose="020B0604020202020204" pitchFamily="34" charset="0"/>
                        </a:rPr>
                        <a:t>”</a:t>
                      </a:r>
                      <a:r>
                        <a:rPr lang="en-US" sz="1600" b="0" baseline="0" dirty="0" smtClean="0">
                          <a:solidFill>
                            <a:schemeClr val="tx1"/>
                          </a:solidFill>
                          <a:latin typeface="Arial" panose="020B0604020202020204" pitchFamily="34" charset="0"/>
                          <a:cs typeface="Arial" panose="020B0604020202020204" pitchFamily="34" charset="0"/>
                        </a:rPr>
                        <a:t> </a:t>
                      </a:r>
                      <a:r>
                        <a:rPr lang="en-US" sz="1600" b="0" dirty="0" smtClean="0">
                          <a:solidFill>
                            <a:schemeClr val="tx1"/>
                          </a:solidFill>
                          <a:latin typeface="Arial" panose="020B0604020202020204" pitchFamily="34" charset="0"/>
                          <a:cs typeface="Arial" panose="020B0604020202020204" pitchFamily="34" charset="0"/>
                        </a:rPr>
                        <a:t>from </a:t>
                      </a:r>
                      <a:r>
                        <a:rPr lang="en-US" sz="1600" b="0" i="1" dirty="0" smtClean="0">
                          <a:solidFill>
                            <a:schemeClr val="tx1"/>
                          </a:solidFill>
                          <a:latin typeface="Arial" panose="020B0604020202020204" pitchFamily="34" charset="0"/>
                          <a:cs typeface="Arial" panose="020B0604020202020204" pitchFamily="34" charset="0"/>
                        </a:rPr>
                        <a:t>Science Daily</a:t>
                      </a:r>
                      <a:r>
                        <a:rPr lang="en-US" sz="1600" b="0" i="0" baseline="0" dirty="0" smtClean="0">
                          <a:solidFill>
                            <a:schemeClr val="tx1"/>
                          </a:solidFill>
                          <a:latin typeface="Arial" panose="020B0604020202020204" pitchFamily="34" charset="0"/>
                          <a:cs typeface="Arial" panose="020B0604020202020204" pitchFamily="34" charset="0"/>
                        </a:rPr>
                        <a:t> (</a:t>
                      </a:r>
                      <a:r>
                        <a:rPr lang="en-US" sz="1600" b="0" dirty="0" smtClean="0">
                          <a:solidFill>
                            <a:schemeClr val="tx1"/>
                          </a:solidFill>
                          <a:latin typeface="Arial" panose="020B0604020202020204" pitchFamily="34" charset="0"/>
                          <a:cs typeface="Arial" panose="020B0604020202020204" pitchFamily="34" charset="0"/>
                        </a:rPr>
                        <a:t>or another article provided by your teacher).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Step 2.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Identify relevant</a:t>
                      </a:r>
                      <a:r>
                        <a:rPr lang="en-US" sz="1600" b="0" baseline="0" dirty="0" smtClean="0">
                          <a:solidFill>
                            <a:schemeClr val="tx1"/>
                          </a:solidFill>
                          <a:latin typeface="Arial" panose="020B0604020202020204" pitchFamily="34" charset="0"/>
                          <a:cs typeface="Arial" panose="020B0604020202020204" pitchFamily="34" charset="0"/>
                        </a:rPr>
                        <a:t> information.</a:t>
                      </a:r>
                      <a:endParaRPr lang="en-US" sz="1600" b="0" dirty="0" smtClean="0">
                        <a:solidFill>
                          <a:schemeClr val="tx1"/>
                        </a:solidFill>
                        <a:latin typeface="Arial" panose="020B0604020202020204" pitchFamily="34" charset="0"/>
                        <a:cs typeface="Arial" panose="020B060402020202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Step 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smtClean="0">
                        <a:solidFill>
                          <a:schemeClr val="tx1"/>
                        </a:solidFill>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Open a Word document and key in your response,</a:t>
                      </a:r>
                      <a:r>
                        <a:rPr lang="en-US" sz="1600" b="0" baseline="0" dirty="0" smtClean="0">
                          <a:solidFill>
                            <a:schemeClr val="tx1"/>
                          </a:solidFill>
                          <a:latin typeface="Arial" panose="020B0604020202020204" pitchFamily="34" charset="0"/>
                          <a:cs typeface="Arial" panose="020B0604020202020204" pitchFamily="34" charset="0"/>
                        </a:rPr>
                        <a:t> summarizing </a:t>
                      </a:r>
                      <a:r>
                        <a:rPr lang="en-US" sz="1600" b="0" dirty="0" smtClean="0">
                          <a:solidFill>
                            <a:schemeClr val="tx1"/>
                          </a:solidFill>
                          <a:latin typeface="Arial" panose="020B0604020202020204" pitchFamily="34" charset="0"/>
                          <a:cs typeface="Arial" panose="020B0604020202020204" pitchFamily="34" charset="0"/>
                        </a:rPr>
                        <a:t>the article using your own words without plagiarizing.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Step 4.</a:t>
                      </a:r>
                    </a:p>
                    <a:p>
                      <a:endParaRPr lang="en-US" sz="1600" b="0"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anose="020B0604020202020204" pitchFamily="34" charset="0"/>
                          <a:cs typeface="Arial" panose="020B0604020202020204" pitchFamily="34" charset="0"/>
                        </a:rPr>
                        <a:t>Review your summary with your teacher. </a:t>
                      </a:r>
                    </a:p>
                  </a:txBody>
                  <a:tcPr/>
                </a:tc>
              </a:tr>
            </a:tbl>
          </a:graphicData>
        </a:graphic>
      </p:graphicFrame>
      <p:sp>
        <p:nvSpPr>
          <p:cNvPr id="3" name="TextBox 2"/>
          <p:cNvSpPr txBox="1"/>
          <p:nvPr/>
        </p:nvSpPr>
        <p:spPr>
          <a:xfrm>
            <a:off x="1600200" y="4671536"/>
            <a:ext cx="5791200" cy="738664"/>
          </a:xfrm>
          <a:prstGeom prst="rect">
            <a:avLst/>
          </a:prstGeom>
          <a:solidFill>
            <a:schemeClr val="tx2">
              <a:lumMod val="20000"/>
              <a:lumOff val="80000"/>
            </a:schemeClr>
          </a:solidFill>
          <a:ln>
            <a:solidFill>
              <a:schemeClr val="tx2"/>
            </a:solidFill>
          </a:ln>
        </p:spPr>
        <p:txBody>
          <a:bodyPr wrap="square" rtlCol="0">
            <a:spAutoFit/>
          </a:bodyPr>
          <a:lstStyle/>
          <a:p>
            <a:r>
              <a:rPr lang="en-US" sz="1400" dirty="0" smtClean="0">
                <a:latin typeface="Arial" panose="020B0604020202020204" pitchFamily="34" charset="0"/>
                <a:cs typeface="Arial" panose="020B0604020202020204" pitchFamily="34" charset="0"/>
              </a:rPr>
              <a:t>If </a:t>
            </a:r>
            <a:r>
              <a:rPr lang="en-US" sz="1400" dirty="0">
                <a:latin typeface="Arial" panose="020B0604020202020204" pitchFamily="34" charset="0"/>
                <a:cs typeface="Arial" panose="020B0604020202020204" pitchFamily="34" charset="0"/>
              </a:rPr>
              <a:t>the link does not take you to the Website, copy and paste the following URL into your browser</a:t>
            </a:r>
            <a:r>
              <a:rPr lang="en-US" sz="1400" dirty="0" smtClean="0">
                <a:latin typeface="Arial" panose="020B0604020202020204" pitchFamily="34" charset="0"/>
                <a:cs typeface="Arial" panose="020B0604020202020204" pitchFamily="34" charset="0"/>
              </a:rPr>
              <a:t>:</a:t>
            </a:r>
          </a:p>
          <a:p>
            <a:r>
              <a:rPr lang="en-US" sz="1400" dirty="0">
                <a:latin typeface="Arial" panose="020B0604020202020204" pitchFamily="34" charset="0"/>
                <a:cs typeface="Arial" panose="020B0604020202020204" pitchFamily="34" charset="0"/>
                <a:hlinkClick r:id="rId3"/>
              </a:rPr>
              <a:t>http://</a:t>
            </a:r>
            <a:r>
              <a:rPr lang="en-US" sz="1400" dirty="0" smtClean="0">
                <a:latin typeface="Arial" panose="020B0604020202020204" pitchFamily="34" charset="0"/>
                <a:cs typeface="Arial" panose="020B0604020202020204" pitchFamily="34" charset="0"/>
                <a:hlinkClick r:id="rId3"/>
              </a:rPr>
              <a:t>www.sciencedaily.com/releases/2014/11/141107091214.htm</a:t>
            </a:r>
            <a:endParaRPr lang="en-US"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1021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6582"/>
          </a:xfrm>
        </p:spPr>
        <p:txBody>
          <a:bodyPr/>
          <a:lstStyle/>
          <a:p>
            <a:r>
              <a:rPr lang="en-US" dirty="0" smtClean="0"/>
              <a:t>Unit </a:t>
            </a:r>
            <a:r>
              <a:rPr lang="en-US" dirty="0" smtClean="0"/>
              <a:t>Complete </a:t>
            </a:r>
            <a:endParaRPr lang="en-US" dirty="0"/>
          </a:p>
        </p:txBody>
      </p:sp>
      <p:sp>
        <p:nvSpPr>
          <p:cNvPr id="3" name="Content Placeholder 2"/>
          <p:cNvSpPr>
            <a:spLocks noGrp="1"/>
          </p:cNvSpPr>
          <p:nvPr>
            <p:ph idx="1"/>
          </p:nvPr>
        </p:nvSpPr>
        <p:spPr>
          <a:xfrm>
            <a:off x="533400" y="1585118"/>
            <a:ext cx="8229600" cy="4525963"/>
          </a:xfrm>
        </p:spPr>
        <p:txBody>
          <a:bodyPr/>
          <a:lstStyle/>
          <a:p>
            <a:pPr marL="0" indent="0">
              <a:buNone/>
            </a:pPr>
            <a:r>
              <a:rPr lang="en-US" sz="2400" dirty="0" smtClean="0"/>
              <a:t>Congratulations! You completed the lesson.</a:t>
            </a:r>
            <a:endParaRPr lang="en-US" sz="2400"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36</a:t>
            </a:fld>
            <a:endParaRPr lang="en-US" dirty="0"/>
          </a:p>
        </p:txBody>
      </p:sp>
      <p:sp>
        <p:nvSpPr>
          <p:cNvPr id="5" name="Footer Placeholder 4"/>
          <p:cNvSpPr>
            <a:spLocks noGrp="1"/>
          </p:cNvSpPr>
          <p:nvPr>
            <p:ph type="ftr" sz="quarter" idx="3"/>
          </p:nvPr>
        </p:nvSpPr>
        <p:spPr/>
        <p:txBody>
          <a:bodyPr/>
          <a:lstStyle/>
          <a:p>
            <a:r>
              <a:rPr lang="en-US" dirty="0" smtClean="0"/>
              <a:t>Designers for Learning </a:t>
            </a:r>
            <a:endParaRPr lang="en-US" dirty="0"/>
          </a:p>
        </p:txBody>
      </p:sp>
      <p:pic>
        <p:nvPicPr>
          <p:cNvPr id="6" name="Picture 5"/>
          <p:cNvPicPr>
            <a:picLocks noChangeAspect="1"/>
          </p:cNvPicPr>
          <p:nvPr/>
        </p:nvPicPr>
        <p:blipFill>
          <a:blip r:embed="rId3"/>
          <a:stretch>
            <a:fillRect/>
          </a:stretch>
        </p:blipFill>
        <p:spPr>
          <a:xfrm>
            <a:off x="2590800" y="2438400"/>
            <a:ext cx="3754978" cy="2819400"/>
          </a:xfrm>
          <a:prstGeom prst="rect">
            <a:avLst/>
          </a:prstGeom>
        </p:spPr>
      </p:pic>
    </p:spTree>
    <p:extLst>
      <p:ext uri="{BB962C8B-B14F-4D97-AF65-F5344CB8AC3E}">
        <p14:creationId xmlns:p14="http://schemas.microsoft.com/office/powerpoint/2010/main" val="2051917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6582"/>
          </a:xfrm>
        </p:spPr>
        <p:txBody>
          <a:bodyPr/>
          <a:lstStyle/>
          <a:p>
            <a:r>
              <a:rPr lang="en-US" dirty="0" smtClean="0"/>
              <a:t>Unit Links</a:t>
            </a:r>
            <a:endParaRPr lang="en-US" dirty="0"/>
          </a:p>
        </p:txBody>
      </p:sp>
      <p:sp>
        <p:nvSpPr>
          <p:cNvPr id="3" name="Content Placeholder 2"/>
          <p:cNvSpPr>
            <a:spLocks noGrp="1"/>
          </p:cNvSpPr>
          <p:nvPr>
            <p:ph idx="1"/>
          </p:nvPr>
        </p:nvSpPr>
        <p:spPr>
          <a:xfrm>
            <a:off x="457200" y="990600"/>
            <a:ext cx="8229600" cy="4525963"/>
          </a:xfrm>
        </p:spPr>
        <p:txBody>
          <a:bodyPr>
            <a:normAutofit lnSpcReduction="10000"/>
          </a:bodyPr>
          <a:lstStyle/>
          <a:p>
            <a:r>
              <a:rPr lang="en-US" dirty="0"/>
              <a:t>“Citing an Article”. (2014) Greg Williams YouTube video. </a:t>
            </a:r>
            <a:r>
              <a:rPr lang="en-US" dirty="0">
                <a:hlinkClick r:id="rId3"/>
              </a:rPr>
              <a:t>https://www.youtube.com/watch?v=XgZ0oA-75pE</a:t>
            </a:r>
            <a:endParaRPr lang="en-US" dirty="0"/>
          </a:p>
          <a:p>
            <a:r>
              <a:rPr lang="en-US" dirty="0" smtClean="0"/>
              <a:t>“How to Write a Summary”. (2012) Smrt English YouTube video. Retrieved from </a:t>
            </a:r>
            <a:r>
              <a:rPr lang="en-US" dirty="0" smtClean="0">
                <a:hlinkClick r:id="rId4"/>
              </a:rPr>
              <a:t>https://www.youtube.com/watch?v=eGWO1ldEhtQ</a:t>
            </a:r>
            <a:r>
              <a:rPr lang="en-US" dirty="0" smtClean="0"/>
              <a:t> </a:t>
            </a:r>
          </a:p>
          <a:p>
            <a:r>
              <a:rPr lang="en-US" dirty="0"/>
              <a:t>“Identifying Relevant Information”. (2014) Greg Williams YouTube video. Retrieved from </a:t>
            </a:r>
            <a:r>
              <a:rPr lang="en-US" dirty="0" smtClean="0">
                <a:solidFill>
                  <a:prstClr val="black"/>
                </a:solidFill>
                <a:hlinkClick r:id="rId5"/>
              </a:rPr>
              <a:t>https</a:t>
            </a:r>
            <a:r>
              <a:rPr lang="en-US" dirty="0">
                <a:solidFill>
                  <a:prstClr val="black"/>
                </a:solidFill>
                <a:hlinkClick r:id="rId5"/>
              </a:rPr>
              <a:t>://www.youtube.com/watch?v=HHgv00GtB5U</a:t>
            </a:r>
            <a:r>
              <a:rPr lang="en-US" dirty="0">
                <a:solidFill>
                  <a:prstClr val="black"/>
                </a:solidFill>
              </a:rPr>
              <a:t> </a:t>
            </a:r>
          </a:p>
          <a:p>
            <a:r>
              <a:rPr lang="en-US" dirty="0" smtClean="0"/>
              <a:t>“</a:t>
            </a:r>
            <a:r>
              <a:rPr lang="en-US" dirty="0"/>
              <a:t>Music Streaming Is Here to Stay”. </a:t>
            </a:r>
            <a:r>
              <a:rPr lang="en-US" dirty="0" smtClean="0"/>
              <a:t>(2014) </a:t>
            </a:r>
            <a:r>
              <a:rPr lang="en-US" i="1" dirty="0" smtClean="0"/>
              <a:t>New </a:t>
            </a:r>
            <a:r>
              <a:rPr lang="en-US" i="1" dirty="0"/>
              <a:t>York </a:t>
            </a:r>
            <a:r>
              <a:rPr lang="en-US" i="1" dirty="0" smtClean="0"/>
              <a:t>Times</a:t>
            </a:r>
            <a:r>
              <a:rPr lang="en-US" dirty="0" smtClean="0"/>
              <a:t>. Retrieved from </a:t>
            </a:r>
            <a:r>
              <a:rPr lang="en-US" dirty="0" smtClean="0">
                <a:hlinkClick r:id="rId6"/>
              </a:rPr>
              <a:t>http</a:t>
            </a:r>
            <a:r>
              <a:rPr lang="en-US" dirty="0">
                <a:hlinkClick r:id="rId6"/>
              </a:rPr>
              <a:t>://www.nytimes.com/roomfordebate/2014/11/06/is-streaming-good-for-musicians/music-streaming-is-here-to-stay</a:t>
            </a:r>
            <a:endParaRPr lang="en-US" dirty="0"/>
          </a:p>
          <a:p>
            <a:r>
              <a:rPr lang="en-US" dirty="0" smtClean="0"/>
              <a:t>“Rise of the Machines” article. PDF on the web. </a:t>
            </a:r>
            <a:r>
              <a:rPr lang="en-US" dirty="0" smtClean="0">
                <a:hlinkClick r:id="rId7"/>
              </a:rPr>
              <a:t>http://bit.ly/1u1YePc</a:t>
            </a:r>
            <a:r>
              <a:rPr lang="en-US" dirty="0" smtClean="0"/>
              <a:t>  </a:t>
            </a:r>
          </a:p>
          <a:p>
            <a:r>
              <a:rPr lang="en-US" dirty="0"/>
              <a:t>“Sample of a News Article Summary”. </a:t>
            </a:r>
            <a:r>
              <a:rPr lang="en-US" dirty="0" smtClean="0"/>
              <a:t>(2014) Gallaudet </a:t>
            </a:r>
            <a:r>
              <a:rPr lang="en-US" dirty="0"/>
              <a:t>University</a:t>
            </a:r>
            <a:r>
              <a:rPr lang="en-US" dirty="0" smtClean="0"/>
              <a:t>. Retrieved from </a:t>
            </a:r>
            <a:r>
              <a:rPr lang="en-US" dirty="0">
                <a:hlinkClick r:id="rId8"/>
              </a:rPr>
              <a:t>http://www.gallaudet.edu/tip/english_center/writing/abstracts_and_summaries/sample_of_a_news_article_summary.html</a:t>
            </a:r>
            <a:endParaRPr lang="en-US" dirty="0"/>
          </a:p>
          <a:p>
            <a:r>
              <a:rPr lang="en-US" dirty="0" smtClean="0"/>
              <a:t>“Summarizing an Article”. (2014) Greg Williams YouTube video. Retrieved from </a:t>
            </a:r>
            <a:r>
              <a:rPr lang="en-US" dirty="0" smtClean="0">
                <a:hlinkClick r:id="rId9"/>
              </a:rPr>
              <a:t>https</a:t>
            </a:r>
            <a:r>
              <a:rPr lang="en-US" dirty="0">
                <a:hlinkClick r:id="rId9"/>
              </a:rPr>
              <a:t>://</a:t>
            </a:r>
            <a:r>
              <a:rPr lang="en-US" dirty="0" smtClean="0">
                <a:hlinkClick r:id="rId9"/>
              </a:rPr>
              <a:t>www.youtube.com/watch?v=MlHmWhzNMYg&amp;feature=youtu.be</a:t>
            </a:r>
            <a:endParaRPr lang="en-US" dirty="0" smtClean="0"/>
          </a:p>
          <a:p>
            <a:r>
              <a:rPr lang="en-US" dirty="0" smtClean="0">
                <a:solidFill>
                  <a:prstClr val="black"/>
                </a:solidFill>
              </a:rPr>
              <a:t>“You Might Be Allergic to Penicillin, Then Again, You Might Not</a:t>
            </a:r>
            <a:r>
              <a:rPr lang="en-US" dirty="0" smtClean="0">
                <a:solidFill>
                  <a:prstClr val="black"/>
                </a:solidFill>
              </a:rPr>
              <a:t>.” </a:t>
            </a:r>
            <a:r>
              <a:rPr lang="en-US" dirty="0" smtClean="0">
                <a:solidFill>
                  <a:prstClr val="black"/>
                </a:solidFill>
              </a:rPr>
              <a:t>(2014) </a:t>
            </a:r>
            <a:r>
              <a:rPr lang="en-US" i="1" dirty="0" smtClean="0">
                <a:solidFill>
                  <a:prstClr val="black"/>
                </a:solidFill>
              </a:rPr>
              <a:t>Science Daily</a:t>
            </a:r>
            <a:r>
              <a:rPr lang="en-US" dirty="0" smtClean="0">
                <a:solidFill>
                  <a:prstClr val="black"/>
                </a:solidFill>
              </a:rPr>
              <a:t>. Retrieved from </a:t>
            </a:r>
            <a:r>
              <a:rPr lang="en-US" dirty="0">
                <a:solidFill>
                  <a:prstClr val="black"/>
                </a:solidFill>
                <a:hlinkClick r:id="rId10"/>
              </a:rPr>
              <a:t>http://</a:t>
            </a:r>
            <a:r>
              <a:rPr lang="en-US" dirty="0" smtClean="0">
                <a:solidFill>
                  <a:prstClr val="black"/>
                </a:solidFill>
                <a:hlinkClick r:id="rId10"/>
              </a:rPr>
              <a:t>www.sciencedaily.com/releases/2014/11/141107091214.htm</a:t>
            </a:r>
            <a:endParaRPr lang="en-US" dirty="0" smtClean="0">
              <a:solidFill>
                <a:prstClr val="black"/>
              </a:solidFill>
            </a:endParaRPr>
          </a:p>
          <a:p>
            <a:pPr marL="0" indent="0">
              <a:buNone/>
            </a:pPr>
            <a:endParaRPr lang="en-US" dirty="0" smtClean="0">
              <a:solidFill>
                <a:prstClr val="black"/>
              </a:solidFill>
            </a:endParaRPr>
          </a:p>
          <a:p>
            <a:pPr>
              <a:buFont typeface="+mj-lt"/>
              <a:buAutoNum type="arabicPeriod"/>
            </a:pPr>
            <a:endParaRPr lang="en-US" dirty="0" smtClean="0"/>
          </a:p>
          <a:p>
            <a:pPr>
              <a:buFont typeface="+mj-lt"/>
              <a:buAutoNum type="arabicPeriod"/>
            </a:pPr>
            <a:endParaRPr lang="en-US" dirty="0" smtClean="0"/>
          </a:p>
          <a:p>
            <a:pPr>
              <a:buFont typeface="+mj-lt"/>
              <a:buAutoNum type="arabicPeriod"/>
            </a:pPr>
            <a:endParaRPr lang="en-US" dirty="0" smtClean="0"/>
          </a:p>
          <a:p>
            <a:pPr>
              <a:buFont typeface="+mj-lt"/>
              <a:buAutoNum type="arabicPeriod"/>
            </a:pPr>
            <a:endParaRPr lang="en-US" dirty="0" smtClean="0"/>
          </a:p>
          <a:p>
            <a:pPr>
              <a:buFont typeface="+mj-lt"/>
              <a:buAutoNum type="arabicPeriod"/>
            </a:pPr>
            <a:endParaRPr lang="en-US" dirty="0" smtClean="0"/>
          </a:p>
          <a:p>
            <a:pPr>
              <a:buFont typeface="+mj-lt"/>
              <a:buAutoNum type="arabicPeriod"/>
            </a:pPr>
            <a:endParaRPr lang="en-US" dirty="0" smtClean="0"/>
          </a:p>
          <a:p>
            <a:pPr>
              <a:buFont typeface="+mj-lt"/>
              <a:buAutoNum type="arabicPeriod"/>
            </a:pPr>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37</a:t>
            </a:fld>
            <a:endParaRPr lang="en-US" dirty="0"/>
          </a:p>
        </p:txBody>
      </p:sp>
      <p:sp>
        <p:nvSpPr>
          <p:cNvPr id="11"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Tree>
    <p:extLst>
      <p:ext uri="{BB962C8B-B14F-4D97-AF65-F5344CB8AC3E}">
        <p14:creationId xmlns:p14="http://schemas.microsoft.com/office/powerpoint/2010/main" val="1022715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36582"/>
          </a:xfrm>
        </p:spPr>
        <p:txBody>
          <a:bodyPr/>
          <a:lstStyle/>
          <a:p>
            <a:r>
              <a:rPr lang="en-US" dirty="0" smtClean="0"/>
              <a:t>Section 1: Writing Summaries</a:t>
            </a:r>
            <a:endParaRPr lang="en-US" dirty="0"/>
          </a:p>
        </p:txBody>
      </p:sp>
      <p:sp>
        <p:nvSpPr>
          <p:cNvPr id="3" name="Content Placeholder 2"/>
          <p:cNvSpPr>
            <a:spLocks noGrp="1"/>
          </p:cNvSpPr>
          <p:nvPr>
            <p:ph idx="1"/>
          </p:nvPr>
        </p:nvSpPr>
        <p:spPr>
          <a:xfrm>
            <a:off x="457200" y="1371600"/>
            <a:ext cx="8229600" cy="4525963"/>
          </a:xfrm>
        </p:spPr>
        <p:txBody>
          <a:bodyPr>
            <a:noAutofit/>
          </a:bodyPr>
          <a:lstStyle/>
          <a:p>
            <a:pPr marL="0" indent="0">
              <a:buNone/>
            </a:pPr>
            <a:r>
              <a:rPr lang="en-US" dirty="0" smtClean="0"/>
              <a:t>Have you ever heard someone say, “To make a long story short” or “Here is the short version” before describing </a:t>
            </a:r>
            <a:r>
              <a:rPr lang="en-US" dirty="0" smtClean="0"/>
              <a:t>an </a:t>
            </a:r>
            <a:r>
              <a:rPr lang="en-US" dirty="0" smtClean="0"/>
              <a:t>experience or telling a story? </a:t>
            </a:r>
            <a:endParaRPr lang="en-US" dirty="0"/>
          </a:p>
          <a:p>
            <a:pPr marL="0" indent="0">
              <a:buNone/>
            </a:pPr>
            <a:endParaRPr lang="en-US" dirty="0" smtClean="0"/>
          </a:p>
          <a:p>
            <a:pPr marL="0" indent="0">
              <a:buNone/>
            </a:pPr>
            <a:r>
              <a:rPr lang="en-US" dirty="0" smtClean="0"/>
              <a:t>This “short version of the story” is almost the same thing as summarizing. </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In </a:t>
            </a:r>
            <a:r>
              <a:rPr lang="en-US" dirty="0" smtClean="0"/>
              <a:t>Section 1, </a:t>
            </a:r>
            <a:r>
              <a:rPr lang="en-US" dirty="0" smtClean="0"/>
              <a:t>we will focus on these questions:</a:t>
            </a:r>
          </a:p>
          <a:p>
            <a:pPr marL="285750" indent="-285750">
              <a:buSzPct val="130000"/>
              <a:buFont typeface="Arial"/>
              <a:buChar char="•"/>
            </a:pPr>
            <a:r>
              <a:rPr lang="en-US" b="1" dirty="0" smtClean="0">
                <a:solidFill>
                  <a:srgbClr val="FF0000"/>
                </a:solidFill>
              </a:rPr>
              <a:t>How does one write a summary?</a:t>
            </a:r>
          </a:p>
          <a:p>
            <a:pPr marL="285750" indent="-285750">
              <a:buSzPct val="130000"/>
              <a:buFont typeface="Arial"/>
              <a:buChar char="•"/>
            </a:pPr>
            <a:r>
              <a:rPr lang="en-US" b="1" dirty="0" smtClean="0">
                <a:solidFill>
                  <a:srgbClr val="FF0000"/>
                </a:solidFill>
              </a:rPr>
              <a:t>What makes an effective summary?</a:t>
            </a:r>
          </a:p>
        </p:txBody>
      </p:sp>
      <p:sp>
        <p:nvSpPr>
          <p:cNvPr id="4" name="Slide Number Placeholder 3"/>
          <p:cNvSpPr>
            <a:spLocks noGrp="1"/>
          </p:cNvSpPr>
          <p:nvPr>
            <p:ph type="sldNum" sz="quarter" idx="12"/>
          </p:nvPr>
        </p:nvSpPr>
        <p:spPr/>
        <p:txBody>
          <a:bodyPr/>
          <a:lstStyle/>
          <a:p>
            <a:fld id="{928B5706-1A6D-4657-BE0C-7145DCA9DD4D}" type="slidenum">
              <a:rPr lang="en-US" smtClean="0"/>
              <a:pPr/>
              <a:t>4</a:t>
            </a:fld>
            <a:endParaRPr lang="en-US" dirty="0"/>
          </a:p>
        </p:txBody>
      </p:sp>
      <p:sp>
        <p:nvSpPr>
          <p:cNvPr id="15"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graphicFrame>
        <p:nvGraphicFramePr>
          <p:cNvPr id="6" name="Content Placeholder 5"/>
          <p:cNvGraphicFramePr>
            <a:graphicFrameLocks/>
          </p:cNvGraphicFramePr>
          <p:nvPr>
            <p:extLst>
              <p:ext uri="{D42A27DB-BD31-4B8C-83A1-F6EECF244321}">
                <p14:modId xmlns:p14="http://schemas.microsoft.com/office/powerpoint/2010/main" val="2301814897"/>
              </p:ext>
            </p:extLst>
          </p:nvPr>
        </p:nvGraphicFramePr>
        <p:xfrm>
          <a:off x="1371600" y="2667001"/>
          <a:ext cx="6019800" cy="1371600"/>
        </p:xfrm>
        <a:graphic>
          <a:graphicData uri="http://schemas.openxmlformats.org/drawingml/2006/table">
            <a:tbl>
              <a:tblPr/>
              <a:tblGrid>
                <a:gridCol w="6019800"/>
              </a:tblGrid>
              <a:tr h="12953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Arial" panose="020B0604020202020204" pitchFamily="34" charset="0"/>
                          <a:cs typeface="Arial" panose="020B0604020202020204" pitchFamily="34" charset="0"/>
                        </a:rPr>
                        <a:t>Definition:</a:t>
                      </a:r>
                      <a:r>
                        <a:rPr lang="en-US" sz="1400" b="1" baseline="0" dirty="0" smtClean="0">
                          <a:solidFill>
                            <a:schemeClr val="tx1"/>
                          </a:solidFill>
                          <a:latin typeface="Arial" panose="020B0604020202020204" pitchFamily="34" charset="0"/>
                          <a:cs typeface="Arial" panose="020B0604020202020204" pitchFamily="34" charset="0"/>
                        </a:rPr>
                        <a:t> </a:t>
                      </a:r>
                      <a:r>
                        <a:rPr lang="en-US" sz="1400" b="1" dirty="0" smtClean="0">
                          <a:solidFill>
                            <a:srgbClr val="FF0000"/>
                          </a:solidFill>
                          <a:latin typeface="Arial" panose="020B0604020202020204" pitchFamily="34" charset="0"/>
                          <a:cs typeface="Arial" panose="020B0604020202020204" pitchFamily="34" charset="0"/>
                        </a:rPr>
                        <a:t>Summarizing</a:t>
                      </a:r>
                      <a:r>
                        <a:rPr lang="en-US"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means “a </a:t>
                      </a:r>
                      <a:r>
                        <a:rPr lang="en-US" sz="1400" b="1" dirty="0" smtClean="0">
                          <a:solidFill>
                            <a:srgbClr val="FF0000"/>
                          </a:solidFill>
                          <a:latin typeface="Arial" panose="020B0604020202020204" pitchFamily="34" charset="0"/>
                          <a:cs typeface="Arial" panose="020B0604020202020204" pitchFamily="34" charset="0"/>
                        </a:rPr>
                        <a:t>brief account</a:t>
                      </a:r>
                      <a:r>
                        <a:rPr lang="en-US" sz="1400" b="1"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giving the </a:t>
                      </a:r>
                      <a:r>
                        <a:rPr lang="en-US" sz="1400" b="1" dirty="0" smtClean="0">
                          <a:solidFill>
                            <a:srgbClr val="FF0000"/>
                          </a:solidFill>
                          <a:latin typeface="Arial" panose="020B0604020202020204" pitchFamily="34" charset="0"/>
                          <a:cs typeface="Arial" panose="020B0604020202020204" pitchFamily="34" charset="0"/>
                        </a:rPr>
                        <a:t>main points</a:t>
                      </a:r>
                      <a:r>
                        <a:rPr lang="en-US" sz="1400" dirty="0" smtClean="0">
                          <a:latin typeface="Arial" panose="020B0604020202020204" pitchFamily="34" charset="0"/>
                          <a:cs typeface="Arial" panose="020B0604020202020204" pitchFamily="34" charset="0"/>
                        </a:rPr>
                        <a:t> of something” (Dictionary.com).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Being able to summarize in your writing is </a:t>
                      </a:r>
                      <a:r>
                        <a:rPr lang="en-US" sz="1400" dirty="0" smtClean="0">
                          <a:latin typeface="Arial" panose="020B0604020202020204" pitchFamily="34" charset="0"/>
                          <a:cs typeface="Arial" panose="020B0604020202020204" pitchFamily="34" charset="0"/>
                        </a:rPr>
                        <a:t>an extremely important skill, </a:t>
                      </a:r>
                      <a:r>
                        <a:rPr lang="en-US" sz="1400" dirty="0" smtClean="0">
                          <a:latin typeface="Arial" panose="020B0604020202020204" pitchFamily="34" charset="0"/>
                          <a:cs typeface="Arial" panose="020B0604020202020204" pitchFamily="34" charset="0"/>
                        </a:rPr>
                        <a:t>not just for the </a:t>
                      </a:r>
                      <a:r>
                        <a:rPr lang="en-US" sz="1400" dirty="0" smtClean="0">
                          <a:latin typeface="Arial" panose="020B0604020202020204" pitchFamily="34" charset="0"/>
                          <a:cs typeface="Arial" panose="020B0604020202020204" pitchFamily="34" charset="0"/>
                        </a:rPr>
                        <a:t>GED</a:t>
                      </a:r>
                      <a:r>
                        <a:rPr lang="en-US" sz="1400" baseline="30000" dirty="0" smtClean="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 test, </a:t>
                      </a:r>
                      <a:r>
                        <a:rPr lang="en-US" sz="1400" dirty="0" smtClean="0">
                          <a:latin typeface="Arial" panose="020B0604020202020204" pitchFamily="34" charset="0"/>
                          <a:cs typeface="Arial" panose="020B0604020202020204" pitchFamily="34" charset="0"/>
                        </a:rPr>
                        <a:t>but also </a:t>
                      </a:r>
                      <a:r>
                        <a:rPr lang="en-US" sz="1400" dirty="0" smtClean="0">
                          <a:latin typeface="Arial" panose="020B0604020202020204" pitchFamily="34" charset="0"/>
                          <a:cs typeface="Arial" panose="020B0604020202020204" pitchFamily="34" charset="0"/>
                        </a:rPr>
                        <a:t>for</a:t>
                      </a:r>
                      <a:r>
                        <a:rPr lang="en-US" sz="1400" baseline="0" dirty="0" smtClean="0">
                          <a:latin typeface="Arial" panose="020B0604020202020204" pitchFamily="34" charset="0"/>
                          <a:cs typeface="Arial" panose="020B0604020202020204" pitchFamily="34" charset="0"/>
                        </a:rPr>
                        <a:t> writing in school, </a:t>
                      </a:r>
                      <a:r>
                        <a:rPr lang="en-US" sz="1400" dirty="0" smtClean="0">
                          <a:latin typeface="Arial" panose="020B0604020202020204" pitchFamily="34" charset="0"/>
                          <a:cs typeface="Arial" panose="020B0604020202020204" pitchFamily="34" charset="0"/>
                        </a:rPr>
                        <a:t>at work,</a:t>
                      </a:r>
                      <a:r>
                        <a:rPr lang="en-US" sz="1400" baseline="0" dirty="0" smtClean="0">
                          <a:latin typeface="Arial" panose="020B0604020202020204" pitchFamily="34" charset="0"/>
                          <a:cs typeface="Arial" panose="020B0604020202020204" pitchFamily="34" charset="0"/>
                        </a:rPr>
                        <a:t> and </a:t>
                      </a:r>
                      <a:r>
                        <a:rPr lang="en-US" sz="1400" dirty="0" smtClean="0">
                          <a:latin typeface="Arial" panose="020B0604020202020204" pitchFamily="34" charset="0"/>
                          <a:cs typeface="Arial" panose="020B0604020202020204" pitchFamily="34" charset="0"/>
                        </a:rPr>
                        <a:t>for community</a:t>
                      </a:r>
                      <a:r>
                        <a:rPr lang="en-US" sz="1400" baseline="0" dirty="0" smtClean="0">
                          <a:latin typeface="Arial" panose="020B0604020202020204" pitchFamily="34" charset="0"/>
                          <a:cs typeface="Arial" panose="020B0604020202020204" pitchFamily="34" charset="0"/>
                        </a:rPr>
                        <a:t> groups.</a:t>
                      </a:r>
                      <a:endParaRPr lang="en-US" sz="1400" dirty="0" smtClean="0">
                        <a:latin typeface="Arial" panose="020B0604020202020204" pitchFamily="34" charset="0"/>
                        <a:cs typeface="Arial" panose="020B06040202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3784631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36582"/>
          </a:xfrm>
        </p:spPr>
        <p:txBody>
          <a:bodyPr/>
          <a:lstStyle/>
          <a:p>
            <a:r>
              <a:rPr lang="en-US" dirty="0"/>
              <a:t>Elements of </a:t>
            </a:r>
            <a:r>
              <a:rPr lang="en-US" dirty="0" smtClean="0"/>
              <a:t>an Effective Summary</a:t>
            </a:r>
            <a:endParaRPr lang="en-US" dirty="0"/>
          </a:p>
        </p:txBody>
      </p:sp>
      <p:sp>
        <p:nvSpPr>
          <p:cNvPr id="3" name="Content Placeholder 2"/>
          <p:cNvSpPr>
            <a:spLocks noGrp="1"/>
          </p:cNvSpPr>
          <p:nvPr>
            <p:ph idx="1"/>
          </p:nvPr>
        </p:nvSpPr>
        <p:spPr>
          <a:xfrm>
            <a:off x="457200" y="1295400"/>
            <a:ext cx="4953000" cy="4419601"/>
          </a:xfrm>
        </p:spPr>
        <p:txBody>
          <a:bodyPr>
            <a:normAutofit/>
          </a:bodyPr>
          <a:lstStyle/>
          <a:p>
            <a:pPr marL="0" indent="0">
              <a:buNone/>
            </a:pPr>
            <a:r>
              <a:rPr lang="en-US" dirty="0"/>
              <a:t>When writing a summary, you will want to include key elements. This video will focus </a:t>
            </a:r>
            <a:r>
              <a:rPr lang="en-US" dirty="0" smtClean="0"/>
              <a:t>on the </a:t>
            </a:r>
            <a:r>
              <a:rPr lang="en-US" dirty="0"/>
              <a:t>elements of </a:t>
            </a:r>
            <a:r>
              <a:rPr lang="en-US" dirty="0" smtClean="0"/>
              <a:t>an effective summary.</a:t>
            </a: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928B5706-1A6D-4657-BE0C-7145DCA9DD4D}" type="slidenum">
              <a:rPr lang="en-US" smtClean="0"/>
              <a:pPr/>
              <a:t>5</a:t>
            </a:fld>
            <a:endParaRPr lang="en-US" dirty="0"/>
          </a:p>
        </p:txBody>
      </p:sp>
      <p:sp>
        <p:nvSpPr>
          <p:cNvPr id="5" name="Footer Placeholder 4"/>
          <p:cNvSpPr>
            <a:spLocks noGrp="1"/>
          </p:cNvSpPr>
          <p:nvPr>
            <p:ph type="ftr" sz="quarter" idx="3"/>
          </p:nvPr>
        </p:nvSpPr>
        <p:spPr/>
        <p:txBody>
          <a:bodyPr/>
          <a:lstStyle/>
          <a:p>
            <a:r>
              <a:rPr lang="en-US" dirty="0" smtClean="0"/>
              <a:t>Designers for Learning </a:t>
            </a:r>
            <a:endParaRPr lang="en-US" dirty="0"/>
          </a:p>
        </p:txBody>
      </p:sp>
      <p:sp>
        <p:nvSpPr>
          <p:cNvPr id="6" name="TextBox 5"/>
          <p:cNvSpPr txBox="1"/>
          <p:nvPr/>
        </p:nvSpPr>
        <p:spPr>
          <a:xfrm>
            <a:off x="5657511" y="4648199"/>
            <a:ext cx="3029289" cy="307777"/>
          </a:xfrm>
          <a:prstGeom prst="rect">
            <a:avLst/>
          </a:prstGeom>
          <a:solidFill>
            <a:schemeClr val="tx2">
              <a:lumMod val="20000"/>
              <a:lumOff val="80000"/>
            </a:schemeClr>
          </a:solidFill>
          <a:ln w="6350">
            <a:solidFill>
              <a:schemeClr val="tx2"/>
            </a:solidFill>
          </a:ln>
        </p:spPr>
        <p:txBody>
          <a:bodyPr wrap="square" rtlCol="0">
            <a:spAutoFit/>
          </a:bodyPr>
          <a:lstStyle/>
          <a:p>
            <a:pPr algn="ctr"/>
            <a:r>
              <a:rPr lang="en-US" sz="1400" dirty="0" smtClean="0">
                <a:latin typeface="Arial" panose="020B0604020202020204" pitchFamily="34" charset="0"/>
                <a:cs typeface="Arial" panose="020B0604020202020204" pitchFamily="34" charset="0"/>
              </a:rPr>
              <a:t>Video: </a:t>
            </a:r>
            <a:r>
              <a:rPr lang="en-US" sz="1400" dirty="0" smtClean="0">
                <a:latin typeface="Arial" panose="020B0604020202020204" pitchFamily="34" charset="0"/>
                <a:cs typeface="Arial" panose="020B0604020202020204" pitchFamily="34" charset="0"/>
                <a:hlinkClick r:id="rId3"/>
              </a:rPr>
              <a:t>How to Write a Summary</a:t>
            </a:r>
            <a:endParaRPr lang="en-US" sz="1400" dirty="0">
              <a:latin typeface="Arial" panose="020B0604020202020204" pitchFamily="34" charset="0"/>
              <a:cs typeface="Arial" panose="020B0604020202020204" pitchFamily="34" charset="0"/>
            </a:endParaRPr>
          </a:p>
        </p:txBody>
      </p:sp>
      <p:pic>
        <p:nvPicPr>
          <p:cNvPr id="7" name="Picture 6" descr="Screen Shot 2014-11-08 at 10.01.0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2035830"/>
            <a:ext cx="3257889" cy="2421870"/>
          </a:xfrm>
          <a:prstGeom prst="rect">
            <a:avLst/>
          </a:prstGeom>
        </p:spPr>
      </p:pic>
      <p:graphicFrame>
        <p:nvGraphicFramePr>
          <p:cNvPr id="8" name="Content Placeholder 5"/>
          <p:cNvGraphicFramePr>
            <a:graphicFrameLocks/>
          </p:cNvGraphicFramePr>
          <p:nvPr>
            <p:extLst>
              <p:ext uri="{D42A27DB-BD31-4B8C-83A1-F6EECF244321}">
                <p14:modId xmlns:p14="http://schemas.microsoft.com/office/powerpoint/2010/main" val="2873192974"/>
              </p:ext>
            </p:extLst>
          </p:nvPr>
        </p:nvGraphicFramePr>
        <p:xfrm>
          <a:off x="509954" y="2286001"/>
          <a:ext cx="4853208" cy="960764"/>
        </p:xfrm>
        <a:graphic>
          <a:graphicData uri="http://schemas.openxmlformats.org/drawingml/2006/table">
            <a:tbl>
              <a:tblPr/>
              <a:tblGrid>
                <a:gridCol w="4853208"/>
              </a:tblGrid>
              <a:tr h="960764">
                <a:tc>
                  <a:txBody>
                    <a:bodyPr/>
                    <a:lstStyle/>
                    <a:p>
                      <a:pPr marL="0" indent="0">
                        <a:buNone/>
                      </a:pPr>
                      <a:r>
                        <a:rPr lang="en-US" sz="1400" dirty="0" smtClean="0">
                          <a:latin typeface="Arial" panose="020B0604020202020204" pitchFamily="34" charset="0"/>
                          <a:cs typeface="Arial" panose="020B0604020202020204" pitchFamily="34" charset="0"/>
                        </a:rPr>
                        <a:t>As you view this video, take notes on a piece</a:t>
                      </a:r>
                      <a:r>
                        <a:rPr lang="en-US" sz="1400" baseline="0" dirty="0" smtClean="0">
                          <a:latin typeface="Arial" panose="020B0604020202020204" pitchFamily="34" charset="0"/>
                          <a:cs typeface="Arial" panose="020B0604020202020204" pitchFamily="34" charset="0"/>
                        </a:rPr>
                        <a:t> of paper </a:t>
                      </a:r>
                      <a:r>
                        <a:rPr lang="en-US" sz="1400" dirty="0" smtClean="0">
                          <a:latin typeface="Arial" panose="020B0604020202020204" pitchFamily="34" charset="0"/>
                          <a:cs typeface="Arial" panose="020B0604020202020204" pitchFamily="34" charset="0"/>
                        </a:rPr>
                        <a:t>and identify the most important points </a:t>
                      </a:r>
                      <a:r>
                        <a:rPr lang="en-US" sz="1400" dirty="0" smtClean="0">
                          <a:latin typeface="Arial" panose="020B0604020202020204" pitchFamily="34" charset="0"/>
                          <a:cs typeface="Arial" panose="020B0604020202020204" pitchFamily="34" charset="0"/>
                        </a:rPr>
                        <a:t>of </a:t>
                      </a:r>
                      <a:r>
                        <a:rPr lang="en-US" sz="1400" dirty="0" smtClean="0">
                          <a:latin typeface="Arial" panose="020B0604020202020204" pitchFamily="34" charset="0"/>
                          <a:cs typeface="Arial" panose="020B0604020202020204" pitchFamily="34" charset="0"/>
                        </a:rPr>
                        <a:t>effective summaries. </a:t>
                      </a:r>
                      <a:r>
                        <a:rPr lang="en-US" sz="1400" dirty="0" smtClean="0">
                          <a:latin typeface="Arial" panose="020B0604020202020204" pitchFamily="34" charset="0"/>
                          <a:cs typeface="Arial" panose="020B0604020202020204" pitchFamily="34" charset="0"/>
                          <a:hlinkClick r:id="rId3"/>
                        </a:rPr>
                        <a:t>“How to Write a Summary”</a:t>
                      </a:r>
                      <a:r>
                        <a:rPr lang="en-US" sz="1400" baseline="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(3 min and 5 s).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
        <p:nvSpPr>
          <p:cNvPr id="9" name="TextBox 8"/>
          <p:cNvSpPr txBox="1"/>
          <p:nvPr/>
        </p:nvSpPr>
        <p:spPr>
          <a:xfrm>
            <a:off x="533400" y="3657600"/>
            <a:ext cx="4800600" cy="738664"/>
          </a:xfrm>
          <a:prstGeom prst="rect">
            <a:avLst/>
          </a:prstGeom>
          <a:solidFill>
            <a:schemeClr val="tx2">
              <a:lumMod val="20000"/>
              <a:lumOff val="80000"/>
            </a:schemeClr>
          </a:solidFill>
          <a:ln w="6350">
            <a:solidFill>
              <a:schemeClr val="tx2"/>
            </a:solidFill>
          </a:ln>
        </p:spPr>
        <p:txBody>
          <a:bodyPr wrap="square" rtlCol="0">
            <a:spAutoFit/>
          </a:bodyPr>
          <a:lstStyle/>
          <a:p>
            <a:pPr>
              <a:defRPr/>
            </a:pPr>
            <a:r>
              <a:rPr lang="en-US" sz="1400" dirty="0" smtClean="0">
                <a:latin typeface="Arial" panose="020B0604020202020204" pitchFamily="34" charset="0"/>
                <a:cs typeface="Arial" panose="020B0604020202020204" pitchFamily="34" charset="0"/>
              </a:rPr>
              <a:t>If </a:t>
            </a:r>
            <a:r>
              <a:rPr lang="en-US" sz="1400" dirty="0">
                <a:latin typeface="Arial" panose="020B0604020202020204" pitchFamily="34" charset="0"/>
                <a:cs typeface="Arial" panose="020B0604020202020204" pitchFamily="34" charset="0"/>
              </a:rPr>
              <a:t>the link does not take you to the Website, copy and paste the following URL into your browser: </a:t>
            </a:r>
            <a:r>
              <a:rPr lang="en-US" sz="1400" dirty="0">
                <a:latin typeface="Arial" panose="020B0604020202020204" pitchFamily="34" charset="0"/>
                <a:cs typeface="Arial" panose="020B0604020202020204" pitchFamily="34" charset="0"/>
                <a:hlinkClick r:id="rId3"/>
              </a:rPr>
              <a:t>https://</a:t>
            </a:r>
            <a:r>
              <a:rPr lang="en-US" sz="1400" dirty="0" smtClean="0">
                <a:latin typeface="Arial" panose="020B0604020202020204" pitchFamily="34" charset="0"/>
                <a:cs typeface="Arial" panose="020B0604020202020204" pitchFamily="34" charset="0"/>
                <a:hlinkClick r:id="rId3"/>
              </a:rPr>
              <a:t>www.youtube.com/watch?v=eGWO1ldEhtQ</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549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36582"/>
          </a:xfrm>
        </p:spPr>
        <p:txBody>
          <a:bodyPr/>
          <a:lstStyle/>
          <a:p>
            <a:r>
              <a:rPr lang="en-US" dirty="0" smtClean="0"/>
              <a:t>Important Note about Paraphrasing </a:t>
            </a:r>
            <a:endParaRPr lang="en-US" dirty="0"/>
          </a:p>
        </p:txBody>
      </p:sp>
      <p:sp>
        <p:nvSpPr>
          <p:cNvPr id="3" name="Content Placeholder 2"/>
          <p:cNvSpPr>
            <a:spLocks noGrp="1"/>
          </p:cNvSpPr>
          <p:nvPr>
            <p:ph idx="1"/>
          </p:nvPr>
        </p:nvSpPr>
        <p:spPr>
          <a:xfrm>
            <a:off x="457200" y="1371600"/>
            <a:ext cx="7696200" cy="4525963"/>
          </a:xfrm>
        </p:spPr>
        <p:txBody>
          <a:bodyPr/>
          <a:lstStyle/>
          <a:p>
            <a:pPr marL="0" indent="0">
              <a:buNone/>
            </a:pPr>
            <a:r>
              <a:rPr lang="en-US" dirty="0" smtClean="0"/>
              <a:t>In the video, the speaker </a:t>
            </a:r>
            <a:r>
              <a:rPr lang="en-US" dirty="0" smtClean="0"/>
              <a:t>said that </a:t>
            </a:r>
            <a:r>
              <a:rPr lang="en-US" dirty="0" smtClean="0"/>
              <a:t>writers should not use direct quotes in a summary. He </a:t>
            </a:r>
            <a:r>
              <a:rPr lang="en-US" dirty="0"/>
              <a:t>recommended </a:t>
            </a:r>
            <a:r>
              <a:rPr lang="en-US" dirty="0" smtClean="0"/>
              <a:t>using </a:t>
            </a:r>
            <a:r>
              <a:rPr lang="en-US" dirty="0"/>
              <a:t>your </a:t>
            </a:r>
            <a:r>
              <a:rPr lang="en-US" dirty="0" smtClean="0"/>
              <a:t>own words, which is paraphrasing. </a:t>
            </a:r>
          </a:p>
          <a:p>
            <a:pPr marL="0" indent="0">
              <a:buNone/>
            </a:pPr>
            <a:endParaRPr lang="en-US" dirty="0" smtClean="0"/>
          </a:p>
          <a:p>
            <a:pPr marL="0" indent="0">
              <a:buNone/>
            </a:pPr>
            <a:r>
              <a:rPr lang="en-US" dirty="0" smtClean="0"/>
              <a:t>On the </a:t>
            </a:r>
            <a:r>
              <a:rPr lang="en-US" b="1" dirty="0" smtClean="0">
                <a:solidFill>
                  <a:srgbClr val="FF0000"/>
                </a:solidFill>
              </a:rPr>
              <a:t>GED</a:t>
            </a:r>
            <a:r>
              <a:rPr lang="en-US" b="1" baseline="30000" dirty="0" smtClean="0">
                <a:solidFill>
                  <a:srgbClr val="FF0000"/>
                </a:solidFill>
              </a:rPr>
              <a:t>® </a:t>
            </a:r>
            <a:r>
              <a:rPr lang="en-US" b="1" dirty="0" smtClean="0">
                <a:solidFill>
                  <a:srgbClr val="FF0000"/>
                </a:solidFill>
              </a:rPr>
              <a:t>test</a:t>
            </a:r>
            <a:r>
              <a:rPr lang="en-US" dirty="0" smtClean="0"/>
              <a:t>, however, </a:t>
            </a:r>
            <a:r>
              <a:rPr lang="en-US" b="1" dirty="0" smtClean="0">
                <a:solidFill>
                  <a:srgbClr val="FF0000"/>
                </a:solidFill>
              </a:rPr>
              <a:t>using a direct quote is recommended </a:t>
            </a:r>
            <a:r>
              <a:rPr lang="en-US" dirty="0" smtClean="0"/>
              <a:t>when writing a summary.</a:t>
            </a:r>
            <a:endParaRPr lang="en-US" dirty="0" smtClean="0">
              <a:solidFill>
                <a:srgbClr val="FF0000"/>
              </a:solidFill>
            </a:endParaRPr>
          </a:p>
          <a:p>
            <a:pPr marL="0" indent="0">
              <a:buNone/>
            </a:pPr>
            <a:endParaRPr lang="en-US" dirty="0" smtClean="0"/>
          </a:p>
          <a:p>
            <a:pPr marL="0" indent="0">
              <a:buNone/>
            </a:pPr>
            <a:r>
              <a:rPr lang="en-US" dirty="0" smtClean="0"/>
              <a:t>In Section 2: Avoiding Plagiarism, there will be more specific information about how to incorporate quotations into a summary. </a:t>
            </a:r>
          </a:p>
        </p:txBody>
      </p:sp>
      <p:sp>
        <p:nvSpPr>
          <p:cNvPr id="4" name="Slide Number Placeholder 3"/>
          <p:cNvSpPr>
            <a:spLocks noGrp="1"/>
          </p:cNvSpPr>
          <p:nvPr>
            <p:ph type="sldNum" sz="quarter" idx="12"/>
          </p:nvPr>
        </p:nvSpPr>
        <p:spPr/>
        <p:txBody>
          <a:bodyPr/>
          <a:lstStyle/>
          <a:p>
            <a:fld id="{928B5706-1A6D-4657-BE0C-7145DCA9DD4D}" type="slidenum">
              <a:rPr lang="en-US" smtClean="0"/>
              <a:pPr/>
              <a:t>6</a:t>
            </a:fld>
            <a:endParaRPr lang="en-US" dirty="0"/>
          </a:p>
        </p:txBody>
      </p:sp>
      <p:sp>
        <p:nvSpPr>
          <p:cNvPr id="15"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Tree>
    <p:extLst>
      <p:ext uri="{BB962C8B-B14F-4D97-AF65-F5344CB8AC3E}">
        <p14:creationId xmlns:p14="http://schemas.microsoft.com/office/powerpoint/2010/main" val="1413558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36582"/>
          </a:xfrm>
        </p:spPr>
        <p:txBody>
          <a:bodyPr/>
          <a:lstStyle/>
          <a:p>
            <a:r>
              <a:rPr lang="en-US" dirty="0" smtClean="0"/>
              <a:t>Check Your Knowledge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pPr marL="285750" indent="-285750">
              <a:buSzPct val="130000"/>
              <a:buFont typeface="Arial" panose="020B0604020202020204" pitchFamily="34" charset="0"/>
              <a:buChar char="•"/>
            </a:pPr>
            <a:r>
              <a:rPr lang="en-US" dirty="0" smtClean="0"/>
              <a:t>Answer these questions about summaries; then, click on the arrow to see the correct answers. </a:t>
            </a:r>
            <a:endParaRPr lang="en-US" dirty="0" smtClean="0"/>
          </a:p>
          <a:p>
            <a:pPr marL="285750" indent="-285750">
              <a:buSzPct val="130000"/>
              <a:buFont typeface="Arial" panose="020B0604020202020204" pitchFamily="34" charset="0"/>
              <a:buChar char="•"/>
            </a:pPr>
            <a:r>
              <a:rPr lang="en-US" dirty="0" smtClean="0"/>
              <a:t>Review </a:t>
            </a:r>
            <a:r>
              <a:rPr lang="en-US" dirty="0" smtClean="0"/>
              <a:t>the </a:t>
            </a:r>
            <a:r>
              <a:rPr lang="en-US" dirty="0" smtClean="0"/>
              <a:t>video </a:t>
            </a:r>
            <a:r>
              <a:rPr lang="en-US" dirty="0">
                <a:hlinkClick r:id="rId3"/>
              </a:rPr>
              <a:t>“How to Write a Summary</a:t>
            </a:r>
            <a:r>
              <a:rPr lang="en-US" dirty="0" smtClean="0">
                <a:hlinkClick r:id="rId3"/>
              </a:rPr>
              <a:t>”</a:t>
            </a:r>
            <a:r>
              <a:rPr lang="en-US" dirty="0" smtClean="0"/>
              <a:t> </a:t>
            </a:r>
            <a:r>
              <a:rPr lang="en-US" dirty="0" smtClean="0"/>
              <a:t>if you need help answering the questions. </a:t>
            </a:r>
          </a:p>
          <a:p>
            <a:endParaRPr lang="en-US" dirty="0" smtClean="0"/>
          </a:p>
          <a:p>
            <a:r>
              <a:rPr lang="en-US" dirty="0" smtClean="0"/>
              <a:t>Effective summaries can be either long or short. </a:t>
            </a:r>
          </a:p>
          <a:p>
            <a:pPr lvl="1"/>
            <a:r>
              <a:rPr lang="en-US" sz="1600" dirty="0" smtClean="0"/>
              <a:t>True</a:t>
            </a:r>
          </a:p>
          <a:p>
            <a:pPr lvl="1"/>
            <a:r>
              <a:rPr lang="en-US" sz="1600" dirty="0" smtClean="0"/>
              <a:t>False</a:t>
            </a:r>
          </a:p>
          <a:p>
            <a:r>
              <a:rPr lang="en-US" dirty="0" smtClean="0"/>
              <a:t>Effective summaries should have </a:t>
            </a:r>
            <a:r>
              <a:rPr lang="en-US" b="1" dirty="0" smtClean="0">
                <a:solidFill>
                  <a:srgbClr val="FF0000"/>
                </a:solidFill>
              </a:rPr>
              <a:t>all </a:t>
            </a:r>
            <a:r>
              <a:rPr lang="en-US" b="1" dirty="0" smtClean="0">
                <a:solidFill>
                  <a:srgbClr val="FF0000"/>
                </a:solidFill>
              </a:rPr>
              <a:t>but</a:t>
            </a:r>
            <a:r>
              <a:rPr lang="en-US" b="1" dirty="0" smtClean="0">
                <a:solidFill>
                  <a:srgbClr val="FF0000"/>
                </a:solidFill>
              </a:rPr>
              <a:t> </a:t>
            </a:r>
            <a:r>
              <a:rPr lang="en-US" b="1" dirty="0">
                <a:solidFill>
                  <a:srgbClr val="FF0000"/>
                </a:solidFill>
              </a:rPr>
              <a:t>one </a:t>
            </a:r>
            <a:r>
              <a:rPr lang="en-US" dirty="0" smtClean="0"/>
              <a:t>of the following elements:</a:t>
            </a:r>
          </a:p>
          <a:p>
            <a:pPr lvl="1"/>
            <a:r>
              <a:rPr lang="en-US" sz="1600" dirty="0" smtClean="0"/>
              <a:t>Is </a:t>
            </a:r>
            <a:r>
              <a:rPr lang="en-US" sz="1600" dirty="0"/>
              <a:t>c</a:t>
            </a:r>
            <a:r>
              <a:rPr lang="en-US" sz="1600" dirty="0" smtClean="0"/>
              <a:t>lear to someone who hasn’t read or seen the material</a:t>
            </a:r>
          </a:p>
          <a:p>
            <a:pPr lvl="1"/>
            <a:r>
              <a:rPr lang="en-US" sz="1600" dirty="0" smtClean="0"/>
              <a:t>Includes your opinion about the text</a:t>
            </a:r>
          </a:p>
          <a:p>
            <a:pPr lvl="1"/>
            <a:r>
              <a:rPr lang="en-US" sz="1600" dirty="0" smtClean="0"/>
              <a:t>Hits all the main points</a:t>
            </a:r>
          </a:p>
          <a:p>
            <a:pPr lvl="1"/>
            <a:r>
              <a:rPr lang="en-US" sz="1600" dirty="0" smtClean="0"/>
              <a:t>Includes the title or author of the text you are summarizing </a:t>
            </a:r>
          </a:p>
        </p:txBody>
      </p:sp>
      <p:sp>
        <p:nvSpPr>
          <p:cNvPr id="4" name="Slide Number Placeholder 3"/>
          <p:cNvSpPr>
            <a:spLocks noGrp="1"/>
          </p:cNvSpPr>
          <p:nvPr>
            <p:ph type="sldNum" sz="quarter" idx="12"/>
          </p:nvPr>
        </p:nvSpPr>
        <p:spPr/>
        <p:txBody>
          <a:bodyPr/>
          <a:lstStyle/>
          <a:p>
            <a:fld id="{928B5706-1A6D-4657-BE0C-7145DCA9DD4D}" type="slidenum">
              <a:rPr lang="en-US" smtClean="0"/>
              <a:pPr/>
              <a:t>7</a:t>
            </a:fld>
            <a:endParaRPr lang="en-US" dirty="0"/>
          </a:p>
        </p:txBody>
      </p:sp>
      <p:sp>
        <p:nvSpPr>
          <p:cNvPr id="6" name="Right Arrow 5"/>
          <p:cNvSpPr/>
          <p:nvPr/>
        </p:nvSpPr>
        <p:spPr>
          <a:xfrm>
            <a:off x="7327392" y="5414210"/>
            <a:ext cx="978408" cy="26161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745992" y="5267980"/>
            <a:ext cx="3651738" cy="523220"/>
          </a:xfrm>
          <a:prstGeom prst="rect">
            <a:avLst/>
          </a:prstGeom>
          <a:solidFill>
            <a:schemeClr val="tx2">
              <a:lumMod val="20000"/>
              <a:lumOff val="80000"/>
            </a:schemeClr>
          </a:solidFill>
          <a:ln w="635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When you are finished, proceed to the next slide to check your answers.  </a:t>
            </a:r>
            <a:endParaRPr lang="en-US" sz="1400" dirty="0">
              <a:latin typeface="Arial" panose="020B0604020202020204" pitchFamily="34" charset="0"/>
              <a:cs typeface="Arial" panose="020B0604020202020204" pitchFamily="34" charset="0"/>
            </a:endParaRPr>
          </a:p>
        </p:txBody>
      </p:sp>
      <p:sp>
        <p:nvSpPr>
          <p:cNvPr id="12"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Tree>
    <p:extLst>
      <p:ext uri="{BB962C8B-B14F-4D97-AF65-F5344CB8AC3E}">
        <p14:creationId xmlns:p14="http://schemas.microsoft.com/office/powerpoint/2010/main" val="2291355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36582"/>
          </a:xfrm>
        </p:spPr>
        <p:txBody>
          <a:bodyPr/>
          <a:lstStyle/>
          <a:p>
            <a:r>
              <a:rPr lang="en-US" dirty="0" smtClean="0"/>
              <a:t>Answers </a:t>
            </a:r>
            <a:endParaRPr lang="en-US" dirty="0"/>
          </a:p>
        </p:txBody>
      </p:sp>
      <p:sp>
        <p:nvSpPr>
          <p:cNvPr id="3" name="Content Placeholder 2"/>
          <p:cNvSpPr>
            <a:spLocks noGrp="1"/>
          </p:cNvSpPr>
          <p:nvPr>
            <p:ph idx="1"/>
          </p:nvPr>
        </p:nvSpPr>
        <p:spPr>
          <a:xfrm>
            <a:off x="457200" y="1371600"/>
            <a:ext cx="7772400" cy="4525963"/>
          </a:xfrm>
        </p:spPr>
        <p:txBody>
          <a:bodyPr/>
          <a:lstStyle/>
          <a:p>
            <a:r>
              <a:rPr lang="en-US" dirty="0" smtClean="0"/>
              <a:t>Effective </a:t>
            </a:r>
            <a:r>
              <a:rPr lang="en-US" dirty="0"/>
              <a:t>summaries can be either long or short.</a:t>
            </a:r>
            <a:endParaRPr lang="en-US" dirty="0" smtClean="0">
              <a:solidFill>
                <a:srgbClr val="FF0000"/>
              </a:solidFill>
            </a:endParaRPr>
          </a:p>
          <a:p>
            <a:pPr marL="0" indent="0">
              <a:buNone/>
            </a:pPr>
            <a:r>
              <a:rPr lang="en-US" dirty="0" smtClean="0">
                <a:solidFill>
                  <a:srgbClr val="FF0000"/>
                </a:solidFill>
              </a:rPr>
              <a:t>      </a:t>
            </a:r>
            <a:r>
              <a:rPr lang="en-US" b="1" dirty="0" smtClean="0">
                <a:solidFill>
                  <a:srgbClr val="FF0000"/>
                </a:solidFill>
              </a:rPr>
              <a:t>Answer: False</a:t>
            </a:r>
            <a:r>
              <a:rPr lang="en-US" b="1" dirty="0">
                <a:solidFill>
                  <a:srgbClr val="FF0000"/>
                </a:solidFill>
              </a:rPr>
              <a:t>. </a:t>
            </a:r>
            <a:endParaRPr lang="en-US" b="1" dirty="0" smtClean="0">
              <a:solidFill>
                <a:srgbClr val="FF0000"/>
              </a:solidFill>
            </a:endParaRPr>
          </a:p>
          <a:p>
            <a:pPr marL="0" indent="0">
              <a:buNone/>
            </a:pPr>
            <a:r>
              <a:rPr lang="en-US" dirty="0" smtClean="0">
                <a:solidFill>
                  <a:srgbClr val="FF0000"/>
                </a:solidFill>
              </a:rPr>
              <a:t>      </a:t>
            </a:r>
            <a:r>
              <a:rPr lang="en-US" dirty="0" smtClean="0"/>
              <a:t>Effective summaries should be short. </a:t>
            </a:r>
          </a:p>
          <a:p>
            <a:pPr marL="0" indent="0">
              <a:buNone/>
            </a:pPr>
            <a:endParaRPr lang="en-US" dirty="0" smtClean="0"/>
          </a:p>
          <a:p>
            <a:pPr>
              <a:buFont typeface="+mj-lt"/>
              <a:buAutoNum type="arabicPeriod" startAt="2"/>
            </a:pPr>
            <a:r>
              <a:rPr lang="en-US" dirty="0" smtClean="0"/>
              <a:t>Effective </a:t>
            </a:r>
            <a:r>
              <a:rPr lang="en-US" dirty="0"/>
              <a:t>summaries should have </a:t>
            </a:r>
            <a:r>
              <a:rPr lang="en-US" b="1" dirty="0">
                <a:solidFill>
                  <a:srgbClr val="FF0000"/>
                </a:solidFill>
              </a:rPr>
              <a:t>all </a:t>
            </a:r>
            <a:r>
              <a:rPr lang="en-US" b="1" dirty="0" smtClean="0">
                <a:solidFill>
                  <a:srgbClr val="FF0000"/>
                </a:solidFill>
              </a:rPr>
              <a:t>but </a:t>
            </a:r>
            <a:r>
              <a:rPr lang="en-US" b="1" dirty="0" smtClean="0">
                <a:solidFill>
                  <a:srgbClr val="FF0000"/>
                </a:solidFill>
              </a:rPr>
              <a:t>one </a:t>
            </a:r>
            <a:r>
              <a:rPr lang="en-US" dirty="0"/>
              <a:t>of the following elements</a:t>
            </a:r>
            <a:r>
              <a:rPr lang="en-US" dirty="0" smtClean="0"/>
              <a:t>:</a:t>
            </a:r>
            <a:endParaRPr lang="en-US" dirty="0">
              <a:solidFill>
                <a:srgbClr val="FF0000"/>
              </a:solidFill>
            </a:endParaRPr>
          </a:p>
          <a:p>
            <a:pPr marL="692150" lvl="1" indent="-352425">
              <a:buNone/>
            </a:pPr>
            <a:r>
              <a:rPr lang="en-US" sz="1600" b="1" dirty="0">
                <a:solidFill>
                  <a:srgbClr val="FF0000"/>
                </a:solidFill>
              </a:rPr>
              <a:t>Answer: </a:t>
            </a:r>
            <a:r>
              <a:rPr lang="en-US" sz="1600" b="1" dirty="0" smtClean="0">
                <a:solidFill>
                  <a:srgbClr val="FF0000"/>
                </a:solidFill>
              </a:rPr>
              <a:t> B</a:t>
            </a:r>
            <a:r>
              <a:rPr lang="en-US" sz="1600" b="1" dirty="0">
                <a:solidFill>
                  <a:srgbClr val="FF0000"/>
                </a:solidFill>
              </a:rPr>
              <a:t>. Includes your opinion about the </a:t>
            </a:r>
            <a:r>
              <a:rPr lang="en-US" sz="1600" b="1" dirty="0" smtClean="0">
                <a:solidFill>
                  <a:srgbClr val="FF0000"/>
                </a:solidFill>
              </a:rPr>
              <a:t>text.</a:t>
            </a:r>
          </a:p>
          <a:p>
            <a:pPr marL="339725" lvl="1" indent="0">
              <a:buNone/>
            </a:pPr>
            <a:r>
              <a:rPr lang="en-US" sz="1600" dirty="0" smtClean="0"/>
              <a:t>Effective summaries should not include your </a:t>
            </a:r>
            <a:r>
              <a:rPr lang="en-US" sz="1600" dirty="0" smtClean="0"/>
              <a:t>opinion. </a:t>
            </a:r>
            <a:r>
              <a:rPr lang="en-US" sz="1600" dirty="0" smtClean="0"/>
              <a:t>The goal of summarizing is </a:t>
            </a:r>
            <a:r>
              <a:rPr lang="en-US" sz="1600" dirty="0" smtClean="0"/>
              <a:t>to </a:t>
            </a:r>
            <a:r>
              <a:rPr lang="en-US" sz="1600" dirty="0" smtClean="0"/>
              <a:t>explain </a:t>
            </a:r>
            <a:r>
              <a:rPr lang="en-US" sz="1600" dirty="0" smtClean="0"/>
              <a:t>simply and briefly what </a:t>
            </a:r>
            <a:r>
              <a:rPr lang="en-US" sz="1600" dirty="0" smtClean="0"/>
              <a:t>someone else </a:t>
            </a:r>
            <a:r>
              <a:rPr lang="en-US" sz="1600" dirty="0" smtClean="0"/>
              <a:t>has written or said. </a:t>
            </a:r>
            <a:endParaRPr lang="en-US" sz="1600" dirty="0" smtClean="0"/>
          </a:p>
          <a:p>
            <a:pPr>
              <a:buAutoNum type="arabicPeriod" startAt="2"/>
            </a:pPr>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8</a:t>
            </a:fld>
            <a:endParaRPr lang="en-US" dirty="0"/>
          </a:p>
        </p:txBody>
      </p:sp>
      <p:sp>
        <p:nvSpPr>
          <p:cNvPr id="11"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spTree>
    <p:extLst>
      <p:ext uri="{BB962C8B-B14F-4D97-AF65-F5344CB8AC3E}">
        <p14:creationId xmlns:p14="http://schemas.microsoft.com/office/powerpoint/2010/main" val="383295923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36582"/>
          </a:xfrm>
        </p:spPr>
        <p:txBody>
          <a:bodyPr/>
          <a:lstStyle/>
          <a:p>
            <a:r>
              <a:rPr lang="en-US" dirty="0" smtClean="0"/>
              <a:t>How to Write a Summary</a:t>
            </a:r>
            <a:endParaRPr lang="en-US" dirty="0"/>
          </a:p>
        </p:txBody>
      </p:sp>
      <p:sp>
        <p:nvSpPr>
          <p:cNvPr id="3" name="Content Placeholder 2"/>
          <p:cNvSpPr>
            <a:spLocks noGrp="1"/>
          </p:cNvSpPr>
          <p:nvPr>
            <p:ph idx="1"/>
          </p:nvPr>
        </p:nvSpPr>
        <p:spPr>
          <a:xfrm>
            <a:off x="457200" y="1371600"/>
            <a:ext cx="8229600" cy="4525963"/>
          </a:xfrm>
        </p:spPr>
        <p:txBody>
          <a:bodyPr/>
          <a:lstStyle/>
          <a:p>
            <a:pPr marL="0" indent="0">
              <a:buNone/>
            </a:pPr>
            <a:r>
              <a:rPr lang="en-US" dirty="0" smtClean="0"/>
              <a:t>Now that the elements that go into making a good summary have been presented, you will want to ask: </a:t>
            </a:r>
            <a:r>
              <a:rPr lang="en-US" b="1" dirty="0" smtClean="0">
                <a:solidFill>
                  <a:srgbClr val="FF0000"/>
                </a:solidFill>
              </a:rPr>
              <a:t>What elements are required to write an effective summary?</a:t>
            </a:r>
            <a:r>
              <a:rPr lang="en-US" dirty="0" smtClean="0"/>
              <a:t>  </a:t>
            </a:r>
          </a:p>
          <a:p>
            <a:pPr marL="0" indent="0">
              <a:buNone/>
            </a:pPr>
            <a:endParaRPr lang="en-US" dirty="0"/>
          </a:p>
          <a:p>
            <a:pPr marL="0" indent="0">
              <a:buNone/>
            </a:pPr>
            <a:r>
              <a:rPr lang="en-US" dirty="0" smtClean="0"/>
              <a:t>As you read the passage you will be summarizing, ask yourself: </a:t>
            </a:r>
          </a:p>
          <a:p>
            <a:pPr marL="285750" indent="-285750">
              <a:buSzPct val="130000"/>
              <a:buFont typeface="Arial"/>
              <a:buChar char="•"/>
            </a:pPr>
            <a:r>
              <a:rPr lang="en-US" dirty="0" smtClean="0"/>
              <a:t>What is the main idea?</a:t>
            </a:r>
          </a:p>
          <a:p>
            <a:pPr marL="285750" indent="-285750">
              <a:buSzPct val="130000"/>
              <a:buFont typeface="Arial"/>
              <a:buChar char="•"/>
            </a:pPr>
            <a:r>
              <a:rPr lang="en-US" dirty="0" smtClean="0"/>
              <a:t>What are the most important supporting ideas to the main idea? </a:t>
            </a:r>
          </a:p>
          <a:p>
            <a:pPr marL="285750" indent="-285750">
              <a:buSzPct val="130000"/>
              <a:buFont typeface="Arial"/>
              <a:buChar char="•"/>
            </a:pPr>
            <a:r>
              <a:rPr lang="en-US" dirty="0" smtClean="0"/>
              <a:t>How can I tell the “short version” of the information provided? </a:t>
            </a:r>
          </a:p>
          <a:p>
            <a:pPr marL="285750" indent="-285750">
              <a:buFont typeface="Arial"/>
              <a:buChar char="•"/>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28B5706-1A6D-4657-BE0C-7145DCA9DD4D}" type="slidenum">
              <a:rPr lang="en-US" smtClean="0"/>
              <a:pPr/>
              <a:t>9</a:t>
            </a:fld>
            <a:endParaRPr lang="en-US" dirty="0"/>
          </a:p>
        </p:txBody>
      </p:sp>
      <p:sp>
        <p:nvSpPr>
          <p:cNvPr id="15" name="Footer Placeholder 4"/>
          <p:cNvSpPr>
            <a:spLocks noGrp="1"/>
          </p:cNvSpPr>
          <p:nvPr>
            <p:ph type="ftr" sz="quarter" idx="3"/>
          </p:nvPr>
        </p:nvSpPr>
        <p:spPr>
          <a:xfrm>
            <a:off x="3148584" y="6324600"/>
            <a:ext cx="1828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Designers for Learning </a:t>
            </a:r>
            <a:endParaRPr lang="en-US" dirty="0"/>
          </a:p>
        </p:txBody>
      </p:sp>
      <p:graphicFrame>
        <p:nvGraphicFramePr>
          <p:cNvPr id="6" name="Content Placeholder 5"/>
          <p:cNvGraphicFramePr>
            <a:graphicFrameLocks/>
          </p:cNvGraphicFramePr>
          <p:nvPr>
            <p:extLst>
              <p:ext uri="{D42A27DB-BD31-4B8C-83A1-F6EECF244321}">
                <p14:modId xmlns:p14="http://schemas.microsoft.com/office/powerpoint/2010/main" val="112148162"/>
              </p:ext>
            </p:extLst>
          </p:nvPr>
        </p:nvGraphicFramePr>
        <p:xfrm>
          <a:off x="990600" y="3627120"/>
          <a:ext cx="6858000" cy="1981200"/>
        </p:xfrm>
        <a:graphic>
          <a:graphicData uri="http://schemas.openxmlformats.org/drawingml/2006/table">
            <a:tbl>
              <a:tblPr/>
              <a:tblGrid>
                <a:gridCol w="6858000"/>
              </a:tblGrid>
              <a:tr h="1981200">
                <a:tc>
                  <a:txBody>
                    <a:bodyPr/>
                    <a:lstStyle/>
                    <a:p>
                      <a:pPr marL="0" indent="0">
                        <a:buNone/>
                      </a:pPr>
                      <a:r>
                        <a:rPr lang="en-US" sz="1400" dirty="0" smtClean="0">
                          <a:latin typeface="Arial" panose="020B0604020202020204" pitchFamily="34" charset="0"/>
                          <a:cs typeface="Arial" panose="020B0604020202020204" pitchFamily="34" charset="0"/>
                        </a:rPr>
                        <a:t>Throughout </a:t>
                      </a:r>
                      <a:r>
                        <a:rPr lang="en-US" sz="1400" dirty="0" smtClean="0">
                          <a:latin typeface="Arial" panose="020B0604020202020204" pitchFamily="34" charset="0"/>
                          <a:cs typeface="Arial" panose="020B0604020202020204" pitchFamily="34" charset="0"/>
                        </a:rPr>
                        <a:t>this unit, the article</a:t>
                      </a:r>
                      <a:r>
                        <a:rPr lang="en-US" sz="1400" baseline="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hlinkClick r:id="rId3"/>
                        </a:rPr>
                        <a:t>“Rise of the Machines</a:t>
                      </a:r>
                      <a:r>
                        <a:rPr lang="en-US" sz="1400" dirty="0" smtClean="0">
                          <a:latin typeface="Arial" panose="020B0604020202020204" pitchFamily="34" charset="0"/>
                          <a:cs typeface="Arial" panose="020B0604020202020204" pitchFamily="34" charset="0"/>
                        </a:rPr>
                        <a:t>” will be used</a:t>
                      </a:r>
                      <a:r>
                        <a:rPr lang="en-US" sz="1400" baseline="0" dirty="0" smtClean="0">
                          <a:latin typeface="Arial" panose="020B0604020202020204" pitchFamily="34" charset="0"/>
                          <a:cs typeface="Arial" panose="020B0604020202020204" pitchFamily="34" charset="0"/>
                        </a:rPr>
                        <a:t> as a source.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Before proceeding to the next slide, please read the article carefully. </a:t>
                      </a:r>
                      <a:r>
                        <a:rPr lang="en-US" sz="1400" dirty="0" smtClean="0">
                          <a:latin typeface="Arial" panose="020B0604020202020204" pitchFamily="34" charset="0"/>
                          <a:cs typeface="Arial" panose="020B0604020202020204" pitchFamily="34" charset="0"/>
                        </a:rPr>
                        <a:t>You might</a:t>
                      </a:r>
                      <a:r>
                        <a:rPr lang="en-US" sz="1400" baseline="0" dirty="0" smtClean="0">
                          <a:latin typeface="Arial" panose="020B0604020202020204" pitchFamily="34" charset="0"/>
                          <a:cs typeface="Arial" panose="020B0604020202020204" pitchFamily="34" charset="0"/>
                        </a:rPr>
                        <a:t> want to print it. </a:t>
                      </a:r>
                      <a:r>
                        <a:rPr lang="en-US" sz="1400" dirty="0" smtClean="0">
                          <a:latin typeface="Arial" panose="020B0604020202020204" pitchFamily="34" charset="0"/>
                          <a:cs typeface="Arial" panose="020B0604020202020204" pitchFamily="34" charset="0"/>
                        </a:rPr>
                        <a:t>Take </a:t>
                      </a:r>
                      <a:r>
                        <a:rPr lang="en-US" sz="1400" dirty="0" smtClean="0">
                          <a:latin typeface="Arial" panose="020B0604020202020204" pitchFamily="34" charset="0"/>
                          <a:cs typeface="Arial" panose="020B0604020202020204" pitchFamily="34" charset="0"/>
                        </a:rPr>
                        <a:t>notes as you read. </a:t>
                      </a:r>
                    </a:p>
                    <a:p>
                      <a:endParaRPr lang="en-US" sz="14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[If the link does not take you to the Website, copy and paste the following URL into your browser: </a:t>
                      </a:r>
                      <a:r>
                        <a:rPr lang="en-US" sz="1400" dirty="0" smtClean="0">
                          <a:latin typeface="Arial" panose="020B0604020202020204" pitchFamily="34" charset="0"/>
                          <a:cs typeface="Arial" panose="020B0604020202020204" pitchFamily="34" charset="0"/>
                          <a:hlinkClick r:id="rId3"/>
                        </a:rPr>
                        <a:t>http://static.squarespace.com/static/52eec360e4b0c81c80749630/t/544d8250e4b0dbc1bb9e4dae/1414365776692/AoW%201415_11%20Artificial%20Intelligence.pdf</a:t>
                      </a:r>
                      <a:r>
                        <a:rPr lang="en-US" sz="1400" dirty="0" smtClean="0">
                          <a:latin typeface="Arial" panose="020B0604020202020204" pitchFamily="34" charset="0"/>
                          <a:cs typeface="Arial" panose="020B0604020202020204" pitchFamily="34" charset="0"/>
                        </a:rPr>
                        <a:t>]</a:t>
                      </a:r>
                      <a:endParaRPr lang="en-US" sz="1400" dirty="0" smtClean="0">
                        <a:latin typeface="Arial" panose="020B0604020202020204" pitchFamily="34" charset="0"/>
                        <a:cs typeface="Arial" panose="020B06040202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33164280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1906d972eea3c37f7eaaac69e766d58dc2f8e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10890</TotalTime>
  <Words>3946</Words>
  <Application>Microsoft Office PowerPoint</Application>
  <PresentationFormat>On-screen Show (4:3)</PresentationFormat>
  <Paragraphs>473</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Paraphrasing and Summarizing</vt:lpstr>
      <vt:lpstr>Unit Objectives</vt:lpstr>
      <vt:lpstr>Three Sections of the Unit</vt:lpstr>
      <vt:lpstr>Section 1: Writing Summaries</vt:lpstr>
      <vt:lpstr>Elements of an Effective Summary</vt:lpstr>
      <vt:lpstr>Important Note about Paraphrasing </vt:lpstr>
      <vt:lpstr>Check Your Knowledge</vt:lpstr>
      <vt:lpstr>Answers </vt:lpstr>
      <vt:lpstr>How to Write a Summary</vt:lpstr>
      <vt:lpstr>Summarizing: Guided Practice</vt:lpstr>
      <vt:lpstr>Practice Your Skills</vt:lpstr>
      <vt:lpstr>Review Your Summary</vt:lpstr>
      <vt:lpstr>Section 2: Avoiding Plagiarism</vt:lpstr>
      <vt:lpstr>Plagiarism</vt:lpstr>
      <vt:lpstr>What’s Important to Know About Plagiarism?</vt:lpstr>
      <vt:lpstr>Plagiarism Is…</vt:lpstr>
      <vt:lpstr>Check Your Knowledge</vt:lpstr>
      <vt:lpstr>Answer</vt:lpstr>
      <vt:lpstr>Ways to Avoid Plagiarism </vt:lpstr>
      <vt:lpstr>Practice Your Skills: Plagiarism</vt:lpstr>
      <vt:lpstr>Practice Your Skills</vt:lpstr>
      <vt:lpstr>Answer: Paragraph One </vt:lpstr>
      <vt:lpstr>Answer: Paragraph Seven </vt:lpstr>
      <vt:lpstr>Section 3: Identifying Relevant Information</vt:lpstr>
      <vt:lpstr>Section 3: Identifying Relevant Information </vt:lpstr>
      <vt:lpstr>Questioning Relevant Information </vt:lpstr>
      <vt:lpstr>Relevant Information</vt:lpstr>
      <vt:lpstr>Irrelevant Information</vt:lpstr>
      <vt:lpstr>Practice Your Skills: Relevant Information</vt:lpstr>
      <vt:lpstr>Answers: Relevant Information</vt:lpstr>
      <vt:lpstr>Practice Your Skills: Irrelevant Information</vt:lpstr>
      <vt:lpstr>Answers: Irrelevant Information</vt:lpstr>
      <vt:lpstr>Check Your Knowledge </vt:lpstr>
      <vt:lpstr>Unit Summary: Key Points</vt:lpstr>
      <vt:lpstr>Unit Assessment</vt:lpstr>
      <vt:lpstr>Unit Complete </vt:lpstr>
      <vt:lpstr>Unit Links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drshellnut</dc:creator>
  <cp:lastModifiedBy>drshellnut</cp:lastModifiedBy>
  <cp:revision>500</cp:revision>
  <dcterms:created xsi:type="dcterms:W3CDTF">2014-12-08T13:33:08Z</dcterms:created>
  <dcterms:modified xsi:type="dcterms:W3CDTF">2015-01-24T21:01:47Z</dcterms:modified>
</cp:coreProperties>
</file>