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9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8" r:id="rId90"/>
    <p:sldId id="345" r:id="rId91"/>
    <p:sldId id="346" r:id="rId92"/>
    <p:sldId id="347" r:id="rId9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a:solidFill>
                <a:schemeClr val="dk1"/>
              </a:solidFill>
              <a:latin typeface="Calibri"/>
              <a:ea typeface="Calibri"/>
              <a:cs typeface="Calibri"/>
              <a:sym typeface="Calibri"/>
            </a:endParaRPr>
          </a:p>
        </p:txBody>
      </p:sp>
      <p:sp>
        <p:nvSpPr>
          <p:cNvPr id="70" name="Shape 7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9" name="Shape 16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70" name="Shape 17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80" name="Shape 18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90" name="Shape 19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01" name="Shape 20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11" name="Shape 2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0" name="Shape 22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21" name="Shape 22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0" name="Shape 23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0" name="Shape 2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41" name="Shape 2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0" name="Shape 2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51" name="Shape 2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61" name="Shape 26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62" name="Shape 26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19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80" name="Shape 8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1" name="Shape 27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72" name="Shape 27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82" name="Shape 28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83" name="Shape 28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2" name="Shape 29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93" name="Shape 29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05" name="Shape 3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06" name="Shape 3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16" name="Shape 3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17" name="Shape 3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26" name="Shape 3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27" name="Shape 3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37" name="Shape 33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38" name="Shape 33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47" name="Shape 34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48" name="Shape 34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61" name="Shape 36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62" name="Shape 36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75" name="Shape 3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76" name="Shape 37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29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0" name="Shape 9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86" name="Shape 3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87" name="Shape 3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96" name="Shape 3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97" name="Shape 3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07" name="Shape 40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08" name="Shape 40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Shape 4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17" name="Shape 41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18" name="Shape 41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34" name="Shape 4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35" name="Shape 4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Shape 4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44" name="Shape 44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45" name="Shape 44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55" name="Shape 45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56" name="Shape 45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Shape 4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65" name="Shape 46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66" name="Shape 46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Shape 4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76" name="Shape 47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77" name="Shape 47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Shape 4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86" name="Shape 48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87" name="Shape 48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39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0" name="Shape 10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Shape 5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04" name="Shape 50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05" name="Shape 50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Shape 5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24" name="Shape 52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25" name="Shape 52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Shape 5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35" name="Shape 53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36" name="Shape 53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Shape 5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45" name="Shape 54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46" name="Shape 54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56" name="Shape 5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57" name="Shape 5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66" name="Shape 56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67" name="Shape 56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Shape 5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87" name="Shape 58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88" name="Shape 58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Shape 5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98" name="Shape 5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99" name="Shape 59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Shape 6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08" name="Shape 60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609" name="Shape 60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Shape 6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18" name="Shape 6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619" name="Shape 6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49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10" name="Shape 11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Shape 6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29" name="Shape 62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630" name="Shape 63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50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8"/>
        <p:cNvGrpSpPr/>
        <p:nvPr/>
      </p:nvGrpSpPr>
      <p:grpSpPr>
        <a:xfrm>
          <a:off x="0" y="0"/>
          <a:ext cx="0" cy="0"/>
          <a:chOff x="0" y="0"/>
          <a:chExt cx="0" cy="0"/>
        </a:xfrm>
      </p:grpSpPr>
      <p:sp>
        <p:nvSpPr>
          <p:cNvPr id="639" name="Shape 6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40" name="Shape 64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641" name="Shape 64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51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Shape 6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50" name="Shape 65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651" name="Shape 6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52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Shape 6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60" name="Shape 66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661" name="Shape 66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53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Shape 6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71" name="Shape 67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672" name="Shape 67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54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Shape 6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681" name="Shape 68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682" name="Shape 68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55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Shape 6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0" name="Shape 6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691" name="Shape 69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Shape 7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2" name="Shape 7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03" name="Shape 70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Shape 7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2" name="Shape 7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13" name="Shape 71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Shape 7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4" name="Shape 7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25" name="Shape 725"/>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20" name="Shape 1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Shape 7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4" name="Shape 7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35" name="Shape 735"/>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pPr lvl="0" rtl="0">
                <a:spcBef>
                  <a:spcPts val="0"/>
                </a:spcBef>
                <a:buNone/>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Shape 7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6" name="Shape 7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47" name="Shape 747"/>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Shape 7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6" name="Shape 7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57" name="Shape 757"/>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pPr lvl="0" rtl="0">
                <a:spcBef>
                  <a:spcPts val="0"/>
                </a:spcBef>
                <a:buNone/>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6"/>
        <p:cNvGrpSpPr/>
        <p:nvPr/>
      </p:nvGrpSpPr>
      <p:grpSpPr>
        <a:xfrm>
          <a:off x="0" y="0"/>
          <a:ext cx="0" cy="0"/>
          <a:chOff x="0" y="0"/>
          <a:chExt cx="0" cy="0"/>
        </a:xfrm>
      </p:grpSpPr>
      <p:sp>
        <p:nvSpPr>
          <p:cNvPr id="767" name="Shape 7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68" name="Shape 7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69" name="Shape 76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Shape 7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8" name="Shape 7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79" name="Shape 77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pPr lvl="0" rtl="0">
                <a:spcBef>
                  <a:spcPts val="0"/>
                </a:spcBef>
                <a:buNone/>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8"/>
        <p:cNvGrpSpPr/>
        <p:nvPr/>
      </p:nvGrpSpPr>
      <p:grpSpPr>
        <a:xfrm>
          <a:off x="0" y="0"/>
          <a:ext cx="0" cy="0"/>
          <a:chOff x="0" y="0"/>
          <a:chExt cx="0" cy="0"/>
        </a:xfrm>
      </p:grpSpPr>
      <p:sp>
        <p:nvSpPr>
          <p:cNvPr id="789" name="Shape 7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0" name="Shape 7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791" name="Shape 79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Shape 7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0" name="Shape 8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01" name="Shape 80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pPr lvl="0" rtl="0">
                <a:spcBef>
                  <a:spcPts val="0"/>
                </a:spcBef>
                <a:buNone/>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0"/>
        <p:cNvGrpSpPr/>
        <p:nvPr/>
      </p:nvGrpSpPr>
      <p:grpSpPr>
        <a:xfrm>
          <a:off x="0" y="0"/>
          <a:ext cx="0" cy="0"/>
          <a:chOff x="0" y="0"/>
          <a:chExt cx="0" cy="0"/>
        </a:xfrm>
      </p:grpSpPr>
      <p:sp>
        <p:nvSpPr>
          <p:cNvPr id="811" name="Shape 8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2" name="Shape 8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13" name="Shape 81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Shape 8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22" name="Shape 8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23" name="Shape 82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pPr lvl="0" rtl="0">
                <a:spcBef>
                  <a:spcPts val="0"/>
                </a:spcBef>
                <a:buNone/>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1"/>
        <p:cNvGrpSpPr/>
        <p:nvPr/>
      </p:nvGrpSpPr>
      <p:grpSpPr>
        <a:xfrm>
          <a:off x="0" y="0"/>
          <a:ext cx="0" cy="0"/>
          <a:chOff x="0" y="0"/>
          <a:chExt cx="0" cy="0"/>
        </a:xfrm>
      </p:grpSpPr>
      <p:sp>
        <p:nvSpPr>
          <p:cNvPr id="832" name="Shape 8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33" name="Shape 8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834" name="Shape 83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69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30" name="Shape 13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Shape 8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43" name="Shape 84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844" name="Shape 84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1"/>
        <p:cNvGrpSpPr/>
        <p:nvPr/>
      </p:nvGrpSpPr>
      <p:grpSpPr>
        <a:xfrm>
          <a:off x="0" y="0"/>
          <a:ext cx="0" cy="0"/>
          <a:chOff x="0" y="0"/>
          <a:chExt cx="0" cy="0"/>
        </a:xfrm>
      </p:grpSpPr>
      <p:sp>
        <p:nvSpPr>
          <p:cNvPr id="852" name="Shape 8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53" name="Shape 85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854" name="Shape 85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Shape 8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63" name="Shape 86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864" name="Shape 86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2"/>
        <p:cNvGrpSpPr/>
        <p:nvPr/>
      </p:nvGrpSpPr>
      <p:grpSpPr>
        <a:xfrm>
          <a:off x="0" y="0"/>
          <a:ext cx="0" cy="0"/>
          <a:chOff x="0" y="0"/>
          <a:chExt cx="0" cy="0"/>
        </a:xfrm>
      </p:grpSpPr>
      <p:sp>
        <p:nvSpPr>
          <p:cNvPr id="873" name="Shape 8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74" name="Shape 8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875" name="Shape 8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Shape 8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87" name="Shape 88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888" name="Shape 88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6"/>
        <p:cNvGrpSpPr/>
        <p:nvPr/>
      </p:nvGrpSpPr>
      <p:grpSpPr>
        <a:xfrm>
          <a:off x="0" y="0"/>
          <a:ext cx="0" cy="0"/>
          <a:chOff x="0" y="0"/>
          <a:chExt cx="0" cy="0"/>
        </a:xfrm>
      </p:grpSpPr>
      <p:sp>
        <p:nvSpPr>
          <p:cNvPr id="897" name="Shape 8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898" name="Shape 8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899" name="Shape 89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8"/>
        <p:cNvGrpSpPr/>
        <p:nvPr/>
      </p:nvGrpSpPr>
      <p:grpSpPr>
        <a:xfrm>
          <a:off x="0" y="0"/>
          <a:ext cx="0" cy="0"/>
          <a:chOff x="0" y="0"/>
          <a:chExt cx="0" cy="0"/>
        </a:xfrm>
      </p:grpSpPr>
      <p:sp>
        <p:nvSpPr>
          <p:cNvPr id="909" name="Shape 9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10" name="Shape 9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11" name="Shape 9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9"/>
        <p:cNvGrpSpPr/>
        <p:nvPr/>
      </p:nvGrpSpPr>
      <p:grpSpPr>
        <a:xfrm>
          <a:off x="0" y="0"/>
          <a:ext cx="0" cy="0"/>
          <a:chOff x="0" y="0"/>
          <a:chExt cx="0" cy="0"/>
        </a:xfrm>
      </p:grpSpPr>
      <p:sp>
        <p:nvSpPr>
          <p:cNvPr id="920" name="Shape 9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21" name="Shape 92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22" name="Shape 92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1"/>
        <p:cNvGrpSpPr/>
        <p:nvPr/>
      </p:nvGrpSpPr>
      <p:grpSpPr>
        <a:xfrm>
          <a:off x="0" y="0"/>
          <a:ext cx="0" cy="0"/>
          <a:chOff x="0" y="0"/>
          <a:chExt cx="0" cy="0"/>
        </a:xfrm>
      </p:grpSpPr>
      <p:sp>
        <p:nvSpPr>
          <p:cNvPr id="932" name="Shape 9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33" name="Shape 9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34" name="Shape 93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2"/>
        <p:cNvGrpSpPr/>
        <p:nvPr/>
      </p:nvGrpSpPr>
      <p:grpSpPr>
        <a:xfrm>
          <a:off x="0" y="0"/>
          <a:ext cx="0" cy="0"/>
          <a:chOff x="0" y="0"/>
          <a:chExt cx="0" cy="0"/>
        </a:xfrm>
      </p:grpSpPr>
      <p:sp>
        <p:nvSpPr>
          <p:cNvPr id="943" name="Shape 9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44" name="Shape 94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45" name="Shape 94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79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50" name="Shape 15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4"/>
        <p:cNvGrpSpPr/>
        <p:nvPr/>
      </p:nvGrpSpPr>
      <p:grpSpPr>
        <a:xfrm>
          <a:off x="0" y="0"/>
          <a:ext cx="0" cy="0"/>
          <a:chOff x="0" y="0"/>
          <a:chExt cx="0" cy="0"/>
        </a:xfrm>
      </p:grpSpPr>
      <p:sp>
        <p:nvSpPr>
          <p:cNvPr id="955" name="Shape 9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56" name="Shape 95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57" name="Shape 95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5"/>
        <p:cNvGrpSpPr/>
        <p:nvPr/>
      </p:nvGrpSpPr>
      <p:grpSpPr>
        <a:xfrm>
          <a:off x="0" y="0"/>
          <a:ext cx="0" cy="0"/>
          <a:chOff x="0" y="0"/>
          <a:chExt cx="0" cy="0"/>
        </a:xfrm>
      </p:grpSpPr>
      <p:sp>
        <p:nvSpPr>
          <p:cNvPr id="966" name="Shape 9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67" name="Shape 96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68" name="Shape 96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Shape 9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79" name="Shape 97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80" name="Shape 98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8"/>
        <p:cNvGrpSpPr/>
        <p:nvPr/>
      </p:nvGrpSpPr>
      <p:grpSpPr>
        <a:xfrm>
          <a:off x="0" y="0"/>
          <a:ext cx="0" cy="0"/>
          <a:chOff x="0" y="0"/>
          <a:chExt cx="0" cy="0"/>
        </a:xfrm>
      </p:grpSpPr>
      <p:sp>
        <p:nvSpPr>
          <p:cNvPr id="989" name="Shape 9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90" name="Shape 9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991" name="Shape 9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0"/>
        <p:cNvGrpSpPr/>
        <p:nvPr/>
      </p:nvGrpSpPr>
      <p:grpSpPr>
        <a:xfrm>
          <a:off x="0" y="0"/>
          <a:ext cx="0" cy="0"/>
          <a:chOff x="0" y="0"/>
          <a:chExt cx="0" cy="0"/>
        </a:xfrm>
      </p:grpSpPr>
      <p:sp>
        <p:nvSpPr>
          <p:cNvPr id="1001" name="Shape 10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02" name="Shape 10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03" name="Shape 10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1"/>
        <p:cNvGrpSpPr/>
        <p:nvPr/>
      </p:nvGrpSpPr>
      <p:grpSpPr>
        <a:xfrm>
          <a:off x="0" y="0"/>
          <a:ext cx="0" cy="0"/>
          <a:chOff x="0" y="0"/>
          <a:chExt cx="0" cy="0"/>
        </a:xfrm>
      </p:grpSpPr>
      <p:sp>
        <p:nvSpPr>
          <p:cNvPr id="1012" name="Shape 10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13" name="Shape 101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14" name="Shape 101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2"/>
        <p:cNvGrpSpPr/>
        <p:nvPr/>
      </p:nvGrpSpPr>
      <p:grpSpPr>
        <a:xfrm>
          <a:off x="0" y="0"/>
          <a:ext cx="0" cy="0"/>
          <a:chOff x="0" y="0"/>
          <a:chExt cx="0" cy="0"/>
        </a:xfrm>
      </p:grpSpPr>
      <p:sp>
        <p:nvSpPr>
          <p:cNvPr id="1023" name="Shape 10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24" name="Shape 102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25" name="Shape 102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2"/>
        <p:cNvGrpSpPr/>
        <p:nvPr/>
      </p:nvGrpSpPr>
      <p:grpSpPr>
        <a:xfrm>
          <a:off x="0" y="0"/>
          <a:ext cx="0" cy="0"/>
          <a:chOff x="0" y="0"/>
          <a:chExt cx="0" cy="0"/>
        </a:xfrm>
      </p:grpSpPr>
      <p:sp>
        <p:nvSpPr>
          <p:cNvPr id="1033" name="Shape 10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34" name="Shape 10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35" name="Shape 10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2"/>
        <p:cNvGrpSpPr/>
        <p:nvPr/>
      </p:nvGrpSpPr>
      <p:grpSpPr>
        <a:xfrm>
          <a:off x="0" y="0"/>
          <a:ext cx="0" cy="0"/>
          <a:chOff x="0" y="0"/>
          <a:chExt cx="0" cy="0"/>
        </a:xfrm>
      </p:grpSpPr>
      <p:sp>
        <p:nvSpPr>
          <p:cNvPr id="1043" name="Shape 10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44" name="Shape 104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45" name="Shape 104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2"/>
        <p:cNvGrpSpPr/>
        <p:nvPr/>
      </p:nvGrpSpPr>
      <p:grpSpPr>
        <a:xfrm>
          <a:off x="0" y="0"/>
          <a:ext cx="0" cy="0"/>
          <a:chOff x="0" y="0"/>
          <a:chExt cx="0" cy="0"/>
        </a:xfrm>
      </p:grpSpPr>
      <p:sp>
        <p:nvSpPr>
          <p:cNvPr id="1043" name="Shape 10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44" name="Shape 104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45" name="Shape 104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89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60" name="Shape 16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2"/>
        <p:cNvGrpSpPr/>
        <p:nvPr/>
      </p:nvGrpSpPr>
      <p:grpSpPr>
        <a:xfrm>
          <a:off x="0" y="0"/>
          <a:ext cx="0" cy="0"/>
          <a:chOff x="0" y="0"/>
          <a:chExt cx="0" cy="0"/>
        </a:xfrm>
      </p:grpSpPr>
      <p:sp>
        <p:nvSpPr>
          <p:cNvPr id="1063" name="Shape 10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64" name="Shape 106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65" name="Shape 10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90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2"/>
        <p:cNvGrpSpPr/>
        <p:nvPr/>
      </p:nvGrpSpPr>
      <p:grpSpPr>
        <a:xfrm>
          <a:off x="0" y="0"/>
          <a:ext cx="0" cy="0"/>
          <a:chOff x="0" y="0"/>
          <a:chExt cx="0" cy="0"/>
        </a:xfrm>
      </p:grpSpPr>
      <p:sp>
        <p:nvSpPr>
          <p:cNvPr id="1073" name="Shape 10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74" name="Shape 10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75" name="Shape 10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91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1"/>
        <p:cNvGrpSpPr/>
        <p:nvPr/>
      </p:nvGrpSpPr>
      <p:grpSpPr>
        <a:xfrm>
          <a:off x="0" y="0"/>
          <a:ext cx="0" cy="0"/>
          <a:chOff x="0" y="0"/>
          <a:chExt cx="0" cy="0"/>
        </a:xfrm>
      </p:grpSpPr>
      <p:sp>
        <p:nvSpPr>
          <p:cNvPr id="1082" name="Shape 10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83" name="Shape 108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084" name="Shape 108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buSzPct val="25000"/>
                <a:buNone/>
              </a:pPr>
              <a:t>92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chemeClr val="dk1"/>
              </a:buClr>
              <a:buFont typeface="Arial"/>
              <a:buNone/>
              <a:defRPr/>
            </a:lvl1pPr>
            <a:lvl2pPr marL="457200" marR="0" indent="0" algn="ctr" rtl="0">
              <a:spcBef>
                <a:spcPts val="280"/>
              </a:spcBef>
              <a:buClr>
                <a:srgbClr val="888888"/>
              </a:buClr>
              <a:buFont typeface="Arial"/>
              <a:buNone/>
              <a:defRPr/>
            </a:lvl2pPr>
            <a:lvl3pPr marL="914400" marR="0" indent="0" algn="ctr" rtl="0">
              <a:spcBef>
                <a:spcPts val="240"/>
              </a:spcBef>
              <a:buClr>
                <a:srgbClr val="888888"/>
              </a:buClr>
              <a:buFont typeface="Arial"/>
              <a:buNone/>
              <a:defRPr/>
            </a:lvl3pPr>
            <a:lvl4pPr marL="1371600" marR="0" indent="0" algn="ctr" rtl="0">
              <a:spcBef>
                <a:spcPts val="240"/>
              </a:spcBef>
              <a:buClr>
                <a:srgbClr val="888888"/>
              </a:buClr>
              <a:buFont typeface="Arial"/>
              <a:buNone/>
              <a:defRPr/>
            </a:lvl4pPr>
            <a:lvl5pPr marL="1828800" marR="0" indent="0" algn="ctr" rtl="0">
              <a:spcBef>
                <a:spcPts val="24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9" name="Shape 19"/>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
        <p:nvSpPr>
          <p:cNvPr id="20" name="Shape 20"/>
          <p:cNvSpPr txBox="1">
            <a:spLocks noGrp="1"/>
          </p:cNvSpPr>
          <p:nvPr>
            <p:ph type="ftr" idx="11"/>
          </p:nvPr>
        </p:nvSpPr>
        <p:spPr>
          <a:xfrm>
            <a:off x="3148583" y="6324600"/>
            <a:ext cx="18288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6"/>
            <a:ext cx="8229600" cy="1136581"/>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41300" rtl="0">
              <a:spcBef>
                <a:spcPts val="0"/>
              </a:spcBef>
              <a:buFont typeface="Calibri"/>
              <a:buAutoNum type="arabicPeriod"/>
              <a:defRPr/>
            </a:lvl1pPr>
            <a:lvl2pPr marL="800100" indent="-254000" rtl="0">
              <a:spcBef>
                <a:spcPts val="0"/>
              </a:spcBef>
              <a:buFont typeface="Calibri"/>
              <a:buAutoNum type="alphaUcPeriod"/>
              <a:defRPr/>
            </a:lvl2pPr>
            <a:lvl3pPr marL="1143000" indent="-152400" rtl="0">
              <a:spcBef>
                <a:spcPts val="0"/>
              </a:spcBef>
              <a:buFont typeface="Calibri"/>
              <a:buAutoNum type="arabicParenR"/>
              <a:defRPr/>
            </a:lvl3pPr>
            <a:lvl4pPr marL="1600200" indent="-152400" rtl="0">
              <a:spcBef>
                <a:spcPts val="0"/>
              </a:spcBef>
              <a:buFont typeface="Calibri"/>
              <a:buAutoNum type="alphaLcPeriod"/>
              <a:defRPr/>
            </a:lvl4pPr>
            <a:lvl5pPr marL="2057400" indent="-152400" rtl="0">
              <a:spcBef>
                <a:spcPts val="0"/>
              </a:spcBef>
              <a:buFont typeface="Calibri"/>
              <a:buAutoNum type="alphaLcParenR"/>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
        <p:nvSpPr>
          <p:cNvPr id="25" name="Shape 25"/>
          <p:cNvSpPr txBox="1">
            <a:spLocks noGrp="1"/>
          </p:cNvSpPr>
          <p:nvPr>
            <p:ph type="ftr" idx="11"/>
          </p:nvPr>
        </p:nvSpPr>
        <p:spPr>
          <a:xfrm>
            <a:off x="3148583" y="6324600"/>
            <a:ext cx="18288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3050"/>
            <a:ext cx="8229600"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457200" y="1600200"/>
            <a:ext cx="4724400" cy="45259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29" name="Shape 29"/>
          <p:cNvSpPr txBox="1">
            <a:spLocks noGrp="1"/>
          </p:cNvSpPr>
          <p:nvPr>
            <p:ph type="dt" idx="10"/>
          </p:nvPr>
        </p:nvSpPr>
        <p:spPr>
          <a:xfrm>
            <a:off x="457200" y="632460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
        <p:nvSpPr>
          <p:cNvPr id="31" name="Shape 31"/>
          <p:cNvSpPr txBox="1">
            <a:spLocks noGrp="1"/>
          </p:cNvSpPr>
          <p:nvPr>
            <p:ph type="ftr" idx="11"/>
          </p:nvPr>
        </p:nvSpPr>
        <p:spPr>
          <a:xfrm>
            <a:off x="3148583" y="6324600"/>
            <a:ext cx="18288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76200"/>
            <a:ext cx="8229600"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447800"/>
            <a:ext cx="4038599" cy="4525963"/>
          </a:xfrm>
          <a:prstGeom prst="rect">
            <a:avLst/>
          </a:prstGeom>
          <a:noFill/>
          <a:ln>
            <a:noFill/>
          </a:ln>
        </p:spPr>
        <p:txBody>
          <a:bodyPr lIns="91425" tIns="91425" rIns="91425" bIns="91425" anchor="t" anchorCtr="0"/>
          <a:lstStyle>
            <a:lvl1pPr marL="342900" indent="-241300" rtl="0">
              <a:spcBef>
                <a:spcPts val="0"/>
              </a:spcBef>
              <a:buFont typeface="Calibri"/>
              <a:buAutoNum type="arabicPeriod"/>
              <a:defRPr/>
            </a:lvl1pPr>
            <a:lvl2pPr marL="800100" indent="-254000" rtl="0">
              <a:spcBef>
                <a:spcPts val="0"/>
              </a:spcBef>
              <a:buFont typeface="Calibri"/>
              <a:buAutoNum type="alphaUcPeriod"/>
              <a:defRPr/>
            </a:lvl2pPr>
            <a:lvl3pPr marL="1143000" indent="-152400" rtl="0">
              <a:spcBef>
                <a:spcPts val="0"/>
              </a:spcBef>
              <a:buFont typeface="Calibri"/>
              <a:buAutoNum type="arabicParenR"/>
              <a:defRPr/>
            </a:lvl3pPr>
            <a:lvl4pPr marL="1600200" indent="-152400" rtl="0">
              <a:spcBef>
                <a:spcPts val="0"/>
              </a:spcBef>
              <a:buFont typeface="Calibri"/>
              <a:buAutoNum type="alphaLcPeriod"/>
              <a:defRPr/>
            </a:lvl4pPr>
            <a:lvl5pPr rtl="0">
              <a:spcBef>
                <a:spcPts val="0"/>
              </a:spcBef>
              <a:buFont typeface="Calibri"/>
              <a:buAutoNum type="alphaLcParenR"/>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
        <p:nvSpPr>
          <p:cNvPr id="36" name="Shape 36"/>
          <p:cNvSpPr txBox="1">
            <a:spLocks noGrp="1"/>
          </p:cNvSpPr>
          <p:nvPr>
            <p:ph type="body" idx="2"/>
          </p:nvPr>
        </p:nvSpPr>
        <p:spPr>
          <a:xfrm>
            <a:off x="4648200" y="1447800"/>
            <a:ext cx="4038599" cy="4525963"/>
          </a:xfrm>
          <a:prstGeom prst="rect">
            <a:avLst/>
          </a:prstGeom>
          <a:noFill/>
          <a:ln>
            <a:noFill/>
          </a:ln>
        </p:spPr>
        <p:txBody>
          <a:bodyPr lIns="91425" tIns="91425" rIns="91425" bIns="91425" anchor="t" anchorCtr="0"/>
          <a:lstStyle>
            <a:lvl1pPr marL="342900" indent="-241300" rtl="0">
              <a:spcBef>
                <a:spcPts val="0"/>
              </a:spcBef>
              <a:buFont typeface="Calibri"/>
              <a:buAutoNum type="arabicPeriod"/>
              <a:defRPr/>
            </a:lvl1pPr>
            <a:lvl2pPr marL="800100" indent="-254000" rtl="0">
              <a:spcBef>
                <a:spcPts val="0"/>
              </a:spcBef>
              <a:buFont typeface="Calibri"/>
              <a:buAutoNum type="alphaUcPeriod"/>
              <a:defRPr/>
            </a:lvl2pPr>
            <a:lvl3pPr marL="1143000" indent="-152400" rtl="0">
              <a:spcBef>
                <a:spcPts val="0"/>
              </a:spcBef>
              <a:buFont typeface="Calibri"/>
              <a:buAutoNum type="arabicParenR"/>
              <a:defRPr/>
            </a:lvl3pPr>
            <a:lvl4pPr marL="1600200" indent="-152400" rtl="0">
              <a:spcBef>
                <a:spcPts val="0"/>
              </a:spcBef>
              <a:buFont typeface="Calibri"/>
              <a:buAutoNum type="alphaLcPeriod"/>
              <a:defRPr/>
            </a:lvl4pPr>
            <a:lvl5pPr rtl="0">
              <a:spcBef>
                <a:spcPts val="0"/>
              </a:spcBef>
              <a:buFont typeface="Calibri"/>
              <a:buAutoNum type="alphaLcParenR"/>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ftr" idx="11"/>
          </p:nvPr>
        </p:nvSpPr>
        <p:spPr>
          <a:xfrm>
            <a:off x="3148583" y="6324600"/>
            <a:ext cx="18288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body" idx="1"/>
          </p:nvPr>
        </p:nvSpPr>
        <p:spPr>
          <a:xfrm>
            <a:off x="457200" y="1535112"/>
            <a:ext cx="4040187" cy="639762"/>
          </a:xfrm>
          <a:prstGeom prst="rect">
            <a:avLst/>
          </a:prstGeom>
          <a:noFill/>
          <a:ln>
            <a:noFill/>
          </a:ln>
        </p:spPr>
        <p:txBody>
          <a:bodyPr lIns="91425" tIns="91425" rIns="91425" bIns="91425" anchor="ctr"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1" name="Shape 4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2" name="Shape 42"/>
          <p:cNvSpPr txBox="1">
            <a:spLocks noGrp="1"/>
          </p:cNvSpPr>
          <p:nvPr>
            <p:ph type="body" idx="3"/>
          </p:nvPr>
        </p:nvSpPr>
        <p:spPr>
          <a:xfrm>
            <a:off x="4645025" y="1535112"/>
            <a:ext cx="4041774" cy="639762"/>
          </a:xfrm>
          <a:prstGeom prst="rect">
            <a:avLst/>
          </a:prstGeom>
          <a:noFill/>
          <a:ln>
            <a:noFill/>
          </a:ln>
        </p:spPr>
        <p:txBody>
          <a:bodyPr lIns="91425" tIns="91425" rIns="91425" bIns="91425" anchor="ctr"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3" name="Shape 4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dt" idx="10"/>
          </p:nvPr>
        </p:nvSpPr>
        <p:spPr>
          <a:xfrm>
            <a:off x="457200" y="632460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
        <p:nvSpPr>
          <p:cNvPr id="46" name="Shape 46"/>
          <p:cNvSpPr txBox="1"/>
          <p:nvPr/>
        </p:nvSpPr>
        <p:spPr>
          <a:xfrm>
            <a:off x="3148583" y="6324600"/>
            <a:ext cx="1828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76200"/>
            <a:ext cx="8229600" cy="1143000"/>
          </a:xfrm>
          <a:prstGeom prst="rect">
            <a:avLst/>
          </a:prstGeom>
          <a:noFill/>
          <a:ln>
            <a:noFill/>
          </a:ln>
        </p:spPr>
        <p:txBody>
          <a:bodyPr lIns="91425" tIns="91425" rIns="91425" bIns="91425" anchor="ctr" anchorCtr="0"/>
          <a:lstStyle>
            <a:lvl1pPr algn="l"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dt" idx="10"/>
          </p:nvPr>
        </p:nvSpPr>
        <p:spPr>
          <a:xfrm>
            <a:off x="457200" y="632460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
        <p:nvSpPr>
          <p:cNvPr id="51" name="Shape 51"/>
          <p:cNvSpPr txBox="1">
            <a:spLocks noGrp="1"/>
          </p:cNvSpPr>
          <p:nvPr>
            <p:ph type="ftr" idx="11"/>
          </p:nvPr>
        </p:nvSpPr>
        <p:spPr>
          <a:xfrm>
            <a:off x="3148583" y="6324600"/>
            <a:ext cx="18288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dt" idx="10"/>
          </p:nvPr>
        </p:nvSpPr>
        <p:spPr>
          <a:xfrm>
            <a:off x="457200" y="632460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
        <p:nvSpPr>
          <p:cNvPr id="55" name="Shape 55"/>
          <p:cNvSpPr txBox="1">
            <a:spLocks noGrp="1"/>
          </p:cNvSpPr>
          <p:nvPr>
            <p:ph type="ftr" idx="11"/>
          </p:nvPr>
        </p:nvSpPr>
        <p:spPr>
          <a:xfrm>
            <a:off x="3148583" y="6324600"/>
            <a:ext cx="18288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76200"/>
            <a:ext cx="8229600" cy="1143000"/>
          </a:xfrm>
          <a:prstGeom prst="rect">
            <a:avLst/>
          </a:prstGeom>
          <a:noFill/>
          <a:ln>
            <a:noFill/>
          </a:ln>
        </p:spPr>
        <p:txBody>
          <a:bodyPr lIns="91425" tIns="91425" rIns="91425" bIns="91425" anchor="ctr" anchorCtr="0"/>
          <a:lstStyle>
            <a:lvl1pPr marL="0" marR="0" indent="0" algn="l" rtl="0">
              <a:spcBef>
                <a:spcPts val="0"/>
              </a:spcBef>
              <a:buClr>
                <a:schemeClr val="dk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447800"/>
            <a:ext cx="8229600" cy="4525963"/>
          </a:xfrm>
          <a:prstGeom prst="rect">
            <a:avLst/>
          </a:prstGeom>
          <a:noFill/>
          <a:ln>
            <a:noFill/>
          </a:ln>
        </p:spPr>
        <p:txBody>
          <a:bodyPr lIns="91425" tIns="91425" rIns="91425" bIns="91425" anchor="t" anchorCtr="0"/>
          <a:lstStyle>
            <a:lvl1pPr marL="342900" marR="0" indent="-241300" algn="l" rtl="0">
              <a:spcBef>
                <a:spcPts val="320"/>
              </a:spcBef>
              <a:buClr>
                <a:schemeClr val="dk1"/>
              </a:buClr>
              <a:buFont typeface="Arial"/>
              <a:buChar char="•"/>
              <a:defRPr/>
            </a:lvl1pPr>
            <a:lvl2pPr marL="742950" marR="0" indent="-196850" algn="l" rtl="0">
              <a:spcBef>
                <a:spcPts val="280"/>
              </a:spcBef>
              <a:buClr>
                <a:schemeClr val="dk1"/>
              </a:buClr>
              <a:buFont typeface="Arial"/>
              <a:buChar char="–"/>
              <a:defRPr/>
            </a:lvl2pPr>
            <a:lvl3pPr marL="1143000" marR="0" indent="-152400" algn="l" rtl="0">
              <a:spcBef>
                <a:spcPts val="240"/>
              </a:spcBef>
              <a:buClr>
                <a:schemeClr val="dk1"/>
              </a:buClr>
              <a:buFont typeface="Arial"/>
              <a:buChar char="•"/>
              <a:defRPr/>
            </a:lvl3pPr>
            <a:lvl4pPr marL="1600200" marR="0" indent="-152400" algn="l" rtl="0">
              <a:spcBef>
                <a:spcPts val="240"/>
              </a:spcBef>
              <a:buClr>
                <a:schemeClr val="dk1"/>
              </a:buClr>
              <a:buFont typeface="Arial"/>
              <a:buChar char="–"/>
              <a:defRPr/>
            </a:lvl4pPr>
            <a:lvl5pPr marL="2057400" marR="0" indent="-152400" algn="l" rtl="0">
              <a:spcBef>
                <a:spcPts val="24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1" name="Shape 11"/>
          <p:cNvSpPr txBox="1">
            <a:spLocks noGrp="1"/>
          </p:cNvSpPr>
          <p:nvPr>
            <p:ph type="dt" idx="10"/>
          </p:nvPr>
        </p:nvSpPr>
        <p:spPr>
          <a:xfrm>
            <a:off x="457200" y="632460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48583" y="6324600"/>
            <a:ext cx="18288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Arial"/>
                <a:ea typeface="Arial"/>
                <a:cs typeface="Arial"/>
                <a:sym typeface="Arial"/>
              </a:defRPr>
            </a:lvl1pPr>
          </a:lstStyle>
          <a:p>
            <a:pPr marL="0" lvl="0" indent="0">
              <a:spcBef>
                <a:spcPts val="0"/>
              </a:spcBef>
              <a:buSzPct val="25000"/>
              <a:buNone/>
            </a:pPr>
            <a:fld id="{00000000-1234-1234-1234-123412341234}" type="slidenum">
              <a:rPr lang="en-US"/>
              <a:pPr marL="0" lvl="0" indent="0">
                <a:spcBef>
                  <a:spcPts val="0"/>
                </a:spcBef>
                <a:buSzPct val="25000"/>
                <a:buNone/>
              </a:pPr>
              <a:t>‹#›</a:t>
            </a:fld>
            <a:endParaRPr lang="en-US"/>
          </a:p>
        </p:txBody>
      </p:sp>
      <p:sp>
        <p:nvSpPr>
          <p:cNvPr id="14" name="Shape 14"/>
          <p:cNvSpPr/>
          <p:nvPr/>
        </p:nvSpPr>
        <p:spPr>
          <a:xfrm>
            <a:off x="0" y="0"/>
            <a:ext cx="228600" cy="6858000"/>
          </a:xfrm>
          <a:prstGeom prst="rect">
            <a:avLst/>
          </a:prstGeom>
          <a:solidFill>
            <a:srgbClr val="B7CCE4"/>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pic>
        <p:nvPicPr>
          <p:cNvPr id="15" name="Shape 15"/>
          <p:cNvPicPr preferRelativeResize="0"/>
          <p:nvPr/>
        </p:nvPicPr>
        <p:blipFill rotWithShape="1">
          <a:blip r:embed="rId9">
            <a:alphaModFix/>
          </a:blip>
          <a:srcRect/>
          <a:stretch/>
        </p:blipFill>
        <p:spPr>
          <a:xfrm>
            <a:off x="4977383" y="6430962"/>
            <a:ext cx="813816" cy="15239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sciencebuddies.org/science-fair-projects/project_hypothesis.shtml"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nzfDvfoBv_g&amp;list=UU__Oz1pXerLxn0Qpsy5wbFw&amp;index=1&amp;feature=plcp"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hyperlink" Target="http://www.sciencebuddies.org/science-fair-projects/project_experiment_fair_test.shtml"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hyperlink" Target="http://quizlet.com/77031145/scatter" TargetMode="External"/><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hyperlink" Target="https://quizlet.com/77050821/scatter" TargetMode="External"/><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goanimate.com/videos/0Bf1z5DZcSgc?utm_source=linkshare&amp;utm_medium=linkshare&amp;utm_campaign=usercontent"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7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ciencebuddies.org/science-fair-projects/project_scientific_method.shtml?from=Blo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quizlet.com/79449434/scatter" TargetMode="External"/><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docs.google.com/a/oakland.edu/forms/d/1EIWnSPEGUUWaE7UHfN-Qu82kWQJ2jjUDK9aTcm85KAc/viewform" TargetMode="External"/><Relationship Id="rId2" Type="http://schemas.openxmlformats.org/officeDocument/2006/relationships/notesSlide" Target="../notesSlides/notesSlide8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hyperlink" Target="http://quizlet.com/76101911/scatter"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3" Type="http://schemas.openxmlformats.org/officeDocument/2006/relationships/hyperlink" Target="http://www.sciencebuddies.org/science-fair-projects/project_scientific_method.shtml?from=Blog" TargetMode="External"/><Relationship Id="rId7" Type="http://schemas.openxmlformats.org/officeDocument/2006/relationships/image" Target="../media/image3.jpeg"/><Relationship Id="rId2" Type="http://schemas.openxmlformats.org/officeDocument/2006/relationships/notesSlide" Target="../notesSlides/notesSlide90.xml"/><Relationship Id="rId1" Type="http://schemas.openxmlformats.org/officeDocument/2006/relationships/slideLayout" Target="../slideLayouts/slideLayout2.xml"/><Relationship Id="rId6" Type="http://schemas.openxmlformats.org/officeDocument/2006/relationships/hyperlink" Target="https://www.youtube.com/watch?v=nzfDvfoBv_g&amp;list=UU__Oz1pXerLxn0Qpsy5wbFw&amp;index=1&amp;feature=plcp" TargetMode="External"/><Relationship Id="rId5" Type="http://schemas.openxmlformats.org/officeDocument/2006/relationships/hyperlink" Target="http://www.sciencebuddies.org/science-fair-projects/project_experiment_fair_test.shtml" TargetMode="External"/><Relationship Id="rId4" Type="http://schemas.openxmlformats.org/officeDocument/2006/relationships/hyperlink" Target="http://www.sciencebuddies.org/science-fair-projects/project_hypothesis.shtml" TargetMode="External"/></Relationships>
</file>

<file path=ppt/slides/_rels/slide91.xml.rels><?xml version="1.0" encoding="UTF-8" standalone="yes"?>
<Relationships xmlns="http://schemas.openxmlformats.org/package/2006/relationships"><Relationship Id="rId8" Type="http://schemas.openxmlformats.org/officeDocument/2006/relationships/hyperlink" Target="http://www.gedtestingservice.com/freepractice/download/GED_Science/GEDSciencePracticeTest.html" TargetMode="External"/><Relationship Id="rId3" Type="http://schemas.openxmlformats.org/officeDocument/2006/relationships/hyperlink" Target="https://www.youtube.com/watch?v=BVfI1wat2y8" TargetMode="External"/><Relationship Id="rId7" Type="http://schemas.openxmlformats.org/officeDocument/2006/relationships/hyperlink" Target="http://www.gedstudyguide.org/ged-science-practice-questions/" TargetMode="External"/><Relationship Id="rId2" Type="http://schemas.openxmlformats.org/officeDocument/2006/relationships/notesSlide" Target="../notesSlides/notesSlide91.xml"/><Relationship Id="rId1" Type="http://schemas.openxmlformats.org/officeDocument/2006/relationships/slideLayout" Target="../slideLayouts/slideLayout2.xml"/><Relationship Id="rId6" Type="http://schemas.openxmlformats.org/officeDocument/2006/relationships/hyperlink" Target="http://www.regentsprep.org/regents/math/algebra/AD1/qualquant.htm" TargetMode="External"/><Relationship Id="rId5" Type="http://schemas.openxmlformats.org/officeDocument/2006/relationships/hyperlink" Target="http://www.slideshare.net/MsAllenBio/scientific-method-powerpoint-4799639" TargetMode="External"/><Relationship Id="rId4" Type="http://schemas.openxmlformats.org/officeDocument/2006/relationships/hyperlink" Target="https://www.youtube.com/watch?v=p6nXvxTjEZ8" TargetMode="External"/><Relationship Id="rId9" Type="http://schemas.openxmlformats.org/officeDocument/2006/relationships/image" Target="../media/image3.jpeg"/></Relationships>
</file>

<file path=ppt/slides/_rels/slide9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261375" y="186100"/>
            <a:ext cx="8882700" cy="867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Arial"/>
              <a:buNone/>
            </a:pPr>
            <a:r>
              <a:rPr lang="en-US" sz="4400">
                <a:solidFill>
                  <a:schemeClr val="dk1"/>
                </a:solidFill>
              </a:rPr>
              <a:t>Science Unit</a:t>
            </a:r>
          </a:p>
        </p:txBody>
      </p:sp>
      <p:sp>
        <p:nvSpPr>
          <p:cNvPr id="58" name="Shape 58"/>
          <p:cNvSpPr txBox="1">
            <a:spLocks noGrp="1"/>
          </p:cNvSpPr>
          <p:nvPr>
            <p:ph type="subTitle" idx="1"/>
          </p:nvPr>
        </p:nvSpPr>
        <p:spPr>
          <a:xfrm>
            <a:off x="261375" y="5656100"/>
            <a:ext cx="8882700" cy="577199"/>
          </a:xfrm>
          <a:prstGeom prst="rect">
            <a:avLst/>
          </a:prstGeom>
          <a:noFill/>
          <a:ln>
            <a:noFill/>
          </a:ln>
        </p:spPr>
        <p:txBody>
          <a:bodyPr lIns="91425" tIns="45700" rIns="91425" bIns="45700" anchor="t" anchorCtr="0">
            <a:noAutofit/>
          </a:bodyPr>
          <a:lstStyle/>
          <a:p>
            <a:pPr marL="0" marR="0" lvl="0" indent="0" algn="ctr" rtl="0">
              <a:spcBef>
                <a:spcPts val="0"/>
              </a:spcBef>
              <a:buClr>
                <a:schemeClr val="dk1"/>
              </a:buClr>
              <a:buSzPct val="25000"/>
              <a:buFont typeface="Arial"/>
              <a:buNone/>
            </a:pPr>
            <a:r>
              <a:rPr lang="en-US" sz="3200">
                <a:solidFill>
                  <a:schemeClr val="dk1"/>
                </a:solidFill>
              </a:rPr>
              <a:t>The Scientific Method</a:t>
            </a:r>
          </a:p>
          <a:p>
            <a:pPr marL="0" marR="0" lvl="0" indent="0" algn="ctr" rtl="0">
              <a:spcBef>
                <a:spcPts val="640"/>
              </a:spcBef>
              <a:buClr>
                <a:schemeClr val="dk1"/>
              </a:buClr>
              <a:buFont typeface="Arial"/>
              <a:buNone/>
            </a:pPr>
            <a:endParaRPr sz="3200" b="0" i="0" u="none" strike="noStrike" cap="none" baseline="0">
              <a:solidFill>
                <a:schemeClr val="dk1"/>
              </a:solidFill>
              <a:latin typeface="Arial"/>
              <a:ea typeface="Arial"/>
              <a:cs typeface="Arial"/>
              <a:sym typeface="Arial"/>
            </a:endParaRPr>
          </a:p>
        </p:txBody>
      </p:sp>
      <p:sp>
        <p:nvSpPr>
          <p:cNvPr id="59" name="Shape 59"/>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a:t>
            </a:fld>
            <a:endParaRPr lang="en-US" sz="1200" b="0" i="0" u="none" strike="noStrike" cap="none" baseline="0">
              <a:solidFill>
                <a:srgbClr val="888888"/>
              </a:solidFill>
              <a:latin typeface="Arial"/>
              <a:ea typeface="Arial"/>
              <a:cs typeface="Arial"/>
              <a:sym typeface="Arial"/>
            </a:endParaRPr>
          </a:p>
        </p:txBody>
      </p:sp>
      <p:sp>
        <p:nvSpPr>
          <p:cNvPr id="60" name="Shape 60"/>
          <p:cNvSpPr txBox="1">
            <a:spLocks noGrp="1"/>
          </p:cNvSpPr>
          <p:nvPr>
            <p:ph type="ftr" idx="11"/>
          </p:nvPr>
        </p:nvSpPr>
        <p:spPr>
          <a:xfrm>
            <a:off x="3148583" y="6324600"/>
            <a:ext cx="1828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61" name="Shape 61"/>
          <p:cNvSpPr/>
          <p:nvPr/>
        </p:nvSpPr>
        <p:spPr>
          <a:xfrm>
            <a:off x="417750" y="459525"/>
            <a:ext cx="2730900" cy="1357800"/>
          </a:xfrm>
          <a:prstGeom prst="wedgeEllipseCallout">
            <a:avLst>
              <a:gd name="adj1" fmla="val 29459"/>
              <a:gd name="adj2" fmla="val 65374"/>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 name="Shape 62"/>
          <p:cNvSpPr txBox="1"/>
          <p:nvPr/>
        </p:nvSpPr>
        <p:spPr>
          <a:xfrm>
            <a:off x="716400" y="640175"/>
            <a:ext cx="2133599" cy="778499"/>
          </a:xfrm>
          <a:prstGeom prst="rect">
            <a:avLst/>
          </a:prstGeom>
          <a:noFill/>
          <a:ln>
            <a:noFill/>
          </a:ln>
        </p:spPr>
        <p:txBody>
          <a:bodyPr lIns="91425" tIns="91425" rIns="91425" bIns="91425" anchor="t" anchorCtr="0">
            <a:noAutofit/>
          </a:bodyPr>
          <a:lstStyle/>
          <a:p>
            <a:pPr>
              <a:spcBef>
                <a:spcPts val="0"/>
              </a:spcBef>
              <a:buNone/>
            </a:pPr>
            <a:r>
              <a:rPr lang="en-US"/>
              <a:t>John, I need to leave for  my interview, and my car won’t start! How do I solve this problem?</a:t>
            </a:r>
          </a:p>
        </p:txBody>
      </p:sp>
      <p:sp>
        <p:nvSpPr>
          <p:cNvPr id="63" name="Shape 63"/>
          <p:cNvSpPr/>
          <p:nvPr/>
        </p:nvSpPr>
        <p:spPr>
          <a:xfrm>
            <a:off x="6553200" y="640172"/>
            <a:ext cx="2432999" cy="1305600"/>
          </a:xfrm>
          <a:prstGeom prst="wedgeEllipseCallout">
            <a:avLst>
              <a:gd name="adj1" fmla="val -48919"/>
              <a:gd name="adj2" fmla="val 46374"/>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 name="Shape 64"/>
          <p:cNvSpPr txBox="1"/>
          <p:nvPr/>
        </p:nvSpPr>
        <p:spPr>
          <a:xfrm>
            <a:off x="6858000" y="940775"/>
            <a:ext cx="1763699" cy="867000"/>
          </a:xfrm>
          <a:prstGeom prst="rect">
            <a:avLst/>
          </a:prstGeom>
          <a:noFill/>
          <a:ln>
            <a:noFill/>
          </a:ln>
        </p:spPr>
        <p:txBody>
          <a:bodyPr lIns="91425" tIns="91425" rIns="91425" bIns="91425" anchor="t" anchorCtr="0">
            <a:noAutofit/>
          </a:bodyPr>
          <a:lstStyle/>
          <a:p>
            <a:pPr>
              <a:spcBef>
                <a:spcPts val="0"/>
              </a:spcBef>
              <a:buNone/>
            </a:pPr>
            <a:r>
              <a:rPr lang="en-US"/>
              <a:t>That’s easy Jenny. Just use the scientific method!</a:t>
            </a:r>
          </a:p>
        </p:txBody>
      </p:sp>
      <p:pic>
        <p:nvPicPr>
          <p:cNvPr id="65" name="Shape 65"/>
          <p:cNvPicPr preferRelativeResize="0"/>
          <p:nvPr/>
        </p:nvPicPr>
        <p:blipFill>
          <a:blip r:embed="rId3">
            <a:alphaModFix/>
          </a:blip>
          <a:stretch>
            <a:fillRect/>
          </a:stretch>
        </p:blipFill>
        <p:spPr>
          <a:xfrm>
            <a:off x="2595473" y="2021975"/>
            <a:ext cx="1551499" cy="3727075"/>
          </a:xfrm>
          <a:prstGeom prst="rect">
            <a:avLst/>
          </a:prstGeom>
          <a:noFill/>
          <a:ln>
            <a:noFill/>
          </a:ln>
        </p:spPr>
      </p:pic>
      <p:pic>
        <p:nvPicPr>
          <p:cNvPr id="66" name="Shape 66"/>
          <p:cNvPicPr preferRelativeResize="0"/>
          <p:nvPr/>
        </p:nvPicPr>
        <p:blipFill>
          <a:blip r:embed="rId4">
            <a:alphaModFix/>
          </a:blip>
          <a:stretch>
            <a:fillRect/>
          </a:stretch>
        </p:blipFill>
        <p:spPr>
          <a:xfrm>
            <a:off x="5296274" y="19457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60829" y="1524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Section 1 Summary</a:t>
            </a:r>
          </a:p>
        </p:txBody>
      </p:sp>
      <p:sp>
        <p:nvSpPr>
          <p:cNvPr id="163" name="Shape 163"/>
          <p:cNvSpPr txBox="1">
            <a:spLocks noGrp="1"/>
          </p:cNvSpPr>
          <p:nvPr>
            <p:ph type="body" idx="1"/>
          </p:nvPr>
        </p:nvSpPr>
        <p:spPr>
          <a:xfrm>
            <a:off x="460825" y="1503375"/>
            <a:ext cx="5232599" cy="4623000"/>
          </a:xfrm>
          <a:prstGeom prst="rect">
            <a:avLst/>
          </a:prstGeom>
          <a:noFill/>
          <a:ln>
            <a:noFill/>
          </a:ln>
        </p:spPr>
        <p:txBody>
          <a:bodyPr lIns="91425" tIns="45700" rIns="91425" bIns="45700" anchor="t" anchorCtr="0">
            <a:noAutofit/>
          </a:bodyPr>
          <a:lstStyle/>
          <a:p>
            <a:pPr marL="0" indent="0" rtl="0">
              <a:spcBef>
                <a:spcPts val="0"/>
              </a:spcBef>
              <a:buNone/>
            </a:pPr>
            <a:endParaRPr sz="1600">
              <a:solidFill>
                <a:schemeClr val="dk1"/>
              </a:solidFill>
            </a:endParaRPr>
          </a:p>
          <a:p>
            <a:pPr marL="0" indent="0" rtl="0">
              <a:spcBef>
                <a:spcPts val="0"/>
              </a:spcBef>
              <a:buNone/>
            </a:pPr>
            <a:r>
              <a:rPr lang="en-US" sz="1600">
                <a:solidFill>
                  <a:schemeClr val="dk1"/>
                </a:solidFill>
              </a:rPr>
              <a:t>During this section, you have reviewed the steps of the scientific method. You should be able to name and put the six steps of the scientific method in the right order. </a:t>
            </a:r>
          </a:p>
          <a:p>
            <a:pPr marL="0" lvl="0" indent="0" rtl="0">
              <a:spcBef>
                <a:spcPts val="0"/>
              </a:spcBef>
              <a:buNone/>
            </a:pPr>
            <a:endParaRPr sz="1600">
              <a:solidFill>
                <a:schemeClr val="dk1"/>
              </a:solidFill>
            </a:endParaRPr>
          </a:p>
          <a:p>
            <a:pPr lvl="0" rtl="0">
              <a:spcBef>
                <a:spcPts val="0"/>
              </a:spcBef>
              <a:buNone/>
            </a:pPr>
            <a:endParaRPr sz="1600">
              <a:solidFill>
                <a:schemeClr val="dk1"/>
              </a:solidFill>
            </a:endParaRPr>
          </a:p>
          <a:p>
            <a:pPr rtl="0">
              <a:spcBef>
                <a:spcPts val="0"/>
              </a:spcBef>
              <a:buNone/>
            </a:pPr>
            <a:r>
              <a:rPr lang="en-US" sz="1600">
                <a:solidFill>
                  <a:schemeClr val="dk1"/>
                </a:solidFill>
              </a:rPr>
              <a:t>Step One: 	Ask a question</a:t>
            </a:r>
          </a:p>
          <a:p>
            <a:pPr lvl="0" rtl="0">
              <a:spcBef>
                <a:spcPts val="0"/>
              </a:spcBef>
              <a:buNone/>
            </a:pPr>
            <a:endParaRPr sz="1600">
              <a:solidFill>
                <a:schemeClr val="dk1"/>
              </a:solidFill>
            </a:endParaRPr>
          </a:p>
          <a:p>
            <a:pPr rtl="0">
              <a:spcBef>
                <a:spcPts val="0"/>
              </a:spcBef>
              <a:buNone/>
            </a:pPr>
            <a:r>
              <a:rPr lang="en-US" sz="1600">
                <a:solidFill>
                  <a:schemeClr val="dk1"/>
                </a:solidFill>
              </a:rPr>
              <a:t>Step Two: 	Do background research</a:t>
            </a:r>
          </a:p>
          <a:p>
            <a:pPr lvl="0" rtl="0">
              <a:spcBef>
                <a:spcPts val="0"/>
              </a:spcBef>
              <a:buNone/>
            </a:pPr>
            <a:endParaRPr sz="1600">
              <a:solidFill>
                <a:schemeClr val="dk1"/>
              </a:solidFill>
            </a:endParaRPr>
          </a:p>
          <a:p>
            <a:pPr rtl="0">
              <a:spcBef>
                <a:spcPts val="0"/>
              </a:spcBef>
              <a:buNone/>
            </a:pPr>
            <a:r>
              <a:rPr lang="en-US" sz="1600">
                <a:solidFill>
                  <a:schemeClr val="dk1"/>
                </a:solidFill>
              </a:rPr>
              <a:t>Step Three:	Construct a hypothesis</a:t>
            </a:r>
          </a:p>
          <a:p>
            <a:pPr lvl="0" rtl="0">
              <a:spcBef>
                <a:spcPts val="0"/>
              </a:spcBef>
              <a:buNone/>
            </a:pPr>
            <a:endParaRPr sz="1600">
              <a:solidFill>
                <a:schemeClr val="dk1"/>
              </a:solidFill>
            </a:endParaRPr>
          </a:p>
          <a:p>
            <a:pPr lvl="0" rtl="0">
              <a:spcBef>
                <a:spcPts val="0"/>
              </a:spcBef>
              <a:buNone/>
            </a:pPr>
            <a:r>
              <a:rPr lang="en-US" sz="1600">
                <a:solidFill>
                  <a:schemeClr val="dk1"/>
                </a:solidFill>
              </a:rPr>
              <a:t>Step Four: 	Test your hypothesis by doing an experiment</a:t>
            </a:r>
          </a:p>
          <a:p>
            <a:pPr lvl="0" rtl="0">
              <a:spcBef>
                <a:spcPts val="0"/>
              </a:spcBef>
              <a:buNone/>
            </a:pPr>
            <a:endParaRPr sz="1600">
              <a:solidFill>
                <a:schemeClr val="dk1"/>
              </a:solidFill>
            </a:endParaRPr>
          </a:p>
          <a:p>
            <a:pPr rtl="0">
              <a:spcBef>
                <a:spcPts val="0"/>
              </a:spcBef>
              <a:buNone/>
            </a:pPr>
            <a:r>
              <a:rPr lang="en-US" sz="1600">
                <a:solidFill>
                  <a:schemeClr val="dk1"/>
                </a:solidFill>
              </a:rPr>
              <a:t>Step Five: 	Analyze data and draw conclusion</a:t>
            </a:r>
          </a:p>
          <a:p>
            <a:pPr lvl="0" rtl="0">
              <a:spcBef>
                <a:spcPts val="0"/>
              </a:spcBef>
              <a:buNone/>
            </a:pPr>
            <a:endParaRPr sz="1600">
              <a:solidFill>
                <a:schemeClr val="dk1"/>
              </a:solidFill>
            </a:endParaRPr>
          </a:p>
          <a:p>
            <a:pPr lvl="0" rtl="0">
              <a:spcBef>
                <a:spcPts val="0"/>
              </a:spcBef>
              <a:buNone/>
            </a:pPr>
            <a:r>
              <a:rPr lang="en-US" sz="1600">
                <a:solidFill>
                  <a:schemeClr val="dk1"/>
                </a:solidFill>
              </a:rPr>
              <a:t>Step Six: 	Report results</a:t>
            </a: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164" name="Shape 16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10</a:t>
            </a:fld>
            <a:endParaRPr lang="en-US" sz="1200" b="0" i="0" u="none" strike="noStrike" cap="none" baseline="0">
              <a:solidFill>
                <a:srgbClr val="888888"/>
              </a:solidFill>
              <a:latin typeface="Arial"/>
              <a:ea typeface="Arial"/>
              <a:cs typeface="Arial"/>
              <a:sym typeface="Arial"/>
            </a:endParaRPr>
          </a:p>
        </p:txBody>
      </p:sp>
      <p:sp>
        <p:nvSpPr>
          <p:cNvPr id="165" name="Shape 16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66" name="Shape 166"/>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Section 2 Overview</a:t>
            </a:r>
          </a:p>
        </p:txBody>
      </p:sp>
      <p:sp>
        <p:nvSpPr>
          <p:cNvPr id="173" name="Shape 173"/>
          <p:cNvSpPr txBox="1">
            <a:spLocks noGrp="1"/>
          </p:cNvSpPr>
          <p:nvPr>
            <p:ph type="body" idx="1"/>
          </p:nvPr>
        </p:nvSpPr>
        <p:spPr>
          <a:xfrm>
            <a:off x="457200" y="1363200"/>
            <a:ext cx="5289000" cy="48111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600">
              <a:solidFill>
                <a:schemeClr val="dk1"/>
              </a:solidFill>
            </a:endParaRPr>
          </a:p>
          <a:p>
            <a:pPr marL="0" lvl="0" indent="0" rtl="0">
              <a:spcBef>
                <a:spcPts val="0"/>
              </a:spcBef>
              <a:buClr>
                <a:schemeClr val="dk1"/>
              </a:buClr>
              <a:buSzPct val="68750"/>
              <a:buFont typeface="Arial"/>
              <a:buNone/>
            </a:pPr>
            <a:r>
              <a:rPr lang="en-US" sz="1600">
                <a:solidFill>
                  <a:schemeClr val="dk1"/>
                </a:solidFill>
              </a:rPr>
              <a:t>In Section 2, you will learn how to use the scientific method to help Jenny solve another problem she encounters while she prepares to head out to her first job interview.</a:t>
            </a:r>
          </a:p>
          <a:p>
            <a:pPr marL="0" lvl="0" indent="0" rtl="0">
              <a:spcBef>
                <a:spcPts val="0"/>
              </a:spcBef>
              <a:buClr>
                <a:schemeClr val="dk1"/>
              </a:buClr>
              <a:buFont typeface="Arial"/>
              <a:buNone/>
            </a:pPr>
            <a:endParaRPr sz="1600">
              <a:solidFill>
                <a:schemeClr val="dk1"/>
              </a:solidFill>
            </a:endParaRPr>
          </a:p>
          <a:p>
            <a:pPr marL="0" marR="0" indent="0" algn="l" rtl="0">
              <a:spcBef>
                <a:spcPts val="0"/>
              </a:spcBef>
              <a:buNone/>
            </a:pPr>
            <a:endParaRPr sz="1600">
              <a:solidFill>
                <a:schemeClr val="dk1"/>
              </a:solidFill>
            </a:endParaRPr>
          </a:p>
          <a:p>
            <a:pPr marL="0" marR="0" indent="0" algn="l" rtl="0">
              <a:spcBef>
                <a:spcPts val="0"/>
              </a:spcBef>
              <a:buNone/>
            </a:pPr>
            <a:r>
              <a:rPr lang="en-US" sz="1600">
                <a:solidFill>
                  <a:schemeClr val="dk1"/>
                </a:solidFill>
              </a:rPr>
              <a:t>After completing this section, you should be able to find the six steps of the scientific method in a real-life story.</a:t>
            </a:r>
          </a:p>
          <a:p>
            <a:pPr marL="0" marR="0" lvl="0" indent="0" algn="l" rtl="0">
              <a:spcBef>
                <a:spcPts val="0"/>
              </a:spcBef>
              <a:buNone/>
            </a:pPr>
            <a:endParaRPr sz="1600">
              <a:solidFill>
                <a:schemeClr val="dk1"/>
              </a:solidFill>
            </a:endParaRPr>
          </a:p>
          <a:p>
            <a:pPr marL="0" marR="0" lvl="0" indent="0" algn="l" rtl="0">
              <a:spcBef>
                <a:spcPts val="0"/>
              </a:spcBef>
              <a:buNone/>
            </a:pPr>
            <a:endParaRPr sz="1600">
              <a:solidFill>
                <a:schemeClr val="dk1"/>
              </a:solidFill>
            </a:endParaRPr>
          </a:p>
          <a:p>
            <a:pPr marL="0" marR="0" indent="0" algn="l" rtl="0">
              <a:spcBef>
                <a:spcPts val="0"/>
              </a:spcBef>
              <a:buNone/>
            </a:pPr>
            <a:endParaRPr sz="1600">
              <a:solidFill>
                <a:schemeClr val="dk1"/>
              </a:solidFill>
            </a:endParaRPr>
          </a:p>
          <a:p>
            <a:pPr marL="0" marR="0" indent="0" algn="l" rtl="0">
              <a:spcBef>
                <a:spcPts val="0"/>
              </a:spcBef>
              <a:buNone/>
            </a:pPr>
            <a:endParaRPr sz="1600">
              <a:solidFill>
                <a:schemeClr val="dk1"/>
              </a:solidFill>
            </a:endParaRPr>
          </a:p>
          <a:p>
            <a:pPr marL="0" marR="0" lvl="0" indent="0" algn="l" rtl="0">
              <a:spcBef>
                <a:spcPts val="0"/>
              </a:spcBef>
              <a:buNone/>
            </a:pPr>
            <a:endParaRPr sz="1600">
              <a:solidFill>
                <a:schemeClr val="dk1"/>
              </a:solidFill>
            </a:endParaRPr>
          </a:p>
          <a:p>
            <a:pPr marL="457200" marR="0" lvl="0" indent="0" algn="l" rtl="0">
              <a:spcBef>
                <a:spcPts val="280"/>
              </a:spcBef>
              <a:buNone/>
            </a:pPr>
            <a:endParaRPr sz="1600">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174" name="Shape 17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11</a:t>
            </a:fld>
            <a:endParaRPr lang="en-US" sz="1200" b="0" i="0" u="none" strike="noStrike" cap="none" baseline="0">
              <a:solidFill>
                <a:srgbClr val="888888"/>
              </a:solidFill>
              <a:latin typeface="Arial"/>
              <a:ea typeface="Arial"/>
              <a:cs typeface="Arial"/>
              <a:sym typeface="Arial"/>
            </a:endParaRPr>
          </a:p>
        </p:txBody>
      </p:sp>
      <p:sp>
        <p:nvSpPr>
          <p:cNvPr id="175" name="Shape 17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76" name="Shape 176"/>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76200"/>
            <a:ext cx="8229600" cy="12767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Case Study: My Car Won’t Start!</a:t>
            </a:r>
          </a:p>
        </p:txBody>
      </p:sp>
      <p:sp>
        <p:nvSpPr>
          <p:cNvPr id="183" name="Shape 183"/>
          <p:cNvSpPr txBox="1">
            <a:spLocks noGrp="1"/>
          </p:cNvSpPr>
          <p:nvPr>
            <p:ph type="body" idx="1"/>
          </p:nvPr>
        </p:nvSpPr>
        <p:spPr>
          <a:xfrm>
            <a:off x="457200" y="1786050"/>
            <a:ext cx="5658599" cy="3898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a:solidFill>
                  <a:schemeClr val="dk1"/>
                </a:solidFill>
              </a:rPr>
              <a:t>Follow Jenny as she prepares to go on her job interview.  She realizes that her car won’t start.  Find out how Jenny uses the scientific method to solve her problem.</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 </a:t>
            </a:r>
          </a:p>
          <a:p>
            <a:pPr marL="0" marR="0" lvl="0" indent="0" algn="l" rtl="0">
              <a:spcBef>
                <a:spcPts val="0"/>
              </a:spcBef>
              <a:buClr>
                <a:schemeClr val="dk1"/>
              </a:buClr>
              <a:buFont typeface="Arial"/>
              <a:buNone/>
            </a:pPr>
            <a:endParaRPr sz="1600">
              <a:solidFill>
                <a:schemeClr val="dk1"/>
              </a:solidFill>
            </a:endParaRPr>
          </a:p>
        </p:txBody>
      </p:sp>
      <p:sp>
        <p:nvSpPr>
          <p:cNvPr id="184" name="Shape 18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12</a:t>
            </a:fld>
            <a:endParaRPr lang="en-US" sz="1200" b="0" i="0" u="none" strike="noStrike" cap="none" baseline="0">
              <a:solidFill>
                <a:srgbClr val="888888"/>
              </a:solidFill>
              <a:latin typeface="Arial"/>
              <a:ea typeface="Arial"/>
              <a:cs typeface="Arial"/>
              <a:sym typeface="Arial"/>
            </a:endParaRPr>
          </a:p>
        </p:txBody>
      </p:sp>
      <p:sp>
        <p:nvSpPr>
          <p:cNvPr id="185" name="Shape 18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86" name="Shape 186"/>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23600" y="76200"/>
            <a:ext cx="5429400" cy="12767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2800">
                <a:solidFill>
                  <a:schemeClr val="dk1"/>
                </a:solidFill>
              </a:rPr>
              <a:t>Case Study: My Car Won’t Start!</a:t>
            </a:r>
          </a:p>
        </p:txBody>
      </p:sp>
      <p:sp>
        <p:nvSpPr>
          <p:cNvPr id="193" name="Shape 193"/>
          <p:cNvSpPr txBox="1">
            <a:spLocks noGrp="1"/>
          </p:cNvSpPr>
          <p:nvPr>
            <p:ph type="body" idx="1"/>
          </p:nvPr>
        </p:nvSpPr>
        <p:spPr>
          <a:xfrm>
            <a:off x="323600" y="2168575"/>
            <a:ext cx="8658900" cy="41556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a:solidFill>
                  <a:schemeClr val="dk1"/>
                </a:solidFill>
              </a:rPr>
              <a:t>Jenny is frustrated. “Why won’t my car start?” she thinks. “I am going to be late for the interview!”</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Jenny observes that the car is not making any unusual noises.  She also observes that the fuel gauge is on empty.  Based on these observations, Jenny thinks to herself: “My car won’t start because it’s out of fuel!”  </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“I guess I will find out if that is true after I put some gas in it.”</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Jenny puts gas in the car and tries to start her car again. Jenny is excited to find out that the car does start after adding gas to it.</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Jenny is happy to find out that the car did not start because it ran out of gas and not because of some mechanical problem that she was not able to fix immediately!</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Problem solved. Jenny gets in her car to go to her interview.</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 </a:t>
            </a:r>
          </a:p>
          <a:p>
            <a:pPr marL="0" marR="0" lvl="0" indent="0" algn="l" rtl="0">
              <a:spcBef>
                <a:spcPts val="0"/>
              </a:spcBef>
              <a:buClr>
                <a:schemeClr val="dk1"/>
              </a:buClr>
              <a:buFont typeface="Arial"/>
              <a:buNone/>
            </a:pPr>
            <a:endParaRPr sz="1600">
              <a:solidFill>
                <a:schemeClr val="dk1"/>
              </a:solidFill>
            </a:endParaRPr>
          </a:p>
        </p:txBody>
      </p:sp>
      <p:sp>
        <p:nvSpPr>
          <p:cNvPr id="194" name="Shape 19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13</a:t>
            </a:fld>
            <a:endParaRPr lang="en-US" sz="1200" b="0" i="0" u="none" strike="noStrike" cap="none" baseline="0">
              <a:solidFill>
                <a:srgbClr val="888888"/>
              </a:solidFill>
              <a:latin typeface="Arial"/>
              <a:ea typeface="Arial"/>
              <a:cs typeface="Arial"/>
              <a:sym typeface="Arial"/>
            </a:endParaRPr>
          </a:p>
        </p:txBody>
      </p:sp>
      <p:sp>
        <p:nvSpPr>
          <p:cNvPr id="195" name="Shape 19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196" name="Shape 196"/>
          <p:cNvSpPr txBox="1"/>
          <p:nvPr/>
        </p:nvSpPr>
        <p:spPr>
          <a:xfrm>
            <a:off x="323575" y="1104300"/>
            <a:ext cx="5429400" cy="1064399"/>
          </a:xfrm>
          <a:prstGeom prst="rect">
            <a:avLst/>
          </a:prstGeom>
          <a:noFill/>
          <a:ln>
            <a:noFill/>
          </a:ln>
        </p:spPr>
        <p:txBody>
          <a:bodyPr lIns="91425" tIns="91425" rIns="91425" bIns="91425" anchor="ctr" anchorCtr="0">
            <a:noAutofit/>
          </a:bodyPr>
          <a:lstStyle/>
          <a:p>
            <a:pPr lvl="0" rtl="0">
              <a:spcBef>
                <a:spcPts val="0"/>
              </a:spcBef>
              <a:buNone/>
            </a:pPr>
            <a:endParaRPr sz="1600">
              <a:solidFill>
                <a:schemeClr val="dk1"/>
              </a:solidFill>
            </a:endParaRPr>
          </a:p>
          <a:p>
            <a:pPr lvl="0" rtl="0">
              <a:spcBef>
                <a:spcPts val="0"/>
              </a:spcBef>
              <a:buNone/>
            </a:pPr>
            <a:r>
              <a:rPr lang="en-US" sz="1600">
                <a:solidFill>
                  <a:schemeClr val="dk1"/>
                </a:solidFill>
              </a:rPr>
              <a:t>Jenny is ready to go to her interview. She is very excited. She grabs her keys and heads out the door. She tries to start her car. Unfortunately, the car won’t start.</a:t>
            </a:r>
          </a:p>
          <a:p>
            <a:pPr lvl="0" rtl="0">
              <a:spcBef>
                <a:spcPts val="0"/>
              </a:spcBef>
              <a:buNone/>
            </a:pPr>
            <a:r>
              <a:rPr lang="en-US" sz="1600">
                <a:solidFill>
                  <a:schemeClr val="dk1"/>
                </a:solidFill>
              </a:rPr>
              <a:t> </a:t>
            </a:r>
          </a:p>
          <a:p>
            <a:pPr lvl="0" rtl="0">
              <a:spcBef>
                <a:spcPts val="0"/>
              </a:spcBef>
              <a:buNone/>
            </a:pPr>
            <a:endParaRPr/>
          </a:p>
        </p:txBody>
      </p:sp>
      <p:pic>
        <p:nvPicPr>
          <p:cNvPr id="197" name="Shape 197"/>
          <p:cNvPicPr preferRelativeResize="0"/>
          <p:nvPr/>
        </p:nvPicPr>
        <p:blipFill>
          <a:blip r:embed="rId3">
            <a:alphaModFix/>
          </a:blip>
          <a:stretch>
            <a:fillRect/>
          </a:stretch>
        </p:blipFill>
        <p:spPr>
          <a:xfrm>
            <a:off x="5752925" y="76200"/>
            <a:ext cx="3229500" cy="1705124"/>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103400"/>
            <a:ext cx="5043300" cy="11430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Step 1: Ask a Question</a:t>
            </a:r>
          </a:p>
        </p:txBody>
      </p:sp>
      <p:sp>
        <p:nvSpPr>
          <p:cNvPr id="204" name="Shape 204"/>
          <p:cNvSpPr txBox="1">
            <a:spLocks noGrp="1"/>
          </p:cNvSpPr>
          <p:nvPr>
            <p:ph type="body" idx="1"/>
          </p:nvPr>
        </p:nvSpPr>
        <p:spPr>
          <a:xfrm>
            <a:off x="375375" y="1608325"/>
            <a:ext cx="5273099" cy="40148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The scientific method starts when you ask a question about something you observe: Who, What, When, Where, Why, How, or Which?</a:t>
            </a:r>
          </a:p>
          <a:p>
            <a:pPr marL="0" marR="0" lvl="0" indent="0" algn="l" rtl="0">
              <a:spcBef>
                <a:spcPts val="0"/>
              </a:spcBef>
              <a:buClr>
                <a:schemeClr val="dk1"/>
              </a:buClr>
              <a:buFont typeface="Arial"/>
              <a:buNone/>
            </a:pPr>
            <a:endParaRPr sz="1600">
              <a:solidFill>
                <a:schemeClr val="dk1"/>
              </a:solidFill>
            </a:endParaRPr>
          </a:p>
          <a:p>
            <a:pPr rtl="0">
              <a:spcBef>
                <a:spcPts val="0"/>
              </a:spcBef>
              <a:buNone/>
            </a:pPr>
            <a:endParaRPr sz="1600"/>
          </a:p>
          <a:p>
            <a:pPr rtl="0">
              <a:spcBef>
                <a:spcPts val="0"/>
              </a:spcBef>
              <a:buNone/>
            </a:pPr>
            <a:r>
              <a:rPr lang="en-US" sz="1600"/>
              <a:t>When you observe something that you can't explain, what do you want to know? Do you want to know why it happened? How it happened? When it occurred?</a:t>
            </a:r>
          </a:p>
          <a:p>
            <a:pPr rtl="0">
              <a:spcBef>
                <a:spcPts val="0"/>
              </a:spcBef>
              <a:buNone/>
            </a:pPr>
            <a:endParaRPr sz="1600"/>
          </a:p>
          <a:p>
            <a:pPr rtl="0">
              <a:spcBef>
                <a:spcPts val="0"/>
              </a:spcBef>
              <a:buNone/>
            </a:pPr>
            <a:endParaRPr sz="1600"/>
          </a:p>
          <a:p>
            <a:pPr rtl="0">
              <a:spcBef>
                <a:spcPts val="0"/>
              </a:spcBef>
              <a:buNone/>
            </a:pPr>
            <a:r>
              <a:rPr lang="en-US" sz="1600"/>
              <a:t>In order for the scientific method to answer a question it must be about something that you can measure, preferably with a number.</a:t>
            </a:r>
          </a:p>
          <a:p>
            <a:pPr rtl="0">
              <a:spcBef>
                <a:spcPts val="0"/>
              </a:spcBef>
              <a:buNone/>
            </a:pPr>
            <a:endParaRPr/>
          </a:p>
          <a:p>
            <a:pPr marR="0" algn="l" rtl="0">
              <a:spcBef>
                <a:spcPts val="0"/>
              </a:spcBef>
              <a:buNone/>
            </a:pPr>
            <a:endParaRPr>
              <a:solidFill>
                <a:schemeClr val="dk1"/>
              </a:solidFill>
            </a:endParaRPr>
          </a:p>
          <a:p>
            <a:pPr marR="0" algn="l" rtl="0">
              <a:spcBef>
                <a:spcPts val="0"/>
              </a:spcBef>
              <a:buNone/>
            </a:pPr>
            <a:endParaRPr b="1">
              <a:solidFill>
                <a:schemeClr val="dk1"/>
              </a:solidFill>
            </a:endParaRPr>
          </a:p>
          <a:p>
            <a:pPr marR="0" lvl="0" algn="l" rtl="0">
              <a:spcBef>
                <a:spcPts val="0"/>
              </a:spcBef>
              <a:buNone/>
            </a:pPr>
            <a:endParaRPr sz="1600" b="1">
              <a:solidFill>
                <a:schemeClr val="dk1"/>
              </a:solidFill>
            </a:endParaRPr>
          </a:p>
        </p:txBody>
      </p:sp>
      <p:sp>
        <p:nvSpPr>
          <p:cNvPr id="205" name="Shape 205"/>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14</a:t>
            </a:fld>
            <a:endParaRPr lang="en-US" sz="1200" b="0" i="0" u="none" strike="noStrike" cap="none" baseline="0">
              <a:solidFill>
                <a:srgbClr val="888888"/>
              </a:solidFill>
              <a:latin typeface="Arial"/>
              <a:ea typeface="Arial"/>
              <a:cs typeface="Arial"/>
              <a:sym typeface="Arial"/>
            </a:endParaRPr>
          </a:p>
        </p:txBody>
      </p:sp>
      <p:sp>
        <p:nvSpPr>
          <p:cNvPr id="206" name="Shape 206"/>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207" name="Shape 207"/>
          <p:cNvSpPr/>
          <p:nvPr/>
        </p:nvSpPr>
        <p:spPr>
          <a:xfrm>
            <a:off x="5730305" y="4624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762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Arial"/>
                <a:ea typeface="Arial"/>
                <a:cs typeface="Arial"/>
                <a:sym typeface="Arial"/>
              </a:rPr>
              <a:t>Practice Your Skills</a:t>
            </a:r>
          </a:p>
        </p:txBody>
      </p:sp>
      <p:sp>
        <p:nvSpPr>
          <p:cNvPr id="214" name="Shape 214"/>
          <p:cNvSpPr txBox="1">
            <a:spLocks noGrp="1"/>
          </p:cNvSpPr>
          <p:nvPr>
            <p:ph type="body" idx="1"/>
          </p:nvPr>
        </p:nvSpPr>
        <p:spPr>
          <a:xfrm>
            <a:off x="457200" y="1792000"/>
            <a:ext cx="8091899" cy="4456799"/>
          </a:xfrm>
          <a:prstGeom prst="rect">
            <a:avLst/>
          </a:prstGeom>
          <a:noFill/>
          <a:ln>
            <a:noFill/>
          </a:ln>
        </p:spPr>
        <p:txBody>
          <a:bodyPr lIns="91425" tIns="45700" rIns="91425" bIns="45700" anchor="t" anchorCtr="0">
            <a:noAutofit/>
          </a:bodyPr>
          <a:lstStyle/>
          <a:p>
            <a:pPr lvl="0" rtl="0">
              <a:spcBef>
                <a:spcPts val="0"/>
              </a:spcBef>
              <a:buNone/>
            </a:pPr>
            <a:endParaRPr sz="1600">
              <a:solidFill>
                <a:schemeClr val="dk1"/>
              </a:solidFill>
            </a:endParaRPr>
          </a:p>
          <a:p>
            <a:pPr lvl="0" rtl="0">
              <a:spcBef>
                <a:spcPts val="0"/>
              </a:spcBef>
              <a:buNone/>
            </a:pPr>
            <a:r>
              <a:rPr lang="en-US" sz="1600" b="1">
                <a:solidFill>
                  <a:schemeClr val="dk1"/>
                </a:solidFill>
              </a:rPr>
              <a:t>Q: What is the first step of the scientific method?</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215" name="Shape 215"/>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15</a:t>
            </a:fld>
            <a:endParaRPr lang="en-US" sz="1200" b="0" i="0" u="none" strike="noStrike" cap="none" baseline="0">
              <a:solidFill>
                <a:srgbClr val="888888"/>
              </a:solidFill>
              <a:latin typeface="Arial"/>
              <a:ea typeface="Arial"/>
              <a:cs typeface="Arial"/>
              <a:sym typeface="Arial"/>
            </a:endParaRPr>
          </a:p>
        </p:txBody>
      </p:sp>
      <p:sp>
        <p:nvSpPr>
          <p:cNvPr id="216" name="Shape 216"/>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217" name="Shape 217"/>
          <p:cNvPicPr preferRelativeResize="0"/>
          <p:nvPr/>
        </p:nvPicPr>
        <p:blipFill rotWithShape="1">
          <a:blip r:embed="rId3">
            <a:alphaModFix/>
          </a:blip>
          <a:srcRect/>
          <a:stretch/>
        </p:blipFill>
        <p:spPr>
          <a:xfrm>
            <a:off x="4359310" y="5532610"/>
            <a:ext cx="822300" cy="8223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457200" y="2199100"/>
            <a:ext cx="8229600" cy="2015699"/>
          </a:xfrm>
          <a:prstGeom prst="rect">
            <a:avLst/>
          </a:prstGeom>
          <a:noFill/>
          <a:ln>
            <a:noFill/>
          </a:ln>
        </p:spPr>
        <p:txBody>
          <a:bodyPr lIns="91425" tIns="45700" rIns="91425" bIns="45700" anchor="t" anchorCtr="0">
            <a:noAutofit/>
          </a:bodyPr>
          <a:lstStyle/>
          <a:p>
            <a:pPr marL="0" lvl="0" indent="0" rtl="0">
              <a:spcBef>
                <a:spcPts val="0"/>
              </a:spcBef>
              <a:buNone/>
            </a:pPr>
            <a:r>
              <a:rPr lang="en-US" sz="1600" b="1">
                <a:solidFill>
                  <a:schemeClr val="dk1"/>
                </a:solidFill>
              </a:rPr>
              <a:t>Q: What is the first step of the scientific method?</a:t>
            </a:r>
          </a:p>
          <a:p>
            <a:pPr marL="457200" lvl="0" indent="0" rtl="0">
              <a:spcBef>
                <a:spcPts val="0"/>
              </a:spcBef>
              <a:buNone/>
            </a:pPr>
            <a:endParaRPr sz="1600" b="1">
              <a:solidFill>
                <a:schemeClr val="dk1"/>
              </a:solidFill>
            </a:endParaRPr>
          </a:p>
          <a:p>
            <a:pPr marL="457200" lvl="0" indent="0" rtl="0">
              <a:spcBef>
                <a:spcPts val="0"/>
              </a:spcBef>
              <a:buNone/>
            </a:pPr>
            <a:endParaRPr sz="1600" b="1">
              <a:solidFill>
                <a:schemeClr val="dk1"/>
              </a:solidFill>
            </a:endParaRPr>
          </a:p>
          <a:p>
            <a:pPr marL="0" indent="0" rtl="0">
              <a:spcBef>
                <a:spcPts val="0"/>
              </a:spcBef>
              <a:buNone/>
            </a:pPr>
            <a:endParaRPr sz="1600" b="1">
              <a:solidFill>
                <a:schemeClr val="dk1"/>
              </a:solidFill>
            </a:endParaRPr>
          </a:p>
          <a:p>
            <a:pPr marL="0" indent="0" rtl="0">
              <a:spcBef>
                <a:spcPts val="0"/>
              </a:spcBef>
              <a:buNone/>
            </a:pPr>
            <a:endParaRPr sz="1600">
              <a:solidFill>
                <a:schemeClr val="dk1"/>
              </a:solidFill>
            </a:endParaRPr>
          </a:p>
          <a:p>
            <a:pPr marL="0" lvl="0" indent="0" rtl="0">
              <a:spcBef>
                <a:spcPts val="0"/>
              </a:spcBef>
              <a:buNone/>
            </a:pPr>
            <a:r>
              <a:rPr lang="en-US" sz="1600">
                <a:solidFill>
                  <a:schemeClr val="dk1"/>
                </a:solidFill>
              </a:rPr>
              <a:t>A: The first step of the scientific method is: Ask a question.</a:t>
            </a:r>
          </a:p>
          <a:p>
            <a:pPr marL="0" lvl="0" indent="0" rtl="0">
              <a:spcBef>
                <a:spcPts val="0"/>
              </a:spcBef>
              <a:buNone/>
            </a:pPr>
            <a:endParaRPr>
              <a:solidFill>
                <a:schemeClr val="dk1"/>
              </a:solidFill>
            </a:endParaRPr>
          </a:p>
          <a:p>
            <a:pPr marL="0" lvl="0" indent="0" rtl="0">
              <a:spcBef>
                <a:spcPts val="0"/>
              </a:spcBef>
              <a:buNone/>
            </a:pPr>
            <a:endParaRPr>
              <a:solidFill>
                <a:schemeClr val="dk1"/>
              </a:solidFill>
            </a:endParaRPr>
          </a:p>
          <a:p>
            <a:pPr marL="0" lvl="0" indent="0" rtl="0">
              <a:spcBef>
                <a:spcPts val="0"/>
              </a:spcBef>
              <a:buClr>
                <a:schemeClr val="dk1"/>
              </a:buClr>
              <a:buFont typeface="Arial"/>
              <a:buNone/>
            </a:pPr>
            <a:endParaRPr>
              <a:solidFill>
                <a:schemeClr val="dk1"/>
              </a:solidFill>
            </a:endParaRPr>
          </a:p>
          <a:p>
            <a:pPr marL="0" marR="0" lvl="0" indent="0" algn="l" rtl="0">
              <a:spcBef>
                <a:spcPts val="320"/>
              </a:spcBef>
              <a:buNone/>
            </a:pPr>
            <a:endParaRPr>
              <a:solidFill>
                <a:schemeClr val="dk1"/>
              </a:solidFill>
            </a:endParaRPr>
          </a:p>
          <a:p>
            <a:pPr marL="0" marR="0" lvl="0" indent="0" algn="l" rtl="0">
              <a:spcBef>
                <a:spcPts val="320"/>
              </a:spcBef>
              <a:buNone/>
            </a:pPr>
            <a:endParaRPr>
              <a:solidFill>
                <a:schemeClr val="dk1"/>
              </a:solidFill>
            </a:endParaRPr>
          </a:p>
          <a:p>
            <a:pPr marL="0" lvl="0" indent="0" rtl="0">
              <a:spcBef>
                <a:spcPts val="0"/>
              </a:spcBef>
              <a:buClr>
                <a:schemeClr val="dk1"/>
              </a:buClr>
              <a:buFont typeface="Arial"/>
              <a:buNone/>
            </a:pPr>
            <a:endParaRPr b="1">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224" name="Shape 22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16</a:t>
            </a:fld>
            <a:endParaRPr lang="en-US" sz="1200" b="0" i="0" u="none" strike="noStrike" cap="none" baseline="0">
              <a:solidFill>
                <a:srgbClr val="888888"/>
              </a:solidFill>
              <a:latin typeface="Arial"/>
              <a:ea typeface="Arial"/>
              <a:cs typeface="Arial"/>
              <a:sym typeface="Arial"/>
            </a:endParaRPr>
          </a:p>
        </p:txBody>
      </p:sp>
      <p:sp>
        <p:nvSpPr>
          <p:cNvPr id="225" name="Shape 22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226" name="Shape 226"/>
          <p:cNvSpPr txBox="1">
            <a:spLocks noGrp="1"/>
          </p:cNvSpPr>
          <p:nvPr>
            <p:ph type="title"/>
          </p:nvPr>
        </p:nvSpPr>
        <p:spPr>
          <a:xfrm>
            <a:off x="457200" y="762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Arial"/>
                <a:ea typeface="Arial"/>
                <a:cs typeface="Arial"/>
                <a:sym typeface="Arial"/>
              </a:rPr>
              <a:t>Practice Your Skills</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457200" y="1295400"/>
            <a:ext cx="4724400" cy="4953899"/>
          </a:xfrm>
          <a:prstGeom prst="rect">
            <a:avLst/>
          </a:prstGeom>
          <a:noFill/>
          <a:ln>
            <a:noFill/>
          </a:ln>
        </p:spPr>
        <p:txBody>
          <a:bodyPr lIns="91425" tIns="45700" rIns="91425" bIns="45700" anchor="t" anchorCtr="0">
            <a:noAutofit/>
          </a:bodyPr>
          <a:lstStyle/>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a:t>
            </a:r>
          </a:p>
          <a:p>
            <a:pPr lvl="0" rtl="0">
              <a:spcBef>
                <a:spcPts val="0"/>
              </a:spcBef>
              <a:buClr>
                <a:schemeClr val="dk1"/>
              </a:buClr>
              <a:buFont typeface="Arial"/>
              <a:buNone/>
            </a:pPr>
            <a:endParaRPr sz="1600">
              <a:solidFill>
                <a:schemeClr val="dk1"/>
              </a:solidFill>
            </a:endParaRPr>
          </a:p>
          <a:p>
            <a:pPr lvl="0" rtl="0">
              <a:spcBef>
                <a:spcPts val="0"/>
              </a:spcBef>
              <a:buNone/>
            </a:pPr>
            <a:r>
              <a:rPr lang="en-US" sz="1600" b="1">
                <a:solidFill>
                  <a:schemeClr val="dk1"/>
                </a:solidFill>
              </a:rPr>
              <a:t>Q: When Jenny tries to start her car, what does she find out?</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233" name="Shape 233"/>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17</a:t>
            </a:fld>
            <a:endParaRPr lang="en-US" sz="1200" b="0" i="0" u="none" strike="noStrike" cap="none" baseline="0">
              <a:solidFill>
                <a:srgbClr val="888888"/>
              </a:solidFill>
              <a:latin typeface="Arial"/>
              <a:ea typeface="Arial"/>
              <a:cs typeface="Arial"/>
              <a:sym typeface="Arial"/>
            </a:endParaRPr>
          </a:p>
        </p:txBody>
      </p:sp>
      <p:sp>
        <p:nvSpPr>
          <p:cNvPr id="234" name="Shape 234"/>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My Car Won’t Start!</a:t>
            </a:r>
          </a:p>
          <a:p>
            <a:pPr lvl="0" rtl="0">
              <a:spcBef>
                <a:spcPts val="0"/>
              </a:spcBef>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p:txBody>
      </p:sp>
      <p:sp>
        <p:nvSpPr>
          <p:cNvPr id="235" name="Shape 23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236" name="Shape 236"/>
          <p:cNvPicPr preferRelativeResize="0"/>
          <p:nvPr/>
        </p:nvPicPr>
        <p:blipFill rotWithShape="1">
          <a:blip r:embed="rId3">
            <a:alphaModFix/>
          </a:blip>
          <a:srcRect/>
          <a:stretch/>
        </p:blipFill>
        <p:spPr>
          <a:xfrm>
            <a:off x="4359310" y="5532610"/>
            <a:ext cx="822300" cy="822300"/>
          </a:xfrm>
          <a:prstGeom prst="rect">
            <a:avLst/>
          </a:prstGeom>
          <a:noFill/>
          <a:ln>
            <a:noFill/>
          </a:ln>
        </p:spPr>
      </p:pic>
      <p:sp>
        <p:nvSpPr>
          <p:cNvPr id="237" name="Shape 237"/>
          <p:cNvSpPr/>
          <p:nvPr/>
        </p:nvSpPr>
        <p:spPr>
          <a:xfrm>
            <a:off x="457205" y="34460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457200" y="1600200"/>
            <a:ext cx="4520100" cy="4331099"/>
          </a:xfrm>
          <a:prstGeom prst="rect">
            <a:avLst/>
          </a:prstGeom>
          <a:noFill/>
          <a:ln>
            <a:noFill/>
          </a:ln>
        </p:spPr>
        <p:txBody>
          <a:bodyPr lIns="91425" tIns="45700" rIns="91425" bIns="45700" anchor="t" anchorCtr="0">
            <a:noAutofit/>
          </a:bodyPr>
          <a:lstStyle/>
          <a:p>
            <a:pPr marL="0" indent="0" rtl="0">
              <a:spcBef>
                <a:spcPts val="0"/>
              </a:spcBef>
              <a:buNone/>
            </a:pPr>
            <a:r>
              <a:rPr lang="en-US" sz="1600" b="1">
                <a:solidFill>
                  <a:schemeClr val="dk1"/>
                </a:solidFill>
              </a:rPr>
              <a:t>Q: When Jenny tries to start her car, what does she find out?</a:t>
            </a:r>
          </a:p>
          <a:p>
            <a:pPr marL="0" lvl="0" indent="0" rtl="0">
              <a:spcBef>
                <a:spcPts val="0"/>
              </a:spcBef>
              <a:buNone/>
            </a:pPr>
            <a:endParaRPr sz="1600">
              <a:solidFill>
                <a:schemeClr val="dk1"/>
              </a:solidFill>
            </a:endParaRPr>
          </a:p>
          <a:p>
            <a:pPr marL="457200" indent="0" rtl="0">
              <a:spcBef>
                <a:spcPts val="0"/>
              </a:spcBef>
              <a:buNone/>
            </a:pPr>
            <a:endParaRPr sz="1600" b="1">
              <a:solidFill>
                <a:schemeClr val="dk1"/>
              </a:solidFill>
            </a:endParaRPr>
          </a:p>
          <a:p>
            <a:pPr marL="457200" indent="0" rtl="0">
              <a:spcBef>
                <a:spcPts val="0"/>
              </a:spcBef>
              <a:buNone/>
            </a:pPr>
            <a:endParaRPr sz="1600" b="1">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lvl="0" indent="0" rtl="0">
              <a:spcBef>
                <a:spcPts val="0"/>
              </a:spcBef>
              <a:buNone/>
            </a:pPr>
            <a:r>
              <a:rPr lang="en-US" sz="1600">
                <a:solidFill>
                  <a:schemeClr val="dk1"/>
                </a:solidFill>
              </a:rPr>
              <a:t>A: Jenny observes that her car won’t start!</a:t>
            </a:r>
          </a:p>
          <a:p>
            <a:pPr marL="0" lvl="0" indent="0" rtl="0">
              <a:spcBef>
                <a:spcPts val="0"/>
              </a:spcBef>
              <a:buNone/>
            </a:pPr>
            <a:endParaRPr>
              <a:solidFill>
                <a:schemeClr val="dk1"/>
              </a:solidFill>
            </a:endParaRPr>
          </a:p>
          <a:p>
            <a:pPr marL="0" lvl="0" indent="0" rtl="0">
              <a:spcBef>
                <a:spcPts val="0"/>
              </a:spcBef>
              <a:buNone/>
            </a:pPr>
            <a:endParaRPr>
              <a:solidFill>
                <a:schemeClr val="dk1"/>
              </a:solidFill>
            </a:endParaRPr>
          </a:p>
          <a:p>
            <a:pPr marL="457200" lvl="0" indent="0" rtl="0">
              <a:spcBef>
                <a:spcPts val="0"/>
              </a:spcBef>
              <a:buNone/>
            </a:pPr>
            <a:endParaRPr b="1">
              <a:solidFill>
                <a:schemeClr val="dk1"/>
              </a:solidFill>
            </a:endParaRPr>
          </a:p>
          <a:p>
            <a:pPr marL="0" lvl="0" indent="0" rtl="0">
              <a:spcBef>
                <a:spcPts val="0"/>
              </a:spcBef>
              <a:buNone/>
            </a:pPr>
            <a:endParaRPr>
              <a:solidFill>
                <a:schemeClr val="dk1"/>
              </a:solidFill>
            </a:endParaRPr>
          </a:p>
          <a:p>
            <a:pPr marL="0" marR="0" lvl="0" indent="0" algn="l" rtl="0">
              <a:spcBef>
                <a:spcPts val="320"/>
              </a:spcBef>
              <a:buNone/>
            </a:pPr>
            <a:endParaRPr>
              <a:solidFill>
                <a:schemeClr val="dk1"/>
              </a:solidFill>
            </a:endParaRPr>
          </a:p>
          <a:p>
            <a:pPr marL="0" marR="0" lvl="0" indent="0" algn="l" rtl="0">
              <a:spcBef>
                <a:spcPts val="320"/>
              </a:spcBef>
              <a:buNone/>
            </a:pPr>
            <a:endParaRPr>
              <a:solidFill>
                <a:schemeClr val="dk1"/>
              </a:solidFill>
            </a:endParaRPr>
          </a:p>
          <a:p>
            <a:pPr marL="0" lvl="0" indent="0" rtl="0">
              <a:spcBef>
                <a:spcPts val="0"/>
              </a:spcBef>
              <a:buClr>
                <a:schemeClr val="dk1"/>
              </a:buClr>
              <a:buFont typeface="Arial"/>
              <a:buNone/>
            </a:pPr>
            <a:endParaRPr b="1">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244" name="Shape 24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18</a:t>
            </a:fld>
            <a:endParaRPr lang="en-US" sz="1200" b="0" i="0" u="none" strike="noStrike" cap="none" baseline="0">
              <a:solidFill>
                <a:srgbClr val="888888"/>
              </a:solidFill>
              <a:latin typeface="Arial"/>
              <a:ea typeface="Arial"/>
              <a:cs typeface="Arial"/>
              <a:sym typeface="Arial"/>
            </a:endParaRPr>
          </a:p>
        </p:txBody>
      </p:sp>
      <p:sp>
        <p:nvSpPr>
          <p:cNvPr id="245" name="Shape 24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246" name="Shape 246"/>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p:txBody>
      </p:sp>
      <p:sp>
        <p:nvSpPr>
          <p:cNvPr id="247" name="Shape 247"/>
          <p:cNvSpPr/>
          <p:nvPr/>
        </p:nvSpPr>
        <p:spPr>
          <a:xfrm>
            <a:off x="457205" y="34460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457200" y="1295400"/>
            <a:ext cx="4724400" cy="4953899"/>
          </a:xfrm>
          <a:prstGeom prst="rect">
            <a:avLst/>
          </a:prstGeom>
          <a:noFill/>
          <a:ln>
            <a:noFill/>
          </a:ln>
        </p:spPr>
        <p:txBody>
          <a:bodyPr lIns="91425" tIns="45700" rIns="91425" bIns="45700" anchor="t" anchorCtr="0">
            <a:noAutofit/>
          </a:bodyPr>
          <a:lstStyle/>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a:t>
            </a:r>
          </a:p>
          <a:p>
            <a:pPr lvl="0" rtl="0">
              <a:spcBef>
                <a:spcPts val="0"/>
              </a:spcBef>
              <a:buClr>
                <a:schemeClr val="dk1"/>
              </a:buClr>
              <a:buFont typeface="Arial"/>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r>
              <a:rPr lang="en-US" sz="1600" b="1">
                <a:solidFill>
                  <a:schemeClr val="dk1"/>
                </a:solidFill>
              </a:rPr>
              <a:t>Q: Did Jenny use the first step of the scientific method?</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254" name="Shape 25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19</a:t>
            </a:fld>
            <a:endParaRPr lang="en-US" sz="1200" b="0" i="0" u="none" strike="noStrike" cap="none" baseline="0">
              <a:solidFill>
                <a:srgbClr val="888888"/>
              </a:solidFill>
              <a:latin typeface="Arial"/>
              <a:ea typeface="Arial"/>
              <a:cs typeface="Arial"/>
              <a:sym typeface="Arial"/>
            </a:endParaRPr>
          </a:p>
        </p:txBody>
      </p:sp>
      <p:sp>
        <p:nvSpPr>
          <p:cNvPr id="255" name="Shape 255"/>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My Car Won’t Start!</a:t>
            </a:r>
          </a:p>
          <a:p>
            <a:pPr lvl="0" rtl="0">
              <a:spcBef>
                <a:spcPts val="0"/>
              </a:spcBef>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p:txBody>
      </p:sp>
      <p:sp>
        <p:nvSpPr>
          <p:cNvPr id="256" name="Shape 256"/>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257" name="Shape 257"/>
          <p:cNvPicPr preferRelativeResize="0"/>
          <p:nvPr/>
        </p:nvPicPr>
        <p:blipFill rotWithShape="1">
          <a:blip r:embed="rId3">
            <a:alphaModFix/>
          </a:blip>
          <a:srcRect/>
          <a:stretch/>
        </p:blipFill>
        <p:spPr>
          <a:xfrm>
            <a:off x="4359310" y="5532610"/>
            <a:ext cx="822300" cy="822300"/>
          </a:xfrm>
          <a:prstGeom prst="rect">
            <a:avLst/>
          </a:prstGeom>
          <a:noFill/>
          <a:ln>
            <a:noFill/>
          </a:ln>
        </p:spPr>
      </p:pic>
      <p:sp>
        <p:nvSpPr>
          <p:cNvPr id="258" name="Shape 258"/>
          <p:cNvSpPr/>
          <p:nvPr/>
        </p:nvSpPr>
        <p:spPr>
          <a:xfrm>
            <a:off x="457205" y="34460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About this Unit</a:t>
            </a:r>
          </a:p>
        </p:txBody>
      </p:sp>
      <p:sp>
        <p:nvSpPr>
          <p:cNvPr id="73" name="Shape 73"/>
          <p:cNvSpPr txBox="1">
            <a:spLocks noGrp="1"/>
          </p:cNvSpPr>
          <p:nvPr>
            <p:ph type="body" idx="1"/>
          </p:nvPr>
        </p:nvSpPr>
        <p:spPr>
          <a:xfrm>
            <a:off x="457100" y="1371600"/>
            <a:ext cx="5664000" cy="4530300"/>
          </a:xfrm>
          <a:prstGeom prst="rect">
            <a:avLst/>
          </a:prstGeom>
          <a:noFill/>
          <a:ln>
            <a:noFill/>
          </a:ln>
        </p:spPr>
        <p:txBody>
          <a:bodyPr lIns="91425" tIns="45700" rIns="91425" bIns="45700" anchor="t" anchorCtr="0">
            <a:noAutofit/>
          </a:bodyPr>
          <a:lstStyle/>
          <a:p>
            <a:pPr marL="0" marR="0" indent="0" algn="l" rtl="0">
              <a:spcBef>
                <a:spcPts val="0"/>
              </a:spcBef>
              <a:buNone/>
            </a:pPr>
            <a:r>
              <a:rPr lang="en-US" sz="1600">
                <a:solidFill>
                  <a:schemeClr val="dk1"/>
                </a:solidFill>
              </a:rPr>
              <a:t>The goal of this unit is to introduce you to the scientific method. </a:t>
            </a:r>
          </a:p>
          <a:p>
            <a:pPr marL="0" marR="0" indent="0" algn="l" rtl="0">
              <a:spcBef>
                <a:spcPts val="0"/>
              </a:spcBef>
              <a:buNone/>
            </a:pPr>
            <a:r>
              <a:rPr lang="en-US" sz="1600">
                <a:solidFill>
                  <a:schemeClr val="dk1"/>
                </a:solidFill>
              </a:rPr>
              <a:t> </a:t>
            </a:r>
          </a:p>
          <a:p>
            <a:pPr marL="0" marR="0" indent="0" algn="l" rtl="0">
              <a:spcBef>
                <a:spcPts val="0"/>
              </a:spcBef>
              <a:buNone/>
            </a:pPr>
            <a:endParaRPr sz="1600">
              <a:solidFill>
                <a:schemeClr val="dk1"/>
              </a:solidFill>
            </a:endParaRPr>
          </a:p>
          <a:p>
            <a:pPr marL="0" marR="0" indent="0" algn="l" rtl="0">
              <a:spcBef>
                <a:spcPts val="0"/>
              </a:spcBef>
              <a:buNone/>
            </a:pPr>
            <a:endParaRPr sz="1600">
              <a:solidFill>
                <a:schemeClr val="dk1"/>
              </a:solidFill>
            </a:endParaRPr>
          </a:p>
          <a:p>
            <a:pPr marL="0" marR="0" indent="0" algn="l" rtl="0">
              <a:spcBef>
                <a:spcPts val="0"/>
              </a:spcBef>
              <a:buNone/>
            </a:pPr>
            <a:r>
              <a:rPr lang="en-US" sz="1600">
                <a:solidFill>
                  <a:schemeClr val="dk1"/>
                </a:solidFill>
              </a:rPr>
              <a:t>The main take away points from this unit is for you to be able to:</a:t>
            </a:r>
          </a:p>
          <a:p>
            <a:pPr marL="0" marR="0" indent="0" algn="l" rtl="0">
              <a:spcBef>
                <a:spcPts val="0"/>
              </a:spcBef>
              <a:buNone/>
            </a:pPr>
            <a:endParaRPr sz="1600">
              <a:solidFill>
                <a:schemeClr val="dk1"/>
              </a:solidFill>
            </a:endParaRPr>
          </a:p>
          <a:p>
            <a:pPr marL="457200" marR="0" lvl="0" indent="-330200" algn="l" rtl="0">
              <a:spcBef>
                <a:spcPts val="0"/>
              </a:spcBef>
              <a:buClr>
                <a:schemeClr val="dk1"/>
              </a:buClr>
              <a:buSzPct val="100000"/>
              <a:buFont typeface="Calibri"/>
              <a:buChar char="●"/>
            </a:pPr>
            <a:r>
              <a:rPr lang="en-US" sz="1600">
                <a:solidFill>
                  <a:schemeClr val="dk1"/>
                </a:solidFill>
              </a:rPr>
              <a:t>Name the steps of the scientific method.</a:t>
            </a:r>
          </a:p>
          <a:p>
            <a:pPr marL="0" marR="0" lvl="0" indent="0" algn="l" rtl="0">
              <a:spcBef>
                <a:spcPts val="0"/>
              </a:spcBef>
              <a:buNone/>
            </a:pPr>
            <a:endParaRPr sz="1600">
              <a:solidFill>
                <a:schemeClr val="dk1"/>
              </a:solidFill>
            </a:endParaRPr>
          </a:p>
          <a:p>
            <a:pPr marL="457200" marR="0" lvl="0" indent="-330200" algn="l" rtl="0">
              <a:spcBef>
                <a:spcPts val="0"/>
              </a:spcBef>
              <a:buClr>
                <a:schemeClr val="dk1"/>
              </a:buClr>
              <a:buSzPct val="100000"/>
              <a:buFont typeface="Calibri"/>
              <a:buChar char="●"/>
            </a:pPr>
            <a:r>
              <a:rPr lang="en-US" sz="1600">
                <a:solidFill>
                  <a:schemeClr val="dk1"/>
                </a:solidFill>
              </a:rPr>
              <a:t>Describe to others what the steps of the scientific method are.</a:t>
            </a:r>
          </a:p>
          <a:p>
            <a:pPr marL="0" marR="0" lvl="0" indent="0" algn="l" rtl="0">
              <a:spcBef>
                <a:spcPts val="0"/>
              </a:spcBef>
              <a:buNone/>
            </a:pPr>
            <a:endParaRPr sz="1600">
              <a:solidFill>
                <a:schemeClr val="dk1"/>
              </a:solidFill>
            </a:endParaRPr>
          </a:p>
          <a:p>
            <a:pPr marL="457200" marR="0" lvl="0" indent="-330200" algn="l" rtl="0">
              <a:spcBef>
                <a:spcPts val="0"/>
              </a:spcBef>
              <a:buClr>
                <a:schemeClr val="dk1"/>
              </a:buClr>
              <a:buSzPct val="100000"/>
              <a:buFont typeface="Calibri"/>
              <a:buChar char="●"/>
            </a:pPr>
            <a:r>
              <a:rPr lang="en-US" sz="1600">
                <a:solidFill>
                  <a:schemeClr val="dk1"/>
                </a:solidFill>
              </a:rPr>
              <a:t>Become aware of how you use the scientific method in your everyday life.</a:t>
            </a:r>
          </a:p>
          <a:p>
            <a:pPr marL="0" marR="0" lvl="0" indent="0" algn="l" rtl="0">
              <a:spcBef>
                <a:spcPts val="0"/>
              </a:spcBef>
              <a:buNone/>
            </a:pPr>
            <a:endParaRPr sz="1600">
              <a:solidFill>
                <a:schemeClr val="dk1"/>
              </a:solidFill>
            </a:endParaRPr>
          </a:p>
          <a:p>
            <a:pPr marL="457200" marR="0" lvl="0" indent="-330200" algn="l" rtl="0">
              <a:spcBef>
                <a:spcPts val="0"/>
              </a:spcBef>
              <a:buClr>
                <a:schemeClr val="dk1"/>
              </a:buClr>
              <a:buSzPct val="100000"/>
              <a:buFont typeface="Calibri"/>
              <a:buChar char="●"/>
            </a:pPr>
            <a:r>
              <a:rPr lang="en-US" sz="1600">
                <a:solidFill>
                  <a:schemeClr val="dk1"/>
                </a:solidFill>
              </a:rPr>
              <a:t>Recognize the six steps of the scientific method when given a real-life story or a scientific case study.</a:t>
            </a:r>
          </a:p>
          <a:p>
            <a:pPr marL="0" marR="0" indent="0" algn="l" rtl="0">
              <a:spcBef>
                <a:spcPts val="0"/>
              </a:spcBef>
              <a:buNone/>
            </a:pPr>
            <a:endParaRPr>
              <a:solidFill>
                <a:schemeClr val="dk1"/>
              </a:solidFill>
            </a:endParaRPr>
          </a:p>
          <a:p>
            <a:pPr marL="0" marR="0" lvl="0" indent="0" algn="l" rtl="0">
              <a:spcBef>
                <a:spcPts val="0"/>
              </a:spcBef>
              <a:buNone/>
            </a:pPr>
            <a:endParaRPr>
              <a:solidFill>
                <a:schemeClr val="dk1"/>
              </a:solidFill>
            </a:endParaRPr>
          </a:p>
          <a:p>
            <a:pPr marL="0" marR="0" lvl="0" indent="0" algn="l" rtl="0">
              <a:spcBef>
                <a:spcPts val="0"/>
              </a:spcBef>
              <a:buNone/>
            </a:pPr>
            <a:endParaRPr>
              <a:solidFill>
                <a:schemeClr val="dk1"/>
              </a:solidFill>
            </a:endParaRPr>
          </a:p>
          <a:p>
            <a:pPr marL="0" marR="0" lvl="0" indent="0" algn="l" rtl="0">
              <a:spcBef>
                <a:spcPts val="320"/>
              </a:spcBef>
              <a:buNone/>
            </a:pPr>
            <a:endParaRPr>
              <a:solidFill>
                <a:schemeClr val="dk1"/>
              </a:solidFill>
            </a:endParaRPr>
          </a:p>
          <a:p>
            <a:pPr marL="0" marR="0" lvl="0" indent="0" algn="l" rtl="0">
              <a:spcBef>
                <a:spcPts val="320"/>
              </a:spcBef>
              <a:buNone/>
            </a:pPr>
            <a:endParaRPr>
              <a:solidFill>
                <a:schemeClr val="dk1"/>
              </a:solidFill>
            </a:endParaRPr>
          </a:p>
          <a:p>
            <a:pPr marL="0" marR="0" lvl="0" indent="0" algn="l" rtl="0">
              <a:spcBef>
                <a:spcPts val="320"/>
              </a:spcBef>
              <a:buNone/>
            </a:pPr>
            <a:endParaRPr>
              <a:solidFill>
                <a:schemeClr val="dk1"/>
              </a:solidFill>
            </a:endParaRPr>
          </a:p>
          <a:p>
            <a:pPr marL="457200" marR="0" lvl="0" indent="0" algn="l" rtl="0">
              <a:spcBef>
                <a:spcPts val="280"/>
              </a:spcBef>
              <a:buNone/>
            </a:pPr>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74" name="Shape 7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a:t>
            </a:fld>
            <a:endParaRPr lang="en-US" sz="1200" b="0" i="0" u="none" strike="noStrike" cap="none" baseline="0">
              <a:solidFill>
                <a:srgbClr val="888888"/>
              </a:solidFill>
              <a:latin typeface="Arial"/>
              <a:ea typeface="Arial"/>
              <a:cs typeface="Arial"/>
              <a:sym typeface="Arial"/>
            </a:endParaRPr>
          </a:p>
        </p:txBody>
      </p:sp>
      <p:sp>
        <p:nvSpPr>
          <p:cNvPr id="75" name="Shape 7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76" name="Shape 76"/>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457200" y="1600200"/>
            <a:ext cx="4520100" cy="3456299"/>
          </a:xfrm>
          <a:prstGeom prst="rect">
            <a:avLst/>
          </a:prstGeom>
          <a:noFill/>
          <a:ln>
            <a:noFill/>
          </a:ln>
        </p:spPr>
        <p:txBody>
          <a:bodyPr lIns="91425" tIns="45700" rIns="91425" bIns="45700" anchor="t" anchorCtr="0">
            <a:noAutofit/>
          </a:bodyPr>
          <a:lstStyle/>
          <a:p>
            <a:pPr marL="0" lvl="0" indent="0" rtl="0">
              <a:spcBef>
                <a:spcPts val="0"/>
              </a:spcBef>
              <a:buNone/>
            </a:pPr>
            <a:r>
              <a:rPr lang="en-US" sz="1600" b="1">
                <a:solidFill>
                  <a:schemeClr val="dk1"/>
                </a:solidFill>
              </a:rPr>
              <a:t>Q: Did Jenny use the first step of the scientific method?</a:t>
            </a:r>
          </a:p>
          <a:p>
            <a:pPr marL="457200" indent="0" rtl="0">
              <a:spcBef>
                <a:spcPts val="0"/>
              </a:spcBef>
              <a:buNone/>
            </a:pPr>
            <a:endParaRPr sz="1600" b="1">
              <a:solidFill>
                <a:schemeClr val="dk1"/>
              </a:solidFill>
            </a:endParaRPr>
          </a:p>
          <a:p>
            <a:pPr marL="457200" lvl="0" indent="0" rtl="0">
              <a:spcBef>
                <a:spcPts val="0"/>
              </a:spcBef>
              <a:buNone/>
            </a:pPr>
            <a:endParaRPr sz="1600" b="1">
              <a:solidFill>
                <a:schemeClr val="dk1"/>
              </a:solidFill>
            </a:endParaRPr>
          </a:p>
          <a:p>
            <a:pPr marL="457200" lvl="0" indent="0" rtl="0">
              <a:spcBef>
                <a:spcPts val="0"/>
              </a:spcBef>
              <a:buNone/>
            </a:pPr>
            <a:endParaRPr sz="1600" b="1">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lvl="0" indent="0" rtl="0">
              <a:spcBef>
                <a:spcPts val="0"/>
              </a:spcBef>
              <a:buNone/>
            </a:pPr>
            <a:r>
              <a:rPr lang="en-US" sz="1600">
                <a:solidFill>
                  <a:schemeClr val="dk1"/>
                </a:solidFill>
              </a:rPr>
              <a:t>A: Yes, Jenny followed the first step of the scientific method.</a:t>
            </a:r>
          </a:p>
          <a:p>
            <a:pPr marL="0" lvl="0" indent="0" rtl="0">
              <a:spcBef>
                <a:spcPts val="0"/>
              </a:spcBef>
              <a:buNone/>
            </a:pPr>
            <a:endParaRPr>
              <a:solidFill>
                <a:schemeClr val="dk1"/>
              </a:solidFill>
            </a:endParaRPr>
          </a:p>
          <a:p>
            <a:pPr marL="0" lvl="0" indent="0" rtl="0">
              <a:spcBef>
                <a:spcPts val="0"/>
              </a:spcBef>
              <a:buNone/>
            </a:pPr>
            <a:endParaRPr>
              <a:solidFill>
                <a:schemeClr val="dk1"/>
              </a:solidFill>
            </a:endParaRPr>
          </a:p>
          <a:p>
            <a:pPr marL="457200" lvl="0" indent="0" rtl="0">
              <a:spcBef>
                <a:spcPts val="0"/>
              </a:spcBef>
              <a:buNone/>
            </a:pPr>
            <a:endParaRPr b="1">
              <a:solidFill>
                <a:schemeClr val="dk1"/>
              </a:solidFill>
            </a:endParaRPr>
          </a:p>
          <a:p>
            <a:pPr marL="0" lvl="0" indent="0" rtl="0">
              <a:spcBef>
                <a:spcPts val="0"/>
              </a:spcBef>
              <a:buNone/>
            </a:pPr>
            <a:endParaRPr>
              <a:solidFill>
                <a:schemeClr val="dk1"/>
              </a:solidFill>
            </a:endParaRPr>
          </a:p>
          <a:p>
            <a:pPr marL="0" marR="0" lvl="0" indent="0" algn="l" rtl="0">
              <a:spcBef>
                <a:spcPts val="320"/>
              </a:spcBef>
              <a:buNone/>
            </a:pPr>
            <a:endParaRPr>
              <a:solidFill>
                <a:schemeClr val="dk1"/>
              </a:solidFill>
            </a:endParaRPr>
          </a:p>
          <a:p>
            <a:pPr marL="0" lvl="0" indent="0" rtl="0">
              <a:spcBef>
                <a:spcPts val="0"/>
              </a:spcBef>
              <a:buClr>
                <a:schemeClr val="dk1"/>
              </a:buClr>
              <a:buFont typeface="Arial"/>
              <a:buNone/>
            </a:pPr>
            <a:endParaRPr b="1">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265" name="Shape 265"/>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20</a:t>
            </a:fld>
            <a:endParaRPr lang="en-US" sz="1200" b="0" i="0" u="none" strike="noStrike" cap="none" baseline="0">
              <a:solidFill>
                <a:srgbClr val="888888"/>
              </a:solidFill>
              <a:latin typeface="Arial"/>
              <a:ea typeface="Arial"/>
              <a:cs typeface="Arial"/>
              <a:sym typeface="Arial"/>
            </a:endParaRPr>
          </a:p>
        </p:txBody>
      </p:sp>
      <p:sp>
        <p:nvSpPr>
          <p:cNvPr id="266" name="Shape 266"/>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267" name="Shape 267"/>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p:txBody>
      </p:sp>
      <p:sp>
        <p:nvSpPr>
          <p:cNvPr id="268" name="Shape 268"/>
          <p:cNvSpPr/>
          <p:nvPr/>
        </p:nvSpPr>
        <p:spPr>
          <a:xfrm>
            <a:off x="457205" y="34460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457200" y="1295400"/>
            <a:ext cx="4724400" cy="4953899"/>
          </a:xfrm>
          <a:prstGeom prst="rect">
            <a:avLst/>
          </a:prstGeom>
          <a:noFill/>
          <a:ln>
            <a:noFill/>
          </a:ln>
        </p:spPr>
        <p:txBody>
          <a:bodyPr lIns="91425" tIns="45700" rIns="91425" bIns="45700" anchor="t" anchorCtr="0">
            <a:noAutofit/>
          </a:bodyPr>
          <a:lstStyle/>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r>
              <a:rPr lang="en-US" sz="1600" b="1">
                <a:solidFill>
                  <a:schemeClr val="dk1"/>
                </a:solidFill>
              </a:rPr>
              <a:t>Q:  What is the question that Jenny asks during step 1 of the scientific method?</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275" name="Shape 275"/>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21</a:t>
            </a:fld>
            <a:endParaRPr lang="en-US" sz="1200" b="0" i="0" u="none" strike="noStrike" cap="none" baseline="0">
              <a:solidFill>
                <a:srgbClr val="888888"/>
              </a:solidFill>
              <a:latin typeface="Arial"/>
              <a:ea typeface="Arial"/>
              <a:cs typeface="Arial"/>
              <a:sym typeface="Arial"/>
            </a:endParaRPr>
          </a:p>
        </p:txBody>
      </p:sp>
      <p:sp>
        <p:nvSpPr>
          <p:cNvPr id="276" name="Shape 276"/>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My Car Won’t Start!</a:t>
            </a:r>
          </a:p>
          <a:p>
            <a:pPr lvl="0" rtl="0">
              <a:spcBef>
                <a:spcPts val="0"/>
              </a:spcBef>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p:txBody>
      </p:sp>
      <p:sp>
        <p:nvSpPr>
          <p:cNvPr id="277" name="Shape 277"/>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278" name="Shape 278"/>
          <p:cNvPicPr preferRelativeResize="0"/>
          <p:nvPr/>
        </p:nvPicPr>
        <p:blipFill rotWithShape="1">
          <a:blip r:embed="rId3">
            <a:alphaModFix/>
          </a:blip>
          <a:srcRect/>
          <a:stretch/>
        </p:blipFill>
        <p:spPr>
          <a:xfrm>
            <a:off x="4359310" y="5532610"/>
            <a:ext cx="822300" cy="822300"/>
          </a:xfrm>
          <a:prstGeom prst="rect">
            <a:avLst/>
          </a:prstGeom>
          <a:noFill/>
          <a:ln>
            <a:noFill/>
          </a:ln>
        </p:spPr>
      </p:pic>
      <p:sp>
        <p:nvSpPr>
          <p:cNvPr id="279" name="Shape 279"/>
          <p:cNvSpPr/>
          <p:nvPr/>
        </p:nvSpPr>
        <p:spPr>
          <a:xfrm>
            <a:off x="457205" y="34460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457200" y="1600200"/>
            <a:ext cx="4874099" cy="3162899"/>
          </a:xfrm>
          <a:prstGeom prst="rect">
            <a:avLst/>
          </a:prstGeom>
          <a:noFill/>
          <a:ln>
            <a:noFill/>
          </a:ln>
        </p:spPr>
        <p:txBody>
          <a:bodyPr lIns="91425" tIns="45700" rIns="91425" bIns="45700" anchor="t" anchorCtr="0">
            <a:noAutofit/>
          </a:bodyPr>
          <a:lstStyle/>
          <a:p>
            <a:pPr marL="0" lvl="0" indent="0" rtl="0">
              <a:spcBef>
                <a:spcPts val="0"/>
              </a:spcBef>
              <a:buNone/>
            </a:pPr>
            <a:r>
              <a:rPr lang="en-US" sz="1600" b="1">
                <a:solidFill>
                  <a:schemeClr val="dk1"/>
                </a:solidFill>
              </a:rPr>
              <a:t>Q: What is the question that Jenny asks during step 1 of the scientific method?</a:t>
            </a:r>
          </a:p>
          <a:p>
            <a:pPr marL="457200" lvl="0" indent="0" rtl="0">
              <a:spcBef>
                <a:spcPts val="0"/>
              </a:spcBef>
              <a:buNone/>
            </a:pPr>
            <a:endParaRPr sz="1600" b="1">
              <a:solidFill>
                <a:schemeClr val="dk1"/>
              </a:solidFill>
            </a:endParaRPr>
          </a:p>
          <a:p>
            <a:pPr marL="457200" indent="0" rtl="0">
              <a:spcBef>
                <a:spcPts val="0"/>
              </a:spcBef>
              <a:buNone/>
            </a:pPr>
            <a:endParaRPr sz="1600" b="1">
              <a:solidFill>
                <a:schemeClr val="dk1"/>
              </a:solidFill>
            </a:endParaRPr>
          </a:p>
          <a:p>
            <a:pPr marL="457200" lvl="0" indent="0" rtl="0">
              <a:spcBef>
                <a:spcPts val="0"/>
              </a:spcBef>
              <a:buNone/>
            </a:pPr>
            <a:endParaRPr sz="1600" b="1">
              <a:solidFill>
                <a:schemeClr val="dk1"/>
              </a:solidFill>
            </a:endParaRPr>
          </a:p>
          <a:p>
            <a:pPr marL="0" lvl="0" indent="0" rtl="0">
              <a:spcBef>
                <a:spcPts val="0"/>
              </a:spcBef>
              <a:buClr>
                <a:schemeClr val="dk1"/>
              </a:buClr>
              <a:buFont typeface="Arial"/>
              <a:buNone/>
            </a:pPr>
            <a:endParaRPr sz="1600">
              <a:solidFill>
                <a:schemeClr val="dk1"/>
              </a:solidFill>
            </a:endParaRPr>
          </a:p>
          <a:p>
            <a:pPr marL="0" lvl="0" indent="0" rtl="0">
              <a:spcBef>
                <a:spcPts val="0"/>
              </a:spcBef>
              <a:buClr>
                <a:schemeClr val="dk1"/>
              </a:buClr>
              <a:buFont typeface="Arial"/>
              <a:buNone/>
            </a:pPr>
            <a:endParaRPr sz="1600">
              <a:solidFill>
                <a:schemeClr val="dk1"/>
              </a:solidFill>
            </a:endParaRPr>
          </a:p>
          <a:p>
            <a:pPr marL="0" lvl="0" indent="0" rtl="0">
              <a:spcBef>
                <a:spcPts val="0"/>
              </a:spcBef>
              <a:buClr>
                <a:schemeClr val="dk1"/>
              </a:buClr>
              <a:buFont typeface="Arial"/>
              <a:buNone/>
            </a:pPr>
            <a:endParaRPr sz="1600">
              <a:solidFill>
                <a:schemeClr val="dk1"/>
              </a:solidFill>
            </a:endParaRPr>
          </a:p>
          <a:p>
            <a:pPr marL="0" lvl="0" indent="0" rtl="0">
              <a:spcBef>
                <a:spcPts val="0"/>
              </a:spcBef>
              <a:buClr>
                <a:schemeClr val="dk1"/>
              </a:buClr>
              <a:buSzPct val="68750"/>
              <a:buFont typeface="Arial"/>
              <a:buNone/>
            </a:pPr>
            <a:r>
              <a:rPr lang="en-US" sz="1600">
                <a:solidFill>
                  <a:schemeClr val="dk1"/>
                </a:solidFill>
              </a:rPr>
              <a:t>A: Jenny asks: “Why won’t my car start?”</a:t>
            </a:r>
          </a:p>
          <a:p>
            <a:pPr marL="0" lvl="0" indent="0" rtl="0">
              <a:spcBef>
                <a:spcPts val="0"/>
              </a:spcBef>
              <a:buNone/>
            </a:pPr>
            <a:endParaRPr b="1">
              <a:solidFill>
                <a:schemeClr val="dk1"/>
              </a:solidFill>
            </a:endParaRPr>
          </a:p>
          <a:p>
            <a:pPr marL="457200" lvl="0" indent="0" rtl="0">
              <a:spcBef>
                <a:spcPts val="0"/>
              </a:spcBef>
              <a:buNone/>
            </a:pPr>
            <a:endParaRPr b="1">
              <a:solidFill>
                <a:schemeClr val="dk1"/>
              </a:solidFill>
            </a:endParaRPr>
          </a:p>
          <a:p>
            <a:pPr marL="0" lvl="0" indent="0" rtl="0">
              <a:spcBef>
                <a:spcPts val="0"/>
              </a:spcBef>
              <a:buNone/>
            </a:pPr>
            <a:endParaRPr>
              <a:solidFill>
                <a:schemeClr val="dk1"/>
              </a:solidFill>
            </a:endParaRPr>
          </a:p>
          <a:p>
            <a:pPr marL="0" lvl="0" indent="0" rtl="0">
              <a:spcBef>
                <a:spcPts val="0"/>
              </a:spcBef>
              <a:buClr>
                <a:schemeClr val="dk1"/>
              </a:buClr>
              <a:buFont typeface="Arial"/>
              <a:buNone/>
            </a:pPr>
            <a:endParaRPr b="1">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286" name="Shape 286"/>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22</a:t>
            </a:fld>
            <a:endParaRPr lang="en-US" sz="1200" b="0" i="0" u="none" strike="noStrike" cap="none" baseline="0">
              <a:solidFill>
                <a:srgbClr val="888888"/>
              </a:solidFill>
              <a:latin typeface="Arial"/>
              <a:ea typeface="Arial"/>
              <a:cs typeface="Arial"/>
              <a:sym typeface="Arial"/>
            </a:endParaRPr>
          </a:p>
        </p:txBody>
      </p:sp>
      <p:sp>
        <p:nvSpPr>
          <p:cNvPr id="287" name="Shape 287"/>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288" name="Shape 288"/>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p:txBody>
      </p:sp>
      <p:sp>
        <p:nvSpPr>
          <p:cNvPr id="289" name="Shape 289"/>
          <p:cNvSpPr/>
          <p:nvPr/>
        </p:nvSpPr>
        <p:spPr>
          <a:xfrm>
            <a:off x="457205" y="34460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385850" y="103400"/>
            <a:ext cx="5114700" cy="11430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Step 2: Do Background Research</a:t>
            </a:r>
          </a:p>
        </p:txBody>
      </p:sp>
      <p:sp>
        <p:nvSpPr>
          <p:cNvPr id="296" name="Shape 296"/>
          <p:cNvSpPr txBox="1">
            <a:spLocks noGrp="1"/>
          </p:cNvSpPr>
          <p:nvPr>
            <p:ph type="body" idx="1"/>
          </p:nvPr>
        </p:nvSpPr>
        <p:spPr>
          <a:xfrm>
            <a:off x="457200" y="1550300"/>
            <a:ext cx="5043300" cy="47742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In step 2 of the scientific method, you collect background information and data and research existing knowledge about the question. </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What do you observe? What background information can you collect by observing?</a:t>
            </a:r>
          </a:p>
          <a:p>
            <a:pPr marL="0" marR="0" lvl="0" indent="0" algn="l" rtl="0">
              <a:spcBef>
                <a:spcPts val="0"/>
              </a:spcBef>
              <a:buClr>
                <a:schemeClr val="dk1"/>
              </a:buClr>
              <a:buFont typeface="Arial"/>
              <a:buNone/>
            </a:pPr>
            <a:endParaRPr>
              <a:solidFill>
                <a:srgbClr val="333333"/>
              </a:solidFill>
            </a:endParaRPr>
          </a:p>
          <a:p>
            <a:pPr marL="0" marR="0" lvl="0" indent="0" algn="l" rtl="0">
              <a:spcBef>
                <a:spcPts val="0"/>
              </a:spcBef>
              <a:buClr>
                <a:schemeClr val="dk1"/>
              </a:buClr>
              <a:buFont typeface="Arial"/>
              <a:buNone/>
            </a:pPr>
            <a:endParaRPr>
              <a:solidFill>
                <a:srgbClr val="333333"/>
              </a:solidFill>
            </a:endParaRPr>
          </a:p>
          <a:p>
            <a:pPr marL="0" marR="0" lvl="0" indent="0" algn="l" rtl="0">
              <a:spcBef>
                <a:spcPts val="0"/>
              </a:spcBef>
              <a:buClr>
                <a:schemeClr val="dk1"/>
              </a:buClr>
              <a:buFont typeface="Arial"/>
              <a:buNone/>
            </a:pPr>
            <a:endParaRPr>
              <a:solidFill>
                <a:srgbClr val="333333"/>
              </a:solidFill>
            </a:endParaRPr>
          </a:p>
          <a:p>
            <a:pPr marL="914400" marR="0" lvl="0" indent="0" algn="l" rtl="0">
              <a:spcBef>
                <a:spcPts val="0"/>
              </a:spcBef>
              <a:buClr>
                <a:schemeClr val="dk1"/>
              </a:buClr>
              <a:buSzPct val="25000"/>
              <a:buFont typeface="Arial"/>
              <a:buNone/>
            </a:pPr>
            <a:r>
              <a:rPr lang="en-US" sz="1600">
                <a:solidFill>
                  <a:srgbClr val="333333"/>
                </a:solidFill>
              </a:rPr>
              <a:t>You don’t always have to start from scratch and put together a plan to answer your question. You want to be a savvy scientist so use library and Internet research to help you find the best way to do things. This will also ensure that you don't repeat mistakes from the past.</a:t>
            </a:r>
          </a:p>
          <a:p>
            <a:pPr marL="0" marR="0" lvl="0" indent="0" algn="l" rtl="0">
              <a:spcBef>
                <a:spcPts val="0"/>
              </a:spcBef>
              <a:buClr>
                <a:schemeClr val="dk1"/>
              </a:buClr>
              <a:buFont typeface="Arial"/>
              <a:buNone/>
            </a:pPr>
            <a:endParaRPr>
              <a:solidFill>
                <a:srgbClr val="333333"/>
              </a:solidFill>
            </a:endParaRP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marR="0" lvl="0" algn="l" rtl="0">
              <a:spcBef>
                <a:spcPts val="0"/>
              </a:spcBef>
              <a:buNone/>
            </a:pPr>
            <a:endParaRPr>
              <a:solidFill>
                <a:schemeClr val="dk1"/>
              </a:solidFill>
            </a:endParaRPr>
          </a:p>
          <a:p>
            <a:pPr marR="0" lvl="0" algn="l" rtl="0">
              <a:spcBef>
                <a:spcPts val="0"/>
              </a:spcBef>
              <a:buNone/>
            </a:pPr>
            <a:endParaRPr>
              <a:solidFill>
                <a:schemeClr val="dk1"/>
              </a:solidFill>
            </a:endParaRPr>
          </a:p>
          <a:p>
            <a:pPr marR="0" lvl="0" algn="l" rtl="0">
              <a:spcBef>
                <a:spcPts val="0"/>
              </a:spcBef>
              <a:buNone/>
            </a:pPr>
            <a:endParaRPr>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p:txBody>
      </p:sp>
      <p:sp>
        <p:nvSpPr>
          <p:cNvPr id="297" name="Shape 297"/>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23</a:t>
            </a:fld>
            <a:endParaRPr lang="en-US" sz="1200" b="0" i="0" u="none" strike="noStrike" cap="none" baseline="0">
              <a:solidFill>
                <a:srgbClr val="888888"/>
              </a:solidFill>
              <a:latin typeface="Arial"/>
              <a:ea typeface="Arial"/>
              <a:cs typeface="Arial"/>
              <a:sym typeface="Arial"/>
            </a:endParaRPr>
          </a:p>
        </p:txBody>
      </p:sp>
      <p:sp>
        <p:nvSpPr>
          <p:cNvPr id="298" name="Shape 298"/>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299" name="Shape 299"/>
          <p:cNvSpPr/>
          <p:nvPr/>
        </p:nvSpPr>
        <p:spPr>
          <a:xfrm>
            <a:off x="5730305" y="2338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cxnSp>
        <p:nvCxnSpPr>
          <p:cNvPr id="300" name="Shape 300"/>
          <p:cNvCxnSpPr>
            <a:stCxn id="299" idx="2"/>
            <a:endCxn id="301" idx="0"/>
          </p:cNvCxnSpPr>
          <p:nvPr/>
        </p:nvCxnSpPr>
        <p:spPr>
          <a:xfrm>
            <a:off x="7091888" y="848585"/>
            <a:ext cx="0" cy="448800"/>
          </a:xfrm>
          <a:prstGeom prst="straightConnector1">
            <a:avLst/>
          </a:prstGeom>
          <a:noFill/>
          <a:ln w="19050" cap="flat">
            <a:solidFill>
              <a:schemeClr val="dk2"/>
            </a:solidFill>
            <a:prstDash val="solid"/>
            <a:round/>
            <a:headEnd type="none" w="lg" len="lg"/>
            <a:tailEnd type="triangle" w="lg" len="lg"/>
          </a:ln>
        </p:spPr>
      </p:cxnSp>
      <p:sp>
        <p:nvSpPr>
          <p:cNvPr id="301" name="Shape 301"/>
          <p:cNvSpPr/>
          <p:nvPr/>
        </p:nvSpPr>
        <p:spPr>
          <a:xfrm>
            <a:off x="5674544" y="12973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pic>
        <p:nvPicPr>
          <p:cNvPr id="302" name="Shape 302"/>
          <p:cNvPicPr preferRelativeResize="0"/>
          <p:nvPr/>
        </p:nvPicPr>
        <p:blipFill>
          <a:blip r:embed="rId3">
            <a:alphaModFix/>
          </a:blip>
          <a:stretch>
            <a:fillRect/>
          </a:stretch>
        </p:blipFill>
        <p:spPr>
          <a:xfrm>
            <a:off x="594025" y="4005612"/>
            <a:ext cx="723900" cy="86677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457200" y="1295400"/>
            <a:ext cx="4520100" cy="4953899"/>
          </a:xfrm>
          <a:prstGeom prst="rect">
            <a:avLst/>
          </a:prstGeom>
          <a:noFill/>
          <a:ln>
            <a:noFill/>
          </a:ln>
        </p:spPr>
        <p:txBody>
          <a:bodyPr lIns="91425" tIns="45700" rIns="91425" bIns="45700" anchor="t" anchorCtr="0">
            <a:noAutofit/>
          </a:bodyPr>
          <a:lstStyle/>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None/>
            </a:pPr>
            <a:r>
              <a:rPr lang="en-US" sz="1600" b="1">
                <a:solidFill>
                  <a:schemeClr val="dk1"/>
                </a:solidFill>
              </a:rPr>
              <a:t>Q: What knowledge did Jenny have about the car?</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rtl="0">
              <a:spcBef>
                <a:spcPts val="0"/>
              </a:spcBef>
              <a:buNone/>
            </a:pPr>
            <a:endParaRPr sz="1600">
              <a:solidFill>
                <a:schemeClr val="dk1"/>
              </a:solidFill>
            </a:endParaRPr>
          </a:p>
          <a:p>
            <a:pPr rtl="0">
              <a:spcBef>
                <a:spcPts val="0"/>
              </a:spcBef>
              <a:buNone/>
            </a:pPr>
            <a:endParaRPr sz="1600">
              <a:solidFill>
                <a:schemeClr val="dk1"/>
              </a:solidFill>
            </a:endParaRPr>
          </a:p>
          <a:p>
            <a:pPr lvl="0" rtl="0">
              <a:spcBef>
                <a:spcPts val="0"/>
              </a:spcBef>
              <a:buNone/>
            </a:pPr>
            <a:endParaRPr sz="1600">
              <a:solidFill>
                <a:schemeClr val="dk1"/>
              </a:solidFill>
            </a:endParaRPr>
          </a:p>
          <a:p>
            <a:pPr rtl="0">
              <a:spcBef>
                <a:spcPts val="0"/>
              </a:spcBef>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309" name="Shape 30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24</a:t>
            </a:fld>
            <a:endParaRPr lang="en-US" sz="1200" b="0" i="0" u="none" strike="noStrike" cap="none" baseline="0">
              <a:solidFill>
                <a:srgbClr val="888888"/>
              </a:solidFill>
              <a:latin typeface="Arial"/>
              <a:ea typeface="Arial"/>
              <a:cs typeface="Arial"/>
              <a:sym typeface="Arial"/>
            </a:endParaRPr>
          </a:p>
        </p:txBody>
      </p:sp>
      <p:sp>
        <p:nvSpPr>
          <p:cNvPr id="310" name="Shape 31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311" name="Shape 311"/>
          <p:cNvPicPr preferRelativeResize="0"/>
          <p:nvPr/>
        </p:nvPicPr>
        <p:blipFill rotWithShape="1">
          <a:blip r:embed="rId3">
            <a:alphaModFix/>
          </a:blip>
          <a:srcRect/>
          <a:stretch/>
        </p:blipFill>
        <p:spPr>
          <a:xfrm>
            <a:off x="3978310" y="5380210"/>
            <a:ext cx="822300" cy="822300"/>
          </a:xfrm>
          <a:prstGeom prst="rect">
            <a:avLst/>
          </a:prstGeom>
          <a:noFill/>
          <a:ln>
            <a:noFill/>
          </a:ln>
        </p:spPr>
      </p:pic>
      <p:sp>
        <p:nvSpPr>
          <p:cNvPr id="312" name="Shape 312"/>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313" name="Shape 313"/>
          <p:cNvSpPr/>
          <p:nvPr/>
        </p:nvSpPr>
        <p:spPr>
          <a:xfrm>
            <a:off x="457194" y="2568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457200" y="1600200"/>
            <a:ext cx="4621799" cy="3644400"/>
          </a:xfrm>
          <a:prstGeom prst="rect">
            <a:avLst/>
          </a:prstGeom>
          <a:noFill/>
          <a:ln>
            <a:noFill/>
          </a:ln>
        </p:spPr>
        <p:txBody>
          <a:bodyPr lIns="91425" tIns="45700" rIns="91425" bIns="45700" anchor="t" anchorCtr="0">
            <a:noAutofit/>
          </a:bodyPr>
          <a:lstStyle/>
          <a:p>
            <a:pPr marL="0" lvl="0" indent="0" rtl="0">
              <a:spcBef>
                <a:spcPts val="0"/>
              </a:spcBef>
              <a:buClr>
                <a:schemeClr val="dk1"/>
              </a:buClr>
              <a:buFont typeface="Arial"/>
              <a:buNone/>
            </a:pPr>
            <a:endParaRPr sz="1600">
              <a:solidFill>
                <a:schemeClr val="dk1"/>
              </a:solidFill>
            </a:endParaRPr>
          </a:p>
          <a:p>
            <a:pPr marL="0" indent="0" rtl="0">
              <a:spcBef>
                <a:spcPts val="0"/>
              </a:spcBef>
              <a:buNone/>
            </a:pPr>
            <a:r>
              <a:rPr lang="en-US" sz="1600" b="1">
                <a:solidFill>
                  <a:schemeClr val="dk1"/>
                </a:solidFill>
              </a:rPr>
              <a:t>Q: What knowledge did Jenny have about the car?</a:t>
            </a:r>
          </a:p>
          <a:p>
            <a:pPr mar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457200" lvl="0" indent="0" rtl="0">
              <a:spcBef>
                <a:spcPts val="0"/>
              </a:spcBef>
              <a:buClr>
                <a:schemeClr val="dk1"/>
              </a:buClr>
              <a:buFont typeface="Arial"/>
              <a:buNone/>
            </a:pPr>
            <a:endParaRPr sz="1600" b="1">
              <a:solidFill>
                <a:schemeClr val="dk1"/>
              </a:solidFill>
            </a:endParaRPr>
          </a:p>
          <a:p>
            <a:pPr marL="0" lvl="0" indent="0" rtl="0">
              <a:spcBef>
                <a:spcPts val="0"/>
              </a:spcBef>
              <a:buClr>
                <a:schemeClr val="dk1"/>
              </a:buClr>
              <a:buFont typeface="Arial"/>
              <a:buNone/>
            </a:pPr>
            <a:endParaRPr sz="1600">
              <a:solidFill>
                <a:schemeClr val="dk1"/>
              </a:solidFill>
            </a:endParaRPr>
          </a:p>
          <a:p>
            <a:pPr marL="0" lvl="0" indent="0" rtl="0">
              <a:spcBef>
                <a:spcPts val="0"/>
              </a:spcBef>
              <a:buClr>
                <a:schemeClr val="dk1"/>
              </a:buClr>
              <a:buFont typeface="Arial"/>
              <a:buNone/>
            </a:pPr>
            <a:endParaRPr sz="1600">
              <a:solidFill>
                <a:schemeClr val="dk1"/>
              </a:solidFill>
            </a:endParaRPr>
          </a:p>
          <a:p>
            <a:pPr marL="0" lvl="0" indent="0" rtl="0">
              <a:spcBef>
                <a:spcPts val="0"/>
              </a:spcBef>
              <a:buClr>
                <a:schemeClr val="dk1"/>
              </a:buClr>
              <a:buSzPct val="68750"/>
              <a:buFont typeface="Arial"/>
              <a:buNone/>
            </a:pPr>
            <a:r>
              <a:rPr lang="en-US" sz="1600">
                <a:solidFill>
                  <a:schemeClr val="dk1"/>
                </a:solidFill>
              </a:rPr>
              <a:t>A: Jenny observes that the car is not making unusual noises. She also observes that the fuel gauge is on empty.</a:t>
            </a:r>
          </a:p>
          <a:p>
            <a:pPr marL="0" lvl="0" indent="0" rtl="0">
              <a:spcBef>
                <a:spcPts val="0"/>
              </a:spcBef>
              <a:buClr>
                <a:schemeClr val="dk1"/>
              </a:buClr>
              <a:buFont typeface="Arial"/>
              <a:buNone/>
            </a:pPr>
            <a:endParaRPr>
              <a:solidFill>
                <a:schemeClr val="dk1"/>
              </a:solidFill>
            </a:endParaRPr>
          </a:p>
          <a:p>
            <a:pPr marL="0" lvl="0" indent="0" rtl="0">
              <a:spcBef>
                <a:spcPts val="0"/>
              </a:spcBef>
              <a:buClr>
                <a:schemeClr val="dk1"/>
              </a:buClr>
              <a:buFont typeface="Arial"/>
              <a:buNone/>
            </a:pPr>
            <a:endParaRPr>
              <a:solidFill>
                <a:schemeClr val="dk1"/>
              </a:solidFill>
            </a:endParaRPr>
          </a:p>
          <a:p>
            <a:pPr marL="0" lvl="0" indent="0" rtl="0">
              <a:spcBef>
                <a:spcPts val="0"/>
              </a:spcBef>
              <a:buNone/>
            </a:pPr>
            <a:endParaRPr b="1">
              <a:solidFill>
                <a:schemeClr val="dk1"/>
              </a:solidFill>
            </a:endParaRPr>
          </a:p>
          <a:p>
            <a:pPr marL="0" lvl="0" indent="0" rtl="0">
              <a:spcBef>
                <a:spcPts val="0"/>
              </a:spcBef>
              <a:buClr>
                <a:schemeClr val="dk1"/>
              </a:buClr>
              <a:buFont typeface="Arial"/>
              <a:buNone/>
            </a:pPr>
            <a:endParaRPr>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320" name="Shape 320"/>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25</a:t>
            </a:fld>
            <a:endParaRPr lang="en-US" sz="1200" b="0" i="0" u="none" strike="noStrike" cap="none" baseline="0">
              <a:solidFill>
                <a:srgbClr val="888888"/>
              </a:solidFill>
              <a:latin typeface="Arial"/>
              <a:ea typeface="Arial"/>
              <a:cs typeface="Arial"/>
              <a:sym typeface="Arial"/>
            </a:endParaRPr>
          </a:p>
        </p:txBody>
      </p:sp>
      <p:sp>
        <p:nvSpPr>
          <p:cNvPr id="321" name="Shape 321"/>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322" name="Shape 322"/>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323" name="Shape 323"/>
          <p:cNvSpPr/>
          <p:nvPr/>
        </p:nvSpPr>
        <p:spPr>
          <a:xfrm>
            <a:off x="457194" y="2568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body" idx="1"/>
          </p:nvPr>
        </p:nvSpPr>
        <p:spPr>
          <a:xfrm>
            <a:off x="457200" y="1295400"/>
            <a:ext cx="4520100" cy="4953899"/>
          </a:xfrm>
          <a:prstGeom prst="rect">
            <a:avLst/>
          </a:prstGeom>
          <a:noFill/>
          <a:ln>
            <a:noFill/>
          </a:ln>
        </p:spPr>
        <p:txBody>
          <a:bodyPr lIns="91425" tIns="45700" rIns="91425" bIns="45700" anchor="t" anchorCtr="0">
            <a:noAutofit/>
          </a:bodyPr>
          <a:lstStyle/>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a:t>
            </a:r>
          </a:p>
          <a:p>
            <a:pPr lvl="0" rtl="0">
              <a:spcBef>
                <a:spcPts val="0"/>
              </a:spcBef>
              <a:buClr>
                <a:schemeClr val="dk1"/>
              </a:buClr>
              <a:buFont typeface="Arial"/>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r>
              <a:rPr lang="en-US" sz="1600" b="1">
                <a:solidFill>
                  <a:schemeClr val="dk1"/>
                </a:solidFill>
              </a:rPr>
              <a:t>Q: What other actions could Jenny have taken to collect information about the problem?</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330" name="Shape 330"/>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26</a:t>
            </a:fld>
            <a:endParaRPr lang="en-US" sz="1200" b="0" i="0" u="none" strike="noStrike" cap="none" baseline="0">
              <a:solidFill>
                <a:srgbClr val="888888"/>
              </a:solidFill>
              <a:latin typeface="Arial"/>
              <a:ea typeface="Arial"/>
              <a:cs typeface="Arial"/>
              <a:sym typeface="Arial"/>
            </a:endParaRPr>
          </a:p>
        </p:txBody>
      </p:sp>
      <p:sp>
        <p:nvSpPr>
          <p:cNvPr id="331" name="Shape 331"/>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332" name="Shape 332"/>
          <p:cNvPicPr preferRelativeResize="0"/>
          <p:nvPr/>
        </p:nvPicPr>
        <p:blipFill rotWithShape="1">
          <a:blip r:embed="rId3">
            <a:alphaModFix/>
          </a:blip>
          <a:srcRect/>
          <a:stretch/>
        </p:blipFill>
        <p:spPr>
          <a:xfrm>
            <a:off x="3978310" y="5380210"/>
            <a:ext cx="822300" cy="822300"/>
          </a:xfrm>
          <a:prstGeom prst="rect">
            <a:avLst/>
          </a:prstGeom>
          <a:noFill/>
          <a:ln>
            <a:noFill/>
          </a:ln>
        </p:spPr>
      </p:pic>
      <p:sp>
        <p:nvSpPr>
          <p:cNvPr id="333" name="Shape 333"/>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334" name="Shape 334"/>
          <p:cNvSpPr/>
          <p:nvPr/>
        </p:nvSpPr>
        <p:spPr>
          <a:xfrm>
            <a:off x="457194" y="2568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457200" y="1600200"/>
            <a:ext cx="4660200" cy="3036900"/>
          </a:xfrm>
          <a:prstGeom prst="rect">
            <a:avLst/>
          </a:prstGeom>
          <a:noFill/>
          <a:ln>
            <a:noFill/>
          </a:ln>
        </p:spPr>
        <p:txBody>
          <a:bodyPr lIns="91425" tIns="45700" rIns="91425" bIns="45700" anchor="t" anchorCtr="0">
            <a:noAutofit/>
          </a:bodyPr>
          <a:lstStyle/>
          <a:p>
            <a:pPr marL="0" indent="0" rtl="0">
              <a:spcBef>
                <a:spcPts val="0"/>
              </a:spcBef>
              <a:buNone/>
            </a:pPr>
            <a:r>
              <a:rPr lang="en-US" sz="1600" b="1">
                <a:solidFill>
                  <a:schemeClr val="dk1"/>
                </a:solidFill>
              </a:rPr>
              <a:t>Q: What other actions could Jenny have taken to collect information about the problem?</a:t>
            </a: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marR="0" indent="0" algn="l" rtl="0">
              <a:spcBef>
                <a:spcPts val="320"/>
              </a:spcBef>
              <a:buNone/>
            </a:pPr>
            <a:endParaRPr sz="1600">
              <a:solidFill>
                <a:schemeClr val="dk1"/>
              </a:solidFill>
            </a:endParaRPr>
          </a:p>
          <a:p>
            <a:pPr marL="0" marR="0" indent="0" algn="l" rtl="0">
              <a:spcBef>
                <a:spcPts val="320"/>
              </a:spcBef>
              <a:buNone/>
            </a:pPr>
            <a:endParaRPr sz="1600">
              <a:solidFill>
                <a:schemeClr val="dk1"/>
              </a:solidFill>
            </a:endParaRPr>
          </a:p>
          <a:p>
            <a:pPr marL="0" marR="0" lvl="0" indent="0" algn="l" rtl="0">
              <a:spcBef>
                <a:spcPts val="320"/>
              </a:spcBef>
              <a:buNone/>
            </a:pPr>
            <a:r>
              <a:rPr lang="en-US" sz="1600">
                <a:solidFill>
                  <a:schemeClr val="dk1"/>
                </a:solidFill>
              </a:rPr>
              <a:t>A: Jenny could have consulted the owner's manual.  Also, she could have asked a friend about what they thought the problem was.</a:t>
            </a:r>
          </a:p>
          <a:p>
            <a:pPr marL="0" lvl="0" indent="0" rtl="0">
              <a:spcBef>
                <a:spcPts val="0"/>
              </a:spcBef>
              <a:buClr>
                <a:schemeClr val="dk1"/>
              </a:buClr>
              <a:buFont typeface="Arial"/>
              <a:buNone/>
            </a:pPr>
            <a:endParaRPr>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341" name="Shape 341"/>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27</a:t>
            </a:fld>
            <a:endParaRPr lang="en-US" sz="1200" b="0" i="0" u="none" strike="noStrike" cap="none" baseline="0">
              <a:solidFill>
                <a:srgbClr val="888888"/>
              </a:solidFill>
              <a:latin typeface="Arial"/>
              <a:ea typeface="Arial"/>
              <a:cs typeface="Arial"/>
              <a:sym typeface="Arial"/>
            </a:endParaRPr>
          </a:p>
        </p:txBody>
      </p:sp>
      <p:sp>
        <p:nvSpPr>
          <p:cNvPr id="342" name="Shape 342"/>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343" name="Shape 343"/>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344" name="Shape 344"/>
          <p:cNvSpPr/>
          <p:nvPr/>
        </p:nvSpPr>
        <p:spPr>
          <a:xfrm>
            <a:off x="457194" y="2568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385850" y="103400"/>
            <a:ext cx="5114700" cy="11430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Step 3: Construct a Hypothesis</a:t>
            </a:r>
          </a:p>
        </p:txBody>
      </p:sp>
      <p:sp>
        <p:nvSpPr>
          <p:cNvPr id="351" name="Shape 351"/>
          <p:cNvSpPr txBox="1">
            <a:spLocks noGrp="1"/>
          </p:cNvSpPr>
          <p:nvPr>
            <p:ph type="body" idx="1"/>
          </p:nvPr>
        </p:nvSpPr>
        <p:spPr>
          <a:xfrm>
            <a:off x="457200" y="1689550"/>
            <a:ext cx="5043300" cy="46349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b="1">
                <a:solidFill>
                  <a:schemeClr val="dk1"/>
                </a:solidFill>
              </a:rPr>
              <a:t>Step 3</a:t>
            </a:r>
            <a:r>
              <a:rPr lang="en-US" sz="1600">
                <a:solidFill>
                  <a:schemeClr val="dk1"/>
                </a:solidFill>
              </a:rPr>
              <a:t>:    A hypothesis is an educated guess about how things work:</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“If   [I do this this]  then  [ this ] will happen.” </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Following the scientific method means that you begin with a hypothesis. You predict why, when, where, and how whatever you observed happened.</a:t>
            </a: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a:solidFill>
                <a:schemeClr val="dk1"/>
              </a:solidFill>
            </a:endParaRPr>
          </a:p>
          <a:p>
            <a:pPr marR="0" lvl="0" algn="l" rtl="0">
              <a:spcBef>
                <a:spcPts val="0"/>
              </a:spcBef>
              <a:buClr>
                <a:schemeClr val="dk1"/>
              </a:buClr>
              <a:buSzPct val="25000"/>
              <a:buFont typeface="Arial"/>
              <a:buNone/>
            </a:pPr>
            <a:r>
              <a:rPr lang="en-US">
                <a:solidFill>
                  <a:schemeClr val="dk1"/>
                </a:solidFill>
              </a:rPr>
              <a:t>.</a:t>
            </a:r>
          </a:p>
          <a:p>
            <a:pPr marL="914400" marR="0" lvl="0" indent="0" algn="l" rtl="0">
              <a:spcBef>
                <a:spcPts val="0"/>
              </a:spcBef>
              <a:buClr>
                <a:schemeClr val="dk1"/>
              </a:buClr>
              <a:buFont typeface="Arial"/>
              <a:buNone/>
            </a:pPr>
            <a:endParaRPr>
              <a:solidFill>
                <a:schemeClr val="dk1"/>
              </a:solidFill>
            </a:endParaRPr>
          </a:p>
          <a:p>
            <a:pPr lvl="0" rtl="0">
              <a:lnSpc>
                <a:spcPct val="146250"/>
              </a:lnSpc>
              <a:spcBef>
                <a:spcPts val="0"/>
              </a:spcBef>
              <a:buNone/>
            </a:pPr>
            <a:endParaRPr sz="1000">
              <a:solidFill>
                <a:srgbClr val="333333"/>
              </a:solidFill>
            </a:endParaRPr>
          </a:p>
          <a:p>
            <a:pPr marL="914400" marR="0" lvl="0" indent="0" algn="l" rtl="0">
              <a:spcBef>
                <a:spcPts val="0"/>
              </a:spcBef>
              <a:buClr>
                <a:schemeClr val="dk1"/>
              </a:buClr>
              <a:buFont typeface="Arial"/>
              <a:buNone/>
            </a:pPr>
            <a:endParaRPr>
              <a:solidFill>
                <a:schemeClr val="dk1"/>
              </a:solidFill>
            </a:endParaRPr>
          </a:p>
          <a:p>
            <a:pPr marL="914400" marR="0" lvl="0" indent="0" algn="l" rtl="0">
              <a:spcBef>
                <a:spcPts val="0"/>
              </a:spcBef>
              <a:buClr>
                <a:schemeClr val="dk1"/>
              </a:buClr>
              <a:buFont typeface="Arial"/>
              <a:buNone/>
            </a:pPr>
            <a:endParaRPr>
              <a:solidFill>
                <a:schemeClr val="dk1"/>
              </a:solidFill>
            </a:endParaRPr>
          </a:p>
          <a:p>
            <a:pPr marL="914400" marR="0" lvl="0" indent="0" algn="l" rtl="0">
              <a:spcBef>
                <a:spcPts val="0"/>
              </a:spcBef>
              <a:buClr>
                <a:schemeClr val="dk1"/>
              </a:buClr>
              <a:buFont typeface="Arial"/>
              <a:buNone/>
            </a:pPr>
            <a:endParaRPr>
              <a:solidFill>
                <a:schemeClr val="dk1"/>
              </a:solidFill>
            </a:endParaRPr>
          </a:p>
          <a:p>
            <a:pPr marL="914400" marR="0" lvl="0" indent="0" algn="l" rtl="0">
              <a:spcBef>
                <a:spcPts val="0"/>
              </a:spcBef>
              <a:buClr>
                <a:schemeClr val="dk1"/>
              </a:buClr>
              <a:buFont typeface="Arial"/>
              <a:buNone/>
            </a:pPr>
            <a:endParaRPr>
              <a:solidFill>
                <a:schemeClr val="dk1"/>
              </a:solidFill>
            </a:endParaRPr>
          </a:p>
          <a:p>
            <a:pPr marR="0" lvl="0" algn="l"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b="1">
              <a:solidFill>
                <a:schemeClr val="dk1"/>
              </a:solidFill>
            </a:endParaRPr>
          </a:p>
          <a:p>
            <a:pPr lvl="0" rtl="0">
              <a:spcBef>
                <a:spcPts val="0"/>
              </a:spcBef>
              <a:buNone/>
            </a:pPr>
            <a:endParaRPr b="1">
              <a:solidFill>
                <a:schemeClr val="dk1"/>
              </a:solidFill>
            </a:endParaRPr>
          </a:p>
          <a:p>
            <a:pPr lvl="0" rtl="0">
              <a:spcBef>
                <a:spcPts val="0"/>
              </a:spcBef>
              <a:buNone/>
            </a:pPr>
            <a:endParaRPr>
              <a:solidFill>
                <a:schemeClr val="dk1"/>
              </a:solidFill>
            </a:endParaRPr>
          </a:p>
          <a:p>
            <a:pPr lvl="0" rtl="0">
              <a:spcBef>
                <a:spcPts val="0"/>
              </a:spcBef>
              <a:buClr>
                <a:schemeClr val="dk1"/>
              </a:buClr>
              <a:buFont typeface="Arial"/>
              <a:buNone/>
            </a:pPr>
            <a:endParaRPr>
              <a:solidFill>
                <a:schemeClr val="dk1"/>
              </a:solidFill>
            </a:endParaRPr>
          </a:p>
          <a:p>
            <a:pPr marR="0" lvl="0" algn="l" rtl="0">
              <a:spcBef>
                <a:spcPts val="0"/>
              </a:spcBef>
              <a:buNone/>
            </a:pPr>
            <a:endParaRPr sz="1600">
              <a:solidFill>
                <a:schemeClr val="dk1"/>
              </a:solidFill>
            </a:endParaRPr>
          </a:p>
        </p:txBody>
      </p:sp>
      <p:sp>
        <p:nvSpPr>
          <p:cNvPr id="352" name="Shape 352"/>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28</a:t>
            </a:fld>
            <a:endParaRPr lang="en-US" sz="1200" b="0" i="0" u="none" strike="noStrike" cap="none" baseline="0">
              <a:solidFill>
                <a:srgbClr val="888888"/>
              </a:solidFill>
              <a:latin typeface="Arial"/>
              <a:ea typeface="Arial"/>
              <a:cs typeface="Arial"/>
              <a:sym typeface="Arial"/>
            </a:endParaRPr>
          </a:p>
        </p:txBody>
      </p:sp>
      <p:sp>
        <p:nvSpPr>
          <p:cNvPr id="353" name="Shape 353"/>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354" name="Shape 354"/>
          <p:cNvSpPr/>
          <p:nvPr/>
        </p:nvSpPr>
        <p:spPr>
          <a:xfrm>
            <a:off x="5730305" y="2338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cxnSp>
        <p:nvCxnSpPr>
          <p:cNvPr id="355" name="Shape 355"/>
          <p:cNvCxnSpPr>
            <a:stCxn id="354" idx="2"/>
            <a:endCxn id="356" idx="0"/>
          </p:cNvCxnSpPr>
          <p:nvPr/>
        </p:nvCxnSpPr>
        <p:spPr>
          <a:xfrm>
            <a:off x="7091888" y="848585"/>
            <a:ext cx="0" cy="448800"/>
          </a:xfrm>
          <a:prstGeom prst="straightConnector1">
            <a:avLst/>
          </a:prstGeom>
          <a:noFill/>
          <a:ln w="19050" cap="flat">
            <a:solidFill>
              <a:schemeClr val="dk2"/>
            </a:solidFill>
            <a:prstDash val="solid"/>
            <a:round/>
            <a:headEnd type="none" w="lg" len="lg"/>
            <a:tailEnd type="triangle" w="lg" len="lg"/>
          </a:ln>
        </p:spPr>
      </p:cxnSp>
      <p:sp>
        <p:nvSpPr>
          <p:cNvPr id="356" name="Shape 356"/>
          <p:cNvSpPr/>
          <p:nvPr/>
        </p:nvSpPr>
        <p:spPr>
          <a:xfrm>
            <a:off x="5674544" y="12973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
        <p:nvSpPr>
          <p:cNvPr id="357" name="Shape 357"/>
          <p:cNvSpPr/>
          <p:nvPr/>
        </p:nvSpPr>
        <p:spPr>
          <a:xfrm>
            <a:off x="5674544" y="2398987"/>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cxnSp>
        <p:nvCxnSpPr>
          <p:cNvPr id="358" name="Shape 358"/>
          <p:cNvCxnSpPr>
            <a:stCxn id="356" idx="2"/>
            <a:endCxn id="357" idx="0"/>
          </p:cNvCxnSpPr>
          <p:nvPr/>
        </p:nvCxnSpPr>
        <p:spPr>
          <a:xfrm>
            <a:off x="7091882" y="1912110"/>
            <a:ext cx="0" cy="4869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385850" y="103400"/>
            <a:ext cx="5114700" cy="11430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Testable Hypothesis</a:t>
            </a:r>
          </a:p>
        </p:txBody>
      </p:sp>
      <p:sp>
        <p:nvSpPr>
          <p:cNvPr id="365" name="Shape 365"/>
          <p:cNvSpPr txBox="1">
            <a:spLocks noGrp="1"/>
          </p:cNvSpPr>
          <p:nvPr>
            <p:ph type="body" idx="1"/>
          </p:nvPr>
        </p:nvSpPr>
        <p:spPr>
          <a:xfrm>
            <a:off x="457200" y="1689550"/>
            <a:ext cx="5043300" cy="46349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sz="1600">
              <a:solidFill>
                <a:schemeClr val="dk1"/>
              </a:solidFill>
            </a:endParaRPr>
          </a:p>
          <a:p>
            <a:pPr marR="0" lvl="0" algn="l" rtl="0">
              <a:spcBef>
                <a:spcPts val="0"/>
              </a:spcBef>
              <a:buClr>
                <a:schemeClr val="dk1"/>
              </a:buClr>
              <a:buSzPct val="25000"/>
              <a:buFont typeface="Arial"/>
              <a:buNone/>
            </a:pPr>
            <a:r>
              <a:rPr lang="en-US" sz="1600">
                <a:solidFill>
                  <a:schemeClr val="dk1"/>
                </a:solidFill>
              </a:rPr>
              <a:t>You must state your hypothesis in a way that you can easily test, which is called a </a:t>
            </a:r>
            <a:r>
              <a:rPr lang="en-US" sz="1600" b="1" u="sng">
                <a:solidFill>
                  <a:schemeClr val="dk1"/>
                </a:solidFill>
              </a:rPr>
              <a:t>testable</a:t>
            </a:r>
            <a:r>
              <a:rPr lang="en-US" sz="1600" b="1">
                <a:solidFill>
                  <a:schemeClr val="dk1"/>
                </a:solidFill>
              </a:rPr>
              <a:t> </a:t>
            </a:r>
            <a:r>
              <a:rPr lang="en-US" sz="1600">
                <a:solidFill>
                  <a:schemeClr val="dk1"/>
                </a:solidFill>
              </a:rPr>
              <a:t>hypothesis. In other words, you need to be able to measure both “what you do” and “what will happen.”</a:t>
            </a:r>
          </a:p>
          <a:p>
            <a:pPr marL="91440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Font typeface="Arial"/>
              <a:buNone/>
            </a:pPr>
            <a:endParaRPr sz="1600">
              <a:solidFill>
                <a:schemeClr val="dk1"/>
              </a:solidFill>
            </a:endParaRPr>
          </a:p>
          <a:p>
            <a:pPr marR="0" lvl="0" algn="l" rtl="0">
              <a:spcBef>
                <a:spcPts val="0"/>
              </a:spcBef>
              <a:buClr>
                <a:schemeClr val="dk1"/>
              </a:buClr>
              <a:buFont typeface="Arial"/>
              <a:buNone/>
            </a:pPr>
            <a:endParaRPr sz="1600">
              <a:solidFill>
                <a:schemeClr val="dk1"/>
              </a:solidFill>
            </a:endParaRPr>
          </a:p>
          <a:p>
            <a:pPr marR="0" lvl="0" algn="l" rtl="0">
              <a:spcBef>
                <a:spcPts val="0"/>
              </a:spcBef>
              <a:buClr>
                <a:schemeClr val="dk1"/>
              </a:buClr>
              <a:buFont typeface="Arial"/>
              <a:buNone/>
            </a:pPr>
            <a:endParaRPr sz="1600">
              <a:solidFill>
                <a:schemeClr val="dk1"/>
              </a:solidFill>
            </a:endParaRPr>
          </a:p>
          <a:p>
            <a:pPr marR="0" lvl="0" algn="l" rtl="0">
              <a:spcBef>
                <a:spcPts val="0"/>
              </a:spcBef>
              <a:buClr>
                <a:schemeClr val="dk1"/>
              </a:buClr>
              <a:buSzPct val="25000"/>
              <a:buFont typeface="Arial"/>
              <a:buNone/>
            </a:pPr>
            <a:r>
              <a:rPr lang="en-US" sz="1600">
                <a:solidFill>
                  <a:schemeClr val="dk1"/>
                </a:solidFill>
              </a:rPr>
              <a:t>Click </a:t>
            </a:r>
            <a:r>
              <a:rPr lang="en-US" sz="1600" u="sng">
                <a:solidFill>
                  <a:schemeClr val="hlink"/>
                </a:solidFill>
                <a:hlinkClick r:id="rId3"/>
              </a:rPr>
              <a:t>here</a:t>
            </a:r>
            <a:r>
              <a:rPr lang="en-US" sz="1600">
                <a:solidFill>
                  <a:schemeClr val="dk1"/>
                </a:solidFill>
              </a:rPr>
              <a:t> for more information about writing a hypothesis.</a:t>
            </a:r>
          </a:p>
          <a:p>
            <a:pPr marL="914400" marR="0" lvl="0" indent="0" algn="l" rtl="0">
              <a:spcBef>
                <a:spcPts val="0"/>
              </a:spcBef>
              <a:buClr>
                <a:schemeClr val="dk1"/>
              </a:buClr>
              <a:buFont typeface="Arial"/>
              <a:buNone/>
            </a:pPr>
            <a:endParaRPr sz="1600">
              <a:solidFill>
                <a:schemeClr val="dk1"/>
              </a:solidFill>
            </a:endParaRPr>
          </a:p>
          <a:p>
            <a:pPr lvl="0" rtl="0">
              <a:lnSpc>
                <a:spcPct val="146250"/>
              </a:lnSpc>
              <a:spcBef>
                <a:spcPts val="0"/>
              </a:spcBef>
              <a:buNone/>
            </a:pPr>
            <a:endParaRPr sz="1600">
              <a:solidFill>
                <a:srgbClr val="333333"/>
              </a:solidFill>
            </a:endParaRPr>
          </a:p>
          <a:p>
            <a:pPr marL="914400" marR="0" lvl="0" indent="0" algn="l" rtl="0">
              <a:spcBef>
                <a:spcPts val="0"/>
              </a:spcBef>
              <a:buClr>
                <a:schemeClr val="dk1"/>
              </a:buClr>
              <a:buFont typeface="Arial"/>
              <a:buNone/>
            </a:pPr>
            <a:endParaRPr>
              <a:solidFill>
                <a:schemeClr val="dk1"/>
              </a:solidFill>
            </a:endParaRPr>
          </a:p>
          <a:p>
            <a:pPr marL="914400" marR="0" lvl="0" indent="0" algn="l" rtl="0">
              <a:spcBef>
                <a:spcPts val="0"/>
              </a:spcBef>
              <a:buClr>
                <a:schemeClr val="dk1"/>
              </a:buClr>
              <a:buFont typeface="Arial"/>
              <a:buNone/>
            </a:pPr>
            <a:endParaRPr>
              <a:solidFill>
                <a:schemeClr val="dk1"/>
              </a:solidFill>
            </a:endParaRPr>
          </a:p>
          <a:p>
            <a:pPr marL="914400" marR="0" lvl="0" indent="0" algn="l" rtl="0">
              <a:spcBef>
                <a:spcPts val="0"/>
              </a:spcBef>
              <a:buClr>
                <a:schemeClr val="dk1"/>
              </a:buClr>
              <a:buFont typeface="Arial"/>
              <a:buNone/>
            </a:pPr>
            <a:endParaRPr>
              <a:solidFill>
                <a:schemeClr val="dk1"/>
              </a:solidFill>
            </a:endParaRPr>
          </a:p>
          <a:p>
            <a:pPr marL="914400" marR="0" lvl="0" indent="0" algn="l" rtl="0">
              <a:spcBef>
                <a:spcPts val="0"/>
              </a:spcBef>
              <a:buClr>
                <a:schemeClr val="dk1"/>
              </a:buClr>
              <a:buFont typeface="Arial"/>
              <a:buNone/>
            </a:pPr>
            <a:endParaRPr>
              <a:solidFill>
                <a:schemeClr val="dk1"/>
              </a:solidFill>
            </a:endParaRPr>
          </a:p>
          <a:p>
            <a:pPr marR="0" lvl="0" algn="l"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b="1">
              <a:solidFill>
                <a:schemeClr val="dk1"/>
              </a:solidFill>
            </a:endParaRPr>
          </a:p>
          <a:p>
            <a:pPr lvl="0" rtl="0">
              <a:spcBef>
                <a:spcPts val="0"/>
              </a:spcBef>
              <a:buNone/>
            </a:pPr>
            <a:endParaRPr b="1">
              <a:solidFill>
                <a:schemeClr val="dk1"/>
              </a:solidFill>
            </a:endParaRPr>
          </a:p>
          <a:p>
            <a:pPr lvl="0" rtl="0">
              <a:spcBef>
                <a:spcPts val="0"/>
              </a:spcBef>
              <a:buNone/>
            </a:pPr>
            <a:endParaRPr>
              <a:solidFill>
                <a:schemeClr val="dk1"/>
              </a:solidFill>
            </a:endParaRPr>
          </a:p>
          <a:p>
            <a:pPr lvl="0" rtl="0">
              <a:spcBef>
                <a:spcPts val="0"/>
              </a:spcBef>
              <a:buClr>
                <a:schemeClr val="dk1"/>
              </a:buClr>
              <a:buFont typeface="Arial"/>
              <a:buNone/>
            </a:pPr>
            <a:endParaRPr>
              <a:solidFill>
                <a:schemeClr val="dk1"/>
              </a:solidFill>
            </a:endParaRPr>
          </a:p>
          <a:p>
            <a:pPr marR="0" lvl="0" algn="l" rtl="0">
              <a:spcBef>
                <a:spcPts val="0"/>
              </a:spcBef>
              <a:buNone/>
            </a:pPr>
            <a:endParaRPr sz="1600">
              <a:solidFill>
                <a:schemeClr val="dk1"/>
              </a:solidFill>
            </a:endParaRPr>
          </a:p>
        </p:txBody>
      </p:sp>
      <p:sp>
        <p:nvSpPr>
          <p:cNvPr id="366" name="Shape 366"/>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29</a:t>
            </a:fld>
            <a:endParaRPr lang="en-US" sz="1200" b="0" i="0" u="none" strike="noStrike" cap="none" baseline="0">
              <a:solidFill>
                <a:srgbClr val="888888"/>
              </a:solidFill>
              <a:latin typeface="Arial"/>
              <a:ea typeface="Arial"/>
              <a:cs typeface="Arial"/>
              <a:sym typeface="Arial"/>
            </a:endParaRPr>
          </a:p>
        </p:txBody>
      </p:sp>
      <p:sp>
        <p:nvSpPr>
          <p:cNvPr id="367" name="Shape 367"/>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368" name="Shape 368"/>
          <p:cNvSpPr/>
          <p:nvPr/>
        </p:nvSpPr>
        <p:spPr>
          <a:xfrm>
            <a:off x="5730305" y="2338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cxnSp>
        <p:nvCxnSpPr>
          <p:cNvPr id="369" name="Shape 369"/>
          <p:cNvCxnSpPr>
            <a:stCxn id="368" idx="2"/>
            <a:endCxn id="370" idx="0"/>
          </p:cNvCxnSpPr>
          <p:nvPr/>
        </p:nvCxnSpPr>
        <p:spPr>
          <a:xfrm>
            <a:off x="7091888" y="848585"/>
            <a:ext cx="0" cy="448800"/>
          </a:xfrm>
          <a:prstGeom prst="straightConnector1">
            <a:avLst/>
          </a:prstGeom>
          <a:noFill/>
          <a:ln w="19050" cap="flat">
            <a:solidFill>
              <a:schemeClr val="dk2"/>
            </a:solidFill>
            <a:prstDash val="solid"/>
            <a:round/>
            <a:headEnd type="none" w="lg" len="lg"/>
            <a:tailEnd type="triangle" w="lg" len="lg"/>
          </a:ln>
        </p:spPr>
      </p:cxnSp>
      <p:sp>
        <p:nvSpPr>
          <p:cNvPr id="370" name="Shape 370"/>
          <p:cNvSpPr/>
          <p:nvPr/>
        </p:nvSpPr>
        <p:spPr>
          <a:xfrm>
            <a:off x="5674544" y="12973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
        <p:nvSpPr>
          <p:cNvPr id="371" name="Shape 371"/>
          <p:cNvSpPr/>
          <p:nvPr/>
        </p:nvSpPr>
        <p:spPr>
          <a:xfrm>
            <a:off x="5674544" y="2398987"/>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cxnSp>
        <p:nvCxnSpPr>
          <p:cNvPr id="372" name="Shape 372"/>
          <p:cNvCxnSpPr>
            <a:stCxn id="370" idx="2"/>
            <a:endCxn id="371" idx="0"/>
          </p:cNvCxnSpPr>
          <p:nvPr/>
        </p:nvCxnSpPr>
        <p:spPr>
          <a:xfrm>
            <a:off x="7091882" y="1912110"/>
            <a:ext cx="0" cy="4869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762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Unit Navigation</a:t>
            </a:r>
          </a:p>
        </p:txBody>
      </p:sp>
      <p:sp>
        <p:nvSpPr>
          <p:cNvPr id="83" name="Shape 83"/>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84" name="Shape 8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a:t>
            </a:fld>
            <a:endParaRPr lang="en-US" sz="1200" b="0" i="0" u="none" strike="noStrike" cap="none" baseline="0">
              <a:solidFill>
                <a:srgbClr val="888888"/>
              </a:solidFill>
              <a:latin typeface="Arial"/>
              <a:ea typeface="Arial"/>
              <a:cs typeface="Arial"/>
              <a:sym typeface="Arial"/>
            </a:endParaRPr>
          </a:p>
        </p:txBody>
      </p:sp>
      <p:sp>
        <p:nvSpPr>
          <p:cNvPr id="85" name="Shape 85"/>
          <p:cNvSpPr txBox="1"/>
          <p:nvPr/>
        </p:nvSpPr>
        <p:spPr>
          <a:xfrm>
            <a:off x="457200" y="1219200"/>
            <a:ext cx="5526300" cy="4365899"/>
          </a:xfrm>
          <a:prstGeom prst="rect">
            <a:avLst/>
          </a:prstGeom>
          <a:noFill/>
          <a:ln>
            <a:noFill/>
          </a:ln>
        </p:spPr>
        <p:txBody>
          <a:bodyPr lIns="91425" tIns="91425" rIns="91425" bIns="91425" anchor="ctr" anchorCtr="0">
            <a:noAutofit/>
          </a:bodyPr>
          <a:lstStyle/>
          <a:p>
            <a:pPr lvl="0" rtl="0">
              <a:spcBef>
                <a:spcPts val="0"/>
              </a:spcBef>
              <a:buNone/>
            </a:pPr>
            <a:r>
              <a:rPr lang="en-US" sz="1600">
                <a:solidFill>
                  <a:schemeClr val="dk1"/>
                </a:solidFill>
              </a:rPr>
              <a:t>Welcome to the Scientific Method unit.</a:t>
            </a:r>
          </a:p>
          <a:p>
            <a:pPr lvl="0" rtl="0">
              <a:spcBef>
                <a:spcPts val="0"/>
              </a:spcBef>
              <a:buNone/>
            </a:pPr>
            <a:endParaRPr sz="1600">
              <a:solidFill>
                <a:schemeClr val="dk1"/>
              </a:solidFill>
            </a:endParaRPr>
          </a:p>
          <a:p>
            <a:pPr lvl="0" rtl="0">
              <a:spcBef>
                <a:spcPts val="0"/>
              </a:spcBef>
              <a:buNone/>
            </a:pPr>
            <a:r>
              <a:rPr lang="en-US" sz="1600">
                <a:solidFill>
                  <a:schemeClr val="dk1"/>
                </a:solidFill>
              </a:rPr>
              <a:t>The unit has four sections and will take one hour to complete.  </a:t>
            </a:r>
          </a:p>
          <a:p>
            <a:pPr rtl="0">
              <a:spcBef>
                <a:spcPts val="0"/>
              </a:spcBef>
              <a:buNone/>
            </a:pPr>
            <a:endParaRPr sz="1600">
              <a:solidFill>
                <a:schemeClr val="dk1"/>
              </a:solidFill>
            </a:endParaRPr>
          </a:p>
          <a:p>
            <a:pPr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r>
              <a:rPr lang="en-US" sz="1600">
                <a:solidFill>
                  <a:schemeClr val="dk1"/>
                </a:solidFill>
              </a:rPr>
              <a:t>Navigation through this unit is easy: </a:t>
            </a:r>
          </a:p>
          <a:p>
            <a:pPr lvl="0" rtl="0">
              <a:spcBef>
                <a:spcPts val="0"/>
              </a:spcBef>
              <a:buNone/>
            </a:pPr>
            <a:endParaRPr sz="1600">
              <a:solidFill>
                <a:schemeClr val="dk1"/>
              </a:solidFill>
            </a:endParaRPr>
          </a:p>
          <a:p>
            <a:pPr lvl="0" rtl="0">
              <a:spcBef>
                <a:spcPts val="0"/>
              </a:spcBef>
              <a:buNone/>
            </a:pPr>
            <a:r>
              <a:rPr lang="en-US" sz="1600">
                <a:solidFill>
                  <a:schemeClr val="dk1"/>
                </a:solidFill>
              </a:rPr>
              <a:t>To move forward through the unit click the right arrow on your keyboard.   </a:t>
            </a:r>
          </a:p>
          <a:p>
            <a:pPr rtl="0">
              <a:spcBef>
                <a:spcPts val="0"/>
              </a:spcBef>
              <a:buNone/>
            </a:pPr>
            <a:endParaRPr sz="1600">
              <a:solidFill>
                <a:schemeClr val="dk1"/>
              </a:solidFill>
            </a:endParaRPr>
          </a:p>
          <a:p>
            <a:pPr lvl="0" rtl="0">
              <a:spcBef>
                <a:spcPts val="0"/>
              </a:spcBef>
              <a:buNone/>
            </a:pPr>
            <a:r>
              <a:rPr lang="en-US" sz="1600">
                <a:solidFill>
                  <a:schemeClr val="dk1"/>
                </a:solidFill>
              </a:rPr>
              <a:t>To move backward to a previous slide, click the left arrow on your keyboard. </a:t>
            </a:r>
          </a:p>
          <a:p>
            <a:pPr lvl="0" rtl="0">
              <a:spcBef>
                <a:spcPts val="0"/>
              </a:spcBef>
              <a:buNone/>
            </a:pPr>
            <a:endParaRPr sz="1600">
              <a:solidFill>
                <a:schemeClr val="dk1"/>
              </a:solidFill>
            </a:endParaRPr>
          </a:p>
          <a:p>
            <a:pPr lvl="0" rtl="0">
              <a:spcBef>
                <a:spcPts val="0"/>
              </a:spcBef>
              <a:buNone/>
            </a:pPr>
            <a:endParaRPr sz="1600">
              <a:solidFill>
                <a:schemeClr val="dk1"/>
              </a:solidFill>
            </a:endParaRPr>
          </a:p>
        </p:txBody>
      </p:sp>
      <p:pic>
        <p:nvPicPr>
          <p:cNvPr id="86" name="Shape 86"/>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body" idx="1"/>
          </p:nvPr>
        </p:nvSpPr>
        <p:spPr>
          <a:xfrm>
            <a:off x="457200" y="1295400"/>
            <a:ext cx="4724400" cy="4907099"/>
          </a:xfrm>
          <a:prstGeom prst="rect">
            <a:avLst/>
          </a:prstGeom>
          <a:noFill/>
          <a:ln>
            <a:noFill/>
          </a:ln>
        </p:spPr>
        <p:txBody>
          <a:bodyPr lIns="91425" tIns="45700" rIns="91425" bIns="45700" anchor="t" anchorCtr="0">
            <a:noAutofit/>
          </a:bodyPr>
          <a:lstStyle/>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None/>
            </a:pPr>
            <a:r>
              <a:rPr lang="en-US" sz="1600" b="1">
                <a:solidFill>
                  <a:schemeClr val="dk1"/>
                </a:solidFill>
              </a:rPr>
              <a:t>Q: Based on the background information Jenny has collected, think of possible explanations of what Jenny observed about her car. What is Jenny’s hypothesis?</a:t>
            </a:r>
            <a:r>
              <a:rPr lang="en-US" sz="1600">
                <a:solidFill>
                  <a:schemeClr val="dk1"/>
                </a:solidFill>
              </a:rPr>
              <a:t>    </a:t>
            </a:r>
          </a:p>
          <a:p>
            <a:pPr lvl="0" rtl="0">
              <a:spcBef>
                <a:spcPts val="0"/>
              </a:spcBef>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379" name="Shape 37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30</a:t>
            </a:fld>
            <a:endParaRPr lang="en-US" sz="1200" b="0" i="0" u="none" strike="noStrike" cap="none" baseline="0">
              <a:solidFill>
                <a:srgbClr val="888888"/>
              </a:solidFill>
              <a:latin typeface="Arial"/>
              <a:ea typeface="Arial"/>
              <a:cs typeface="Arial"/>
              <a:sym typeface="Arial"/>
            </a:endParaRPr>
          </a:p>
        </p:txBody>
      </p:sp>
      <p:sp>
        <p:nvSpPr>
          <p:cNvPr id="380" name="Shape 38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381" name="Shape 381"/>
          <p:cNvPicPr preferRelativeResize="0"/>
          <p:nvPr/>
        </p:nvPicPr>
        <p:blipFill rotWithShape="1">
          <a:blip r:embed="rId3">
            <a:alphaModFix/>
          </a:blip>
          <a:srcRect/>
          <a:stretch/>
        </p:blipFill>
        <p:spPr>
          <a:xfrm>
            <a:off x="4359310" y="5380210"/>
            <a:ext cx="822300" cy="822300"/>
          </a:xfrm>
          <a:prstGeom prst="rect">
            <a:avLst/>
          </a:prstGeom>
          <a:noFill/>
          <a:ln>
            <a:noFill/>
          </a:ln>
        </p:spPr>
      </p:pic>
      <p:sp>
        <p:nvSpPr>
          <p:cNvPr id="382" name="Shape 382"/>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383" name="Shape 383"/>
          <p:cNvSpPr/>
          <p:nvPr/>
        </p:nvSpPr>
        <p:spPr>
          <a:xfrm>
            <a:off x="457194" y="256862"/>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457200" y="1600200"/>
            <a:ext cx="4393200" cy="4724400"/>
          </a:xfrm>
          <a:prstGeom prst="rect">
            <a:avLst/>
          </a:prstGeom>
          <a:noFill/>
          <a:ln>
            <a:noFill/>
          </a:ln>
        </p:spPr>
        <p:txBody>
          <a:bodyPr lIns="91425" tIns="45700" rIns="91425" bIns="45700" anchor="t" anchorCtr="0">
            <a:noAutofit/>
          </a:bodyPr>
          <a:lstStyle/>
          <a:p>
            <a:pPr marL="0" marR="0" lvl="0" indent="0" algn="l" rtl="0">
              <a:spcBef>
                <a:spcPts val="320"/>
              </a:spcBef>
              <a:buClr>
                <a:schemeClr val="dk1"/>
              </a:buClr>
              <a:buFont typeface="Calibri"/>
              <a:buNone/>
            </a:pPr>
            <a:endParaRPr sz="1600" b="1">
              <a:solidFill>
                <a:schemeClr val="dk1"/>
              </a:solidFill>
            </a:endParaRPr>
          </a:p>
          <a:p>
            <a:pPr marL="0" marR="0" lvl="0" indent="0" algn="l" rtl="0">
              <a:spcBef>
                <a:spcPts val="320"/>
              </a:spcBef>
              <a:buClr>
                <a:schemeClr val="dk1"/>
              </a:buClr>
              <a:buSzPct val="25000"/>
              <a:buFont typeface="Calibri"/>
              <a:buNone/>
            </a:pPr>
            <a:r>
              <a:rPr lang="en-US" sz="1600" b="1">
                <a:solidFill>
                  <a:schemeClr val="dk1"/>
                </a:solidFill>
              </a:rPr>
              <a:t>Q:  Based on the background information Jenny has collected, think of possible explanations of what Jenny observed about her car. What is Jenny’s hypothesis?</a:t>
            </a: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marR="0" indent="0" algn="l" rtl="0">
              <a:spcBef>
                <a:spcPts val="320"/>
              </a:spcBef>
              <a:buNone/>
            </a:pPr>
            <a:endParaRPr sz="1600">
              <a:solidFill>
                <a:schemeClr val="dk1"/>
              </a:solidFill>
            </a:endParaRPr>
          </a:p>
          <a:p>
            <a:pPr marL="0" marR="0" indent="0" algn="l" rtl="0">
              <a:spcBef>
                <a:spcPts val="320"/>
              </a:spcBef>
              <a:buNone/>
            </a:pPr>
            <a:r>
              <a:rPr lang="en-US" sz="1600">
                <a:solidFill>
                  <a:schemeClr val="dk1"/>
                </a:solidFill>
              </a:rPr>
              <a:t>A:  Jenny observes that  her car won’t start because the fuel gauge is on empty. Jenny might be thinking: "My car won't run because it is out of gas”.  Jenny’s hypothesis would be:  “ If I put gas in my car then it will start.”</a:t>
            </a:r>
          </a:p>
          <a:p>
            <a:pPr marL="0" marR="0" indent="0" algn="l" rtl="0">
              <a:spcBef>
                <a:spcPts val="320"/>
              </a:spcBef>
              <a:buNone/>
            </a:pPr>
            <a:endParaRPr b="1">
              <a:solidFill>
                <a:schemeClr val="dk1"/>
              </a:solidFill>
            </a:endParaRPr>
          </a:p>
          <a:p>
            <a:pPr marL="0" marR="0" indent="0" algn="l" rtl="0">
              <a:spcBef>
                <a:spcPts val="320"/>
              </a:spcBef>
              <a:buNone/>
            </a:pPr>
            <a:endParaRPr b="1">
              <a:solidFill>
                <a:schemeClr val="dk1"/>
              </a:solidFill>
            </a:endParaRPr>
          </a:p>
          <a:p>
            <a:pPr marL="0" marR="0" indent="0" algn="l" rtl="0">
              <a:spcBef>
                <a:spcPts val="320"/>
              </a:spcBef>
              <a:buNone/>
            </a:pPr>
            <a:endParaRPr b="1">
              <a:solidFill>
                <a:schemeClr val="dk1"/>
              </a:solidFill>
            </a:endParaRPr>
          </a:p>
          <a:p>
            <a:pPr marL="0" marR="0" lvl="0" indent="0" algn="l" rtl="0">
              <a:spcBef>
                <a:spcPts val="320"/>
              </a:spcBef>
              <a:buNone/>
            </a:pPr>
            <a:endParaRPr b="1">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390" name="Shape 390"/>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31</a:t>
            </a:fld>
            <a:endParaRPr lang="en-US" sz="1200" b="0" i="0" u="none" strike="noStrike" cap="none" baseline="0">
              <a:solidFill>
                <a:srgbClr val="888888"/>
              </a:solidFill>
              <a:latin typeface="Arial"/>
              <a:ea typeface="Arial"/>
              <a:cs typeface="Arial"/>
              <a:sym typeface="Arial"/>
            </a:endParaRPr>
          </a:p>
        </p:txBody>
      </p:sp>
      <p:sp>
        <p:nvSpPr>
          <p:cNvPr id="391" name="Shape 391"/>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392" name="Shape 392"/>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393" name="Shape 393"/>
          <p:cNvSpPr/>
          <p:nvPr/>
        </p:nvSpPr>
        <p:spPr>
          <a:xfrm>
            <a:off x="457194" y="256862"/>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Shape 399"/>
          <p:cNvSpPr txBox="1">
            <a:spLocks noGrp="1"/>
          </p:cNvSpPr>
          <p:nvPr>
            <p:ph type="body" idx="1"/>
          </p:nvPr>
        </p:nvSpPr>
        <p:spPr>
          <a:xfrm>
            <a:off x="457200" y="1295400"/>
            <a:ext cx="4724400" cy="4907099"/>
          </a:xfrm>
          <a:prstGeom prst="rect">
            <a:avLst/>
          </a:prstGeom>
          <a:noFill/>
          <a:ln>
            <a:noFill/>
          </a:ln>
        </p:spPr>
        <p:txBody>
          <a:bodyPr lIns="91425" tIns="45700" rIns="91425" bIns="45700" anchor="t" anchorCtr="0">
            <a:noAutofit/>
          </a:bodyPr>
          <a:lstStyle/>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questions:</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None/>
            </a:pPr>
            <a:r>
              <a:rPr lang="en-US" sz="1600" b="1">
                <a:solidFill>
                  <a:schemeClr val="dk1"/>
                </a:solidFill>
              </a:rPr>
              <a:t>Q: Is Jenny’s hypothesis testable?</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400" name="Shape 400"/>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32</a:t>
            </a:fld>
            <a:endParaRPr lang="en-US" sz="1200" b="0" i="0" u="none" strike="noStrike" cap="none" baseline="0">
              <a:solidFill>
                <a:srgbClr val="888888"/>
              </a:solidFill>
              <a:latin typeface="Arial"/>
              <a:ea typeface="Arial"/>
              <a:cs typeface="Arial"/>
              <a:sym typeface="Arial"/>
            </a:endParaRPr>
          </a:p>
        </p:txBody>
      </p:sp>
      <p:sp>
        <p:nvSpPr>
          <p:cNvPr id="401" name="Shape 401"/>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402" name="Shape 402"/>
          <p:cNvPicPr preferRelativeResize="0"/>
          <p:nvPr/>
        </p:nvPicPr>
        <p:blipFill rotWithShape="1">
          <a:blip r:embed="rId3">
            <a:alphaModFix/>
          </a:blip>
          <a:srcRect/>
          <a:stretch/>
        </p:blipFill>
        <p:spPr>
          <a:xfrm>
            <a:off x="4359310" y="5380210"/>
            <a:ext cx="822300" cy="822300"/>
          </a:xfrm>
          <a:prstGeom prst="rect">
            <a:avLst/>
          </a:prstGeom>
          <a:noFill/>
          <a:ln>
            <a:noFill/>
          </a:ln>
        </p:spPr>
      </p:pic>
      <p:sp>
        <p:nvSpPr>
          <p:cNvPr id="403" name="Shape 403"/>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404" name="Shape 404"/>
          <p:cNvSpPr/>
          <p:nvPr/>
        </p:nvSpPr>
        <p:spPr>
          <a:xfrm>
            <a:off x="457194" y="256862"/>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a:spLocks noGrp="1"/>
          </p:cNvSpPr>
          <p:nvPr>
            <p:ph type="body" idx="1"/>
          </p:nvPr>
        </p:nvSpPr>
        <p:spPr>
          <a:xfrm>
            <a:off x="457200" y="1600200"/>
            <a:ext cx="4393200" cy="3176099"/>
          </a:xfrm>
          <a:prstGeom prst="rect">
            <a:avLst/>
          </a:prstGeom>
          <a:noFill/>
          <a:ln>
            <a:noFill/>
          </a:ln>
        </p:spPr>
        <p:txBody>
          <a:bodyPr lIns="91425" tIns="45700" rIns="91425" bIns="45700" anchor="t" anchorCtr="0">
            <a:noAutofit/>
          </a:bodyPr>
          <a:lstStyle/>
          <a:p>
            <a:pPr marL="0" marR="0" lvl="0" indent="0" algn="l" rtl="0">
              <a:spcBef>
                <a:spcPts val="320"/>
              </a:spcBef>
              <a:buClr>
                <a:schemeClr val="dk1"/>
              </a:buClr>
              <a:buSzPct val="25000"/>
              <a:buFont typeface="Calibri"/>
              <a:buNone/>
            </a:pPr>
            <a:r>
              <a:rPr lang="en-US" sz="1600" b="1">
                <a:solidFill>
                  <a:schemeClr val="dk1"/>
                </a:solidFill>
              </a:rPr>
              <a:t>Q:  Is Jenny’s hypothesis testable?</a:t>
            </a: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None/>
            </a:pPr>
            <a:r>
              <a:rPr lang="en-US" sz="1600">
                <a:solidFill>
                  <a:schemeClr val="dk1"/>
                </a:solidFill>
              </a:rPr>
              <a:t>A:  Jenny’s hypothesis is “</a:t>
            </a:r>
            <a:r>
              <a:rPr lang="en-US" sz="1600" u="sng">
                <a:solidFill>
                  <a:schemeClr val="dk1"/>
                </a:solidFill>
              </a:rPr>
              <a:t>If</a:t>
            </a:r>
            <a:r>
              <a:rPr lang="en-US" sz="1600">
                <a:solidFill>
                  <a:schemeClr val="dk1"/>
                </a:solidFill>
              </a:rPr>
              <a:t> I put gas in my car </a:t>
            </a:r>
            <a:r>
              <a:rPr lang="en-US" sz="1600" u="sng">
                <a:solidFill>
                  <a:schemeClr val="dk1"/>
                </a:solidFill>
              </a:rPr>
              <a:t>then</a:t>
            </a:r>
            <a:r>
              <a:rPr lang="en-US" sz="1600">
                <a:solidFill>
                  <a:schemeClr val="dk1"/>
                </a:solidFill>
              </a:rPr>
              <a:t> it will start.” It is testable because she can test her hypothesis by adding gas to the car.  She would test to see if the car would start afterward.</a:t>
            </a:r>
          </a:p>
          <a:p>
            <a:pPr marL="0" marR="0" lvl="0" indent="0" algn="l" rtl="0">
              <a:spcBef>
                <a:spcPts val="320"/>
              </a:spcBef>
              <a:buNone/>
            </a:pPr>
            <a:endParaRPr b="1">
              <a:solidFill>
                <a:schemeClr val="dk1"/>
              </a:solidFill>
            </a:endParaRPr>
          </a:p>
          <a:p>
            <a:pPr marL="0" marR="0" lvl="0" indent="0" algn="l" rtl="0">
              <a:spcBef>
                <a:spcPts val="320"/>
              </a:spcBef>
              <a:buNone/>
            </a:pPr>
            <a:endParaRPr b="1">
              <a:solidFill>
                <a:schemeClr val="dk1"/>
              </a:solidFill>
            </a:endParaRPr>
          </a:p>
          <a:p>
            <a:pPr marL="0" marR="0" lvl="0" indent="0" algn="l" rtl="0">
              <a:spcBef>
                <a:spcPts val="320"/>
              </a:spcBef>
              <a:buNone/>
            </a:pPr>
            <a:endParaRPr b="1">
              <a:solidFill>
                <a:schemeClr val="dk1"/>
              </a:solidFill>
            </a:endParaRPr>
          </a:p>
          <a:p>
            <a:pPr marL="0" marR="0" lvl="0" indent="0" algn="l" rtl="0">
              <a:spcBef>
                <a:spcPts val="320"/>
              </a:spcBef>
              <a:buNone/>
            </a:pPr>
            <a:endParaRPr b="1">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411" name="Shape 411"/>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33</a:t>
            </a:fld>
            <a:endParaRPr lang="en-US" sz="1200" b="0" i="0" u="none" strike="noStrike" cap="none" baseline="0">
              <a:solidFill>
                <a:srgbClr val="888888"/>
              </a:solidFill>
              <a:latin typeface="Arial"/>
              <a:ea typeface="Arial"/>
              <a:cs typeface="Arial"/>
              <a:sym typeface="Arial"/>
            </a:endParaRPr>
          </a:p>
        </p:txBody>
      </p:sp>
      <p:sp>
        <p:nvSpPr>
          <p:cNvPr id="412" name="Shape 412"/>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413" name="Shape 413"/>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414" name="Shape 414"/>
          <p:cNvSpPr/>
          <p:nvPr/>
        </p:nvSpPr>
        <p:spPr>
          <a:xfrm>
            <a:off x="457194" y="256862"/>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title"/>
          </p:nvPr>
        </p:nvSpPr>
        <p:spPr>
          <a:xfrm>
            <a:off x="457200" y="103400"/>
            <a:ext cx="5043300" cy="1569599"/>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Step 4: Test your Hypothesis by Doing an Experiment</a:t>
            </a:r>
          </a:p>
        </p:txBody>
      </p:sp>
      <p:sp>
        <p:nvSpPr>
          <p:cNvPr id="421" name="Shape 421"/>
          <p:cNvSpPr txBox="1">
            <a:spLocks noGrp="1"/>
          </p:cNvSpPr>
          <p:nvPr>
            <p:ph type="body" idx="1"/>
          </p:nvPr>
        </p:nvSpPr>
        <p:spPr>
          <a:xfrm>
            <a:off x="381000" y="1912100"/>
            <a:ext cx="5119500" cy="44124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b="1">
                <a:solidFill>
                  <a:schemeClr val="dk1"/>
                </a:solidFill>
              </a:rPr>
              <a:t>Step 4:   </a:t>
            </a:r>
            <a:r>
              <a:rPr lang="en-US" sz="1600">
                <a:solidFill>
                  <a:schemeClr val="dk1"/>
                </a:solidFill>
              </a:rPr>
              <a:t>To test your hypothesis, you design an experiment that will either confirm or deny your hypothesis.  </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The experiment will determine if there is a cause and effect relationship between the two  things as described in the hypothesis:   “If   [I do this this]  then  [ this ] will happen.” </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SzPct val="25000"/>
              <a:buFont typeface="Arial"/>
              <a:buNone/>
            </a:pPr>
            <a:r>
              <a:rPr lang="en-US" sz="1600">
                <a:solidFill>
                  <a:schemeClr val="dk1"/>
                </a:solidFill>
              </a:rPr>
              <a:t>You should repeat your experiment several times to make sure that the first results weren’t just an accident.</a:t>
            </a:r>
          </a:p>
          <a:p>
            <a:pPr marL="914400" marR="0" lvl="0" indent="0" algn="l"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marR="0" lvl="0" algn="l" rtl="0">
              <a:spcBef>
                <a:spcPts val="0"/>
              </a:spcBef>
              <a:buNone/>
            </a:pPr>
            <a:endParaRPr>
              <a:solidFill>
                <a:schemeClr val="dk1"/>
              </a:solidFill>
            </a:endParaRPr>
          </a:p>
          <a:p>
            <a:pPr marR="0" lvl="0" algn="l" rtl="0">
              <a:spcBef>
                <a:spcPts val="0"/>
              </a:spcBef>
              <a:buNone/>
            </a:pPr>
            <a:endParaRPr>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algn="l" rtl="0">
              <a:spcBef>
                <a:spcPts val="0"/>
              </a:spcBef>
              <a:buNone/>
            </a:pPr>
            <a:endParaRPr sz="1600">
              <a:solidFill>
                <a:schemeClr val="dk1"/>
              </a:solidFill>
            </a:endParaRPr>
          </a:p>
          <a:p>
            <a:pPr marR="0" algn="l" rtl="0">
              <a:spcBef>
                <a:spcPts val="0"/>
              </a:spcBef>
              <a:buNone/>
            </a:pPr>
            <a:endParaRPr sz="1600">
              <a:solidFill>
                <a:schemeClr val="dk1"/>
              </a:solidFill>
            </a:endParaRPr>
          </a:p>
          <a:p>
            <a:pPr marR="0" algn="l" rtl="0">
              <a:spcBef>
                <a:spcPts val="0"/>
              </a:spcBef>
              <a:buNone/>
            </a:pPr>
            <a:endParaRPr sz="1600">
              <a:solidFill>
                <a:schemeClr val="dk1"/>
              </a:solidFill>
            </a:endParaRPr>
          </a:p>
          <a:p>
            <a:pPr marR="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p:txBody>
      </p:sp>
      <p:sp>
        <p:nvSpPr>
          <p:cNvPr id="422" name="Shape 422"/>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34</a:t>
            </a:fld>
            <a:endParaRPr lang="en-US" sz="1200" b="0" i="0" u="none" strike="noStrike" cap="none" baseline="0">
              <a:solidFill>
                <a:srgbClr val="888888"/>
              </a:solidFill>
              <a:latin typeface="Arial"/>
              <a:ea typeface="Arial"/>
              <a:cs typeface="Arial"/>
              <a:sym typeface="Arial"/>
            </a:endParaRPr>
          </a:p>
        </p:txBody>
      </p:sp>
      <p:sp>
        <p:nvSpPr>
          <p:cNvPr id="423" name="Shape 423"/>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424" name="Shape 424"/>
          <p:cNvSpPr/>
          <p:nvPr/>
        </p:nvSpPr>
        <p:spPr>
          <a:xfrm>
            <a:off x="5730305" y="2338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cxnSp>
        <p:nvCxnSpPr>
          <p:cNvPr id="425" name="Shape 425"/>
          <p:cNvCxnSpPr>
            <a:stCxn id="424" idx="2"/>
            <a:endCxn id="426" idx="0"/>
          </p:cNvCxnSpPr>
          <p:nvPr/>
        </p:nvCxnSpPr>
        <p:spPr>
          <a:xfrm>
            <a:off x="7091888" y="848585"/>
            <a:ext cx="0" cy="448800"/>
          </a:xfrm>
          <a:prstGeom prst="straightConnector1">
            <a:avLst/>
          </a:prstGeom>
          <a:noFill/>
          <a:ln w="19050" cap="flat">
            <a:solidFill>
              <a:schemeClr val="dk2"/>
            </a:solidFill>
            <a:prstDash val="solid"/>
            <a:round/>
            <a:headEnd type="none" w="lg" len="lg"/>
            <a:tailEnd type="triangle" w="lg" len="lg"/>
          </a:ln>
        </p:spPr>
      </p:cxnSp>
      <p:sp>
        <p:nvSpPr>
          <p:cNvPr id="426" name="Shape 426"/>
          <p:cNvSpPr/>
          <p:nvPr/>
        </p:nvSpPr>
        <p:spPr>
          <a:xfrm>
            <a:off x="5674544" y="12973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
        <p:nvSpPr>
          <p:cNvPr id="427" name="Shape 427"/>
          <p:cNvSpPr/>
          <p:nvPr/>
        </p:nvSpPr>
        <p:spPr>
          <a:xfrm>
            <a:off x="5674544" y="2398987"/>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
        <p:nvSpPr>
          <p:cNvPr id="428" name="Shape 428"/>
          <p:cNvSpPr/>
          <p:nvPr/>
        </p:nvSpPr>
        <p:spPr>
          <a:xfrm>
            <a:off x="5674539" y="348156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cxnSp>
        <p:nvCxnSpPr>
          <p:cNvPr id="429" name="Shape 429"/>
          <p:cNvCxnSpPr>
            <a:stCxn id="426" idx="2"/>
            <a:endCxn id="427" idx="0"/>
          </p:cNvCxnSpPr>
          <p:nvPr/>
        </p:nvCxnSpPr>
        <p:spPr>
          <a:xfrm>
            <a:off x="7091882" y="1912110"/>
            <a:ext cx="0" cy="486900"/>
          </a:xfrm>
          <a:prstGeom prst="straightConnector1">
            <a:avLst/>
          </a:prstGeom>
          <a:noFill/>
          <a:ln w="19050" cap="flat">
            <a:solidFill>
              <a:schemeClr val="dk2"/>
            </a:solidFill>
            <a:prstDash val="solid"/>
            <a:round/>
            <a:headEnd type="none" w="lg" len="lg"/>
            <a:tailEnd type="triangle" w="lg" len="lg"/>
          </a:ln>
        </p:spPr>
      </p:cxnSp>
      <p:cxnSp>
        <p:nvCxnSpPr>
          <p:cNvPr id="430" name="Shape 430"/>
          <p:cNvCxnSpPr>
            <a:stCxn id="427" idx="2"/>
            <a:endCxn id="428" idx="0"/>
          </p:cNvCxnSpPr>
          <p:nvPr/>
        </p:nvCxnSpPr>
        <p:spPr>
          <a:xfrm>
            <a:off x="7091882" y="3013723"/>
            <a:ext cx="0" cy="467700"/>
          </a:xfrm>
          <a:prstGeom prst="straightConnector1">
            <a:avLst/>
          </a:prstGeom>
          <a:noFill/>
          <a:ln w="19050" cap="flat">
            <a:solidFill>
              <a:schemeClr val="dk2"/>
            </a:solidFill>
            <a:prstDash val="solid"/>
            <a:round/>
            <a:headEnd type="none" w="lg" len="lg"/>
            <a:tailEnd type="triangle" w="lg" len="lg"/>
          </a:ln>
        </p:spPr>
      </p:cxnSp>
      <p:pic>
        <p:nvPicPr>
          <p:cNvPr id="431" name="Shape 431"/>
          <p:cNvPicPr preferRelativeResize="0"/>
          <p:nvPr/>
        </p:nvPicPr>
        <p:blipFill>
          <a:blip r:embed="rId3">
            <a:alphaModFix/>
          </a:blip>
          <a:stretch>
            <a:fillRect/>
          </a:stretch>
        </p:blipFill>
        <p:spPr>
          <a:xfrm>
            <a:off x="543475" y="4837312"/>
            <a:ext cx="723900" cy="86677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txBox="1">
            <a:spLocks noGrp="1"/>
          </p:cNvSpPr>
          <p:nvPr>
            <p:ph type="title"/>
          </p:nvPr>
        </p:nvSpPr>
        <p:spPr>
          <a:xfrm>
            <a:off x="381000" y="103400"/>
            <a:ext cx="8305799" cy="1569599"/>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Fair Test</a:t>
            </a:r>
          </a:p>
        </p:txBody>
      </p:sp>
      <p:sp>
        <p:nvSpPr>
          <p:cNvPr id="438" name="Shape 438"/>
          <p:cNvSpPr txBox="1">
            <a:spLocks noGrp="1"/>
          </p:cNvSpPr>
          <p:nvPr>
            <p:ph type="body" idx="1"/>
          </p:nvPr>
        </p:nvSpPr>
        <p:spPr>
          <a:xfrm>
            <a:off x="381000" y="1912100"/>
            <a:ext cx="4910400" cy="42033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sz="1600">
              <a:solidFill>
                <a:schemeClr val="dk1"/>
              </a:solidFill>
            </a:endParaRPr>
          </a:p>
          <a:p>
            <a:pPr marR="0" lvl="0" algn="l" rtl="0">
              <a:spcBef>
                <a:spcPts val="0"/>
              </a:spcBef>
              <a:buClr>
                <a:schemeClr val="dk1"/>
              </a:buClr>
              <a:buSzPct val="25000"/>
              <a:buFont typeface="Arial"/>
              <a:buNone/>
            </a:pPr>
            <a:r>
              <a:rPr lang="en-US" sz="1600">
                <a:solidFill>
                  <a:schemeClr val="dk1"/>
                </a:solidFill>
              </a:rPr>
              <a:t>It is important for your experiment to be a </a:t>
            </a:r>
            <a:r>
              <a:rPr lang="en-US" sz="1600" b="1" u="sng">
                <a:solidFill>
                  <a:schemeClr val="dk1"/>
                </a:solidFill>
              </a:rPr>
              <a:t>fair</a:t>
            </a:r>
            <a:r>
              <a:rPr lang="en-US" sz="1600">
                <a:solidFill>
                  <a:schemeClr val="dk1"/>
                </a:solidFill>
              </a:rPr>
              <a:t> test.  You conduct a fair test by making sure that you change only one condition (or variable) at a time while keeping all other conditions the same.</a:t>
            </a:r>
          </a:p>
          <a:p>
            <a:pPr marR="0" lvl="0" algn="l" rtl="0">
              <a:spcBef>
                <a:spcPts val="0"/>
              </a:spcBef>
              <a:buClr>
                <a:schemeClr val="dk1"/>
              </a:buClr>
              <a:buFont typeface="Arial"/>
              <a:buNone/>
            </a:pPr>
            <a:endParaRPr sz="1600">
              <a:solidFill>
                <a:schemeClr val="dk1"/>
              </a:solidFill>
            </a:endParaRPr>
          </a:p>
          <a:p>
            <a:pPr marR="0" lvl="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Click </a:t>
            </a:r>
            <a:r>
              <a:rPr lang="en-US" sz="1600" u="sng">
                <a:solidFill>
                  <a:schemeClr val="hlink"/>
                </a:solidFill>
                <a:hlinkClick r:id="rId3"/>
              </a:rPr>
              <a:t>here</a:t>
            </a:r>
            <a:r>
              <a:rPr lang="en-US" sz="1600">
                <a:solidFill>
                  <a:schemeClr val="dk1"/>
                </a:solidFill>
              </a:rPr>
              <a:t> to view a video about a fair test.  </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Click </a:t>
            </a:r>
            <a:r>
              <a:rPr lang="en-US" sz="1600" u="sng">
                <a:solidFill>
                  <a:schemeClr val="hlink"/>
                </a:solidFill>
                <a:hlinkClick r:id="rId4"/>
              </a:rPr>
              <a:t>here</a:t>
            </a:r>
            <a:r>
              <a:rPr lang="en-US" sz="1600">
                <a:solidFill>
                  <a:schemeClr val="dk1"/>
                </a:solidFill>
              </a:rPr>
              <a:t> for more information about doing a fair test.</a:t>
            </a:r>
          </a:p>
          <a:p>
            <a:pPr lvl="0" rtl="0">
              <a:spcBef>
                <a:spcPts val="0"/>
              </a:spcBef>
              <a:buClr>
                <a:schemeClr val="dk1"/>
              </a:buClr>
              <a:buFont typeface="Arial"/>
              <a:buNone/>
            </a:pPr>
            <a:endParaRPr>
              <a:solidFill>
                <a:schemeClr val="dk1"/>
              </a:solidFill>
            </a:endParaRPr>
          </a:p>
          <a:p>
            <a:pPr marR="0" lvl="0" algn="l" rtl="0">
              <a:spcBef>
                <a:spcPts val="0"/>
              </a:spcBef>
              <a:buNone/>
            </a:pPr>
            <a:endParaRPr>
              <a:solidFill>
                <a:schemeClr val="dk1"/>
              </a:solidFill>
            </a:endParaRPr>
          </a:p>
          <a:p>
            <a:pPr marR="0" lvl="0" algn="l" rtl="0">
              <a:spcBef>
                <a:spcPts val="0"/>
              </a:spcBef>
              <a:buNone/>
            </a:pPr>
            <a:endParaRPr>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p:txBody>
      </p:sp>
      <p:sp>
        <p:nvSpPr>
          <p:cNvPr id="439" name="Shape 43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35</a:t>
            </a:fld>
            <a:endParaRPr lang="en-US" sz="1200" b="0" i="0" u="none" strike="noStrike" cap="none" baseline="0">
              <a:solidFill>
                <a:srgbClr val="888888"/>
              </a:solidFill>
              <a:latin typeface="Arial"/>
              <a:ea typeface="Arial"/>
              <a:cs typeface="Arial"/>
              <a:sym typeface="Arial"/>
            </a:endParaRPr>
          </a:p>
        </p:txBody>
      </p:sp>
      <p:sp>
        <p:nvSpPr>
          <p:cNvPr id="440" name="Shape 44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441" name="Shape 441"/>
          <p:cNvPicPr preferRelativeResize="0"/>
          <p:nvPr/>
        </p:nvPicPr>
        <p:blipFill>
          <a:blip r:embed="rId5">
            <a:alphaModFix/>
          </a:blip>
          <a:stretch>
            <a:fillRect/>
          </a:stretch>
        </p:blipFill>
        <p:spPr>
          <a:xfrm>
            <a:off x="5505100" y="2263175"/>
            <a:ext cx="3251325" cy="189147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Shape 447"/>
          <p:cNvSpPr txBox="1">
            <a:spLocks noGrp="1"/>
          </p:cNvSpPr>
          <p:nvPr>
            <p:ph type="body" idx="1"/>
          </p:nvPr>
        </p:nvSpPr>
        <p:spPr>
          <a:xfrm>
            <a:off x="457200" y="1295400"/>
            <a:ext cx="4973399" cy="4907099"/>
          </a:xfrm>
          <a:prstGeom prst="rect">
            <a:avLst/>
          </a:prstGeom>
          <a:noFill/>
          <a:ln>
            <a:noFill/>
          </a:ln>
        </p:spPr>
        <p:txBody>
          <a:bodyPr lIns="91425" tIns="45700" rIns="91425" bIns="45700" anchor="t" anchorCtr="0">
            <a:noAutofit/>
          </a:bodyPr>
          <a:lstStyle/>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questions:</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None/>
            </a:pPr>
            <a:r>
              <a:rPr lang="en-US" sz="1600" b="1">
                <a:solidFill>
                  <a:schemeClr val="dk1"/>
                </a:solidFill>
              </a:rPr>
              <a:t>Q: What test did Jenny do? Describe the step-by-step procedure that Jenny followed. </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sz="1600" b="1">
              <a:solidFill>
                <a:schemeClr val="dk1"/>
              </a:solidFill>
            </a:endParaRPr>
          </a:p>
          <a:p>
            <a:pPr lvl="0" rtl="0">
              <a:spcBef>
                <a:spcPts val="0"/>
              </a:spcBef>
              <a:buClr>
                <a:schemeClr val="dk1"/>
              </a:buClr>
              <a:buFont typeface="Arial"/>
              <a:buNone/>
            </a:pPr>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448" name="Shape 448"/>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36</a:t>
            </a:fld>
            <a:endParaRPr lang="en-US" sz="1200" b="0" i="0" u="none" strike="noStrike" cap="none" baseline="0">
              <a:solidFill>
                <a:srgbClr val="888888"/>
              </a:solidFill>
              <a:latin typeface="Arial"/>
              <a:ea typeface="Arial"/>
              <a:cs typeface="Arial"/>
              <a:sym typeface="Arial"/>
            </a:endParaRPr>
          </a:p>
        </p:txBody>
      </p:sp>
      <p:sp>
        <p:nvSpPr>
          <p:cNvPr id="449" name="Shape 449"/>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450" name="Shape 450"/>
          <p:cNvPicPr preferRelativeResize="0"/>
          <p:nvPr/>
        </p:nvPicPr>
        <p:blipFill rotWithShape="1">
          <a:blip r:embed="rId3">
            <a:alphaModFix/>
          </a:blip>
          <a:srcRect/>
          <a:stretch/>
        </p:blipFill>
        <p:spPr>
          <a:xfrm>
            <a:off x="4143185" y="5146035"/>
            <a:ext cx="822300" cy="822300"/>
          </a:xfrm>
          <a:prstGeom prst="rect">
            <a:avLst/>
          </a:prstGeom>
          <a:noFill/>
          <a:ln>
            <a:noFill/>
          </a:ln>
        </p:spPr>
      </p:pic>
      <p:sp>
        <p:nvSpPr>
          <p:cNvPr id="451" name="Shape 451"/>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452" name="Shape 452"/>
          <p:cNvSpPr/>
          <p:nvPr/>
        </p:nvSpPr>
        <p:spPr>
          <a:xfrm>
            <a:off x="457189" y="25686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Shape 458"/>
          <p:cNvSpPr txBox="1">
            <a:spLocks noGrp="1"/>
          </p:cNvSpPr>
          <p:nvPr>
            <p:ph type="body" idx="1"/>
          </p:nvPr>
        </p:nvSpPr>
        <p:spPr>
          <a:xfrm>
            <a:off x="457200" y="1600200"/>
            <a:ext cx="4520100" cy="2372399"/>
          </a:xfrm>
          <a:prstGeom prst="rect">
            <a:avLst/>
          </a:prstGeom>
          <a:noFill/>
          <a:ln>
            <a:noFill/>
          </a:ln>
        </p:spPr>
        <p:txBody>
          <a:bodyPr lIns="91425" tIns="45700" rIns="91425" bIns="45700" anchor="t" anchorCtr="0">
            <a:noAutofit/>
          </a:bodyPr>
          <a:lstStyle/>
          <a:p>
            <a:pPr marL="0" marR="0" lvl="0" indent="0" algn="l" rtl="0">
              <a:spcBef>
                <a:spcPts val="320"/>
              </a:spcBef>
              <a:buClr>
                <a:schemeClr val="dk1"/>
              </a:buClr>
              <a:buSzPct val="25000"/>
              <a:buFont typeface="Calibri"/>
              <a:buNone/>
            </a:pPr>
            <a:r>
              <a:rPr lang="en-US" sz="1600" b="1">
                <a:solidFill>
                  <a:schemeClr val="dk1"/>
                </a:solidFill>
              </a:rPr>
              <a:t>Q:  What test did Jenny do? Describe the step-by-step procedure Jenny followed. </a:t>
            </a: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None/>
            </a:pPr>
            <a:r>
              <a:rPr lang="en-US" sz="1600">
                <a:solidFill>
                  <a:schemeClr val="dk1"/>
                </a:solidFill>
              </a:rPr>
              <a:t>A:  The first step in Jenny’s experiment is to put gas in her car. The second step in Jenny’s experiment is to start the car again.</a:t>
            </a: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459" name="Shape 45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37</a:t>
            </a:fld>
            <a:endParaRPr lang="en-US" sz="1200" b="0" i="0" u="none" strike="noStrike" cap="none" baseline="0">
              <a:solidFill>
                <a:srgbClr val="888888"/>
              </a:solidFill>
              <a:latin typeface="Arial"/>
              <a:ea typeface="Arial"/>
              <a:cs typeface="Arial"/>
              <a:sym typeface="Arial"/>
            </a:endParaRPr>
          </a:p>
        </p:txBody>
      </p:sp>
      <p:sp>
        <p:nvSpPr>
          <p:cNvPr id="460" name="Shape 46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461" name="Shape 461"/>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462" name="Shape 462"/>
          <p:cNvSpPr/>
          <p:nvPr/>
        </p:nvSpPr>
        <p:spPr>
          <a:xfrm>
            <a:off x="457189" y="25686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457200" y="1295400"/>
            <a:ext cx="4973399" cy="4907099"/>
          </a:xfrm>
          <a:prstGeom prst="rect">
            <a:avLst/>
          </a:prstGeom>
          <a:noFill/>
          <a:ln>
            <a:noFill/>
          </a:ln>
        </p:spPr>
        <p:txBody>
          <a:bodyPr lIns="91425" tIns="45700" rIns="91425" bIns="45700" anchor="t" anchorCtr="0">
            <a:noAutofit/>
          </a:bodyPr>
          <a:lstStyle/>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None/>
            </a:pPr>
            <a:r>
              <a:rPr lang="en-US" sz="1600" b="1">
                <a:solidFill>
                  <a:schemeClr val="dk1"/>
                </a:solidFill>
              </a:rPr>
              <a:t>Q: Is Jenny’s experiment a fair test? Why or why not?</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sz="1600" b="1">
              <a:solidFill>
                <a:schemeClr val="dk1"/>
              </a:solidFill>
            </a:endParaRPr>
          </a:p>
          <a:p>
            <a:pPr lvl="0" rtl="0">
              <a:spcBef>
                <a:spcPts val="0"/>
              </a:spcBef>
              <a:buClr>
                <a:schemeClr val="dk1"/>
              </a:buClr>
              <a:buFont typeface="Arial"/>
              <a:buNone/>
            </a:pPr>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469" name="Shape 46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38</a:t>
            </a:fld>
            <a:endParaRPr lang="en-US" sz="1200" b="0" i="0" u="none" strike="noStrike" cap="none" baseline="0">
              <a:solidFill>
                <a:srgbClr val="888888"/>
              </a:solidFill>
              <a:latin typeface="Arial"/>
              <a:ea typeface="Arial"/>
              <a:cs typeface="Arial"/>
              <a:sym typeface="Arial"/>
            </a:endParaRPr>
          </a:p>
        </p:txBody>
      </p:sp>
      <p:sp>
        <p:nvSpPr>
          <p:cNvPr id="470" name="Shape 47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471" name="Shape 471"/>
          <p:cNvPicPr preferRelativeResize="0"/>
          <p:nvPr/>
        </p:nvPicPr>
        <p:blipFill rotWithShape="1">
          <a:blip r:embed="rId3">
            <a:alphaModFix/>
          </a:blip>
          <a:srcRect/>
          <a:stretch/>
        </p:blipFill>
        <p:spPr>
          <a:xfrm>
            <a:off x="4143185" y="5146035"/>
            <a:ext cx="822300" cy="822300"/>
          </a:xfrm>
          <a:prstGeom prst="rect">
            <a:avLst/>
          </a:prstGeom>
          <a:noFill/>
          <a:ln>
            <a:noFill/>
          </a:ln>
        </p:spPr>
      </p:pic>
      <p:sp>
        <p:nvSpPr>
          <p:cNvPr id="472" name="Shape 472"/>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473" name="Shape 473"/>
          <p:cNvSpPr/>
          <p:nvPr/>
        </p:nvSpPr>
        <p:spPr>
          <a:xfrm>
            <a:off x="457189" y="25686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Shape 479"/>
          <p:cNvSpPr txBox="1">
            <a:spLocks noGrp="1"/>
          </p:cNvSpPr>
          <p:nvPr>
            <p:ph type="body" idx="1"/>
          </p:nvPr>
        </p:nvSpPr>
        <p:spPr>
          <a:xfrm>
            <a:off x="457200" y="1600200"/>
            <a:ext cx="4520100" cy="4603199"/>
          </a:xfrm>
          <a:prstGeom prst="rect">
            <a:avLst/>
          </a:prstGeom>
          <a:noFill/>
          <a:ln>
            <a:noFill/>
          </a:ln>
        </p:spPr>
        <p:txBody>
          <a:bodyPr lIns="91425" tIns="45700" rIns="91425" bIns="45700" anchor="t" anchorCtr="0">
            <a:noAutofit/>
          </a:bodyPr>
          <a:lstStyle/>
          <a:p>
            <a:pPr marL="0" marR="0" lvl="0" indent="0" algn="l" rtl="0">
              <a:spcBef>
                <a:spcPts val="320"/>
              </a:spcBef>
              <a:buClr>
                <a:schemeClr val="dk1"/>
              </a:buClr>
              <a:buSzPct val="25000"/>
              <a:buFont typeface="Calibri"/>
              <a:buNone/>
            </a:pPr>
            <a:r>
              <a:rPr lang="en-US" sz="1600" b="1">
                <a:solidFill>
                  <a:schemeClr val="dk1"/>
                </a:solidFill>
              </a:rPr>
              <a:t>Q:  Is Jenny’s experiment a fair test? Why or why not?</a:t>
            </a: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None/>
            </a:pPr>
            <a:r>
              <a:rPr lang="en-US" sz="1600">
                <a:solidFill>
                  <a:schemeClr val="dk1"/>
                </a:solidFill>
              </a:rPr>
              <a:t>A:  Yes, Jenny’s test is a fair test because she only changes one variable, which is the amount of fuel in the car.</a:t>
            </a: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480" name="Shape 480"/>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39</a:t>
            </a:fld>
            <a:endParaRPr lang="en-US" sz="1200" b="0" i="0" u="none" strike="noStrike" cap="none" baseline="0">
              <a:solidFill>
                <a:srgbClr val="888888"/>
              </a:solidFill>
              <a:latin typeface="Arial"/>
              <a:ea typeface="Arial"/>
              <a:cs typeface="Arial"/>
              <a:sym typeface="Arial"/>
            </a:endParaRPr>
          </a:p>
        </p:txBody>
      </p:sp>
      <p:sp>
        <p:nvSpPr>
          <p:cNvPr id="481" name="Shape 481"/>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482" name="Shape 482"/>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483" name="Shape 483"/>
          <p:cNvSpPr/>
          <p:nvPr/>
        </p:nvSpPr>
        <p:spPr>
          <a:xfrm>
            <a:off x="457189" y="25686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Arial"/>
                <a:ea typeface="Arial"/>
                <a:cs typeface="Arial"/>
                <a:sym typeface="Arial"/>
              </a:rPr>
              <a:t>Unit Objectives</a:t>
            </a:r>
          </a:p>
        </p:txBody>
      </p:sp>
      <p:sp>
        <p:nvSpPr>
          <p:cNvPr id="93" name="Shape 93"/>
          <p:cNvSpPr txBox="1">
            <a:spLocks noGrp="1"/>
          </p:cNvSpPr>
          <p:nvPr>
            <p:ph type="body" idx="1"/>
          </p:nvPr>
        </p:nvSpPr>
        <p:spPr>
          <a:xfrm>
            <a:off x="457200" y="1371600"/>
            <a:ext cx="5239199" cy="4890900"/>
          </a:xfrm>
          <a:prstGeom prst="rect">
            <a:avLst/>
          </a:prstGeom>
          <a:noFill/>
          <a:ln>
            <a:noFill/>
          </a:ln>
        </p:spPr>
        <p:txBody>
          <a:bodyPr lIns="91425" tIns="45700" rIns="91425" bIns="45700" anchor="t" anchorCtr="0">
            <a:noAutofit/>
          </a:bodyPr>
          <a:lstStyle/>
          <a:p>
            <a:pPr marL="0" marR="0" indent="0" algn="l" rtl="0">
              <a:spcBef>
                <a:spcPts val="0"/>
              </a:spcBef>
              <a:buNone/>
            </a:pPr>
            <a:r>
              <a:rPr lang="en-US" sz="1600">
                <a:solidFill>
                  <a:schemeClr val="dk1"/>
                </a:solidFill>
              </a:rPr>
              <a:t>This scientific method unit has four sections. After completing this unit, you will be able to perform four objectives:</a:t>
            </a:r>
          </a:p>
          <a:p>
            <a:pPr marL="0" marR="0" indent="0" algn="l" rtl="0">
              <a:spcBef>
                <a:spcPts val="0"/>
              </a:spcBef>
              <a:buNone/>
            </a:pPr>
            <a:endParaRPr sz="1600">
              <a:solidFill>
                <a:schemeClr val="dk1"/>
              </a:solidFill>
            </a:endParaRPr>
          </a:p>
          <a:p>
            <a:pPr marL="0" marR="0" indent="0" algn="l" rtl="0">
              <a:spcBef>
                <a:spcPts val="0"/>
              </a:spcBef>
              <a:buNone/>
            </a:pPr>
            <a:endParaRPr sz="1600">
              <a:solidFill>
                <a:schemeClr val="dk1"/>
              </a:solidFill>
            </a:endParaRPr>
          </a:p>
          <a:p>
            <a:pPr marL="0" marR="0" lvl="0" indent="0" algn="l" rtl="0">
              <a:spcBef>
                <a:spcPts val="0"/>
              </a:spcBef>
              <a:buNone/>
            </a:pPr>
            <a:endParaRPr sz="1600">
              <a:solidFill>
                <a:schemeClr val="dk1"/>
              </a:solidFill>
            </a:endParaRPr>
          </a:p>
          <a:p>
            <a:pPr marL="342900" marR="0" lvl="0" indent="-342900" algn="l" rtl="0">
              <a:spcBef>
                <a:spcPts val="0"/>
              </a:spcBef>
              <a:buClr>
                <a:schemeClr val="dk1"/>
              </a:buClr>
              <a:buSzPct val="100000"/>
              <a:buFont typeface="Calibri"/>
              <a:buAutoNum type="arabicPeriod"/>
            </a:pPr>
            <a:r>
              <a:rPr lang="en-US" sz="1600" b="1">
                <a:solidFill>
                  <a:schemeClr val="dk1"/>
                </a:solidFill>
              </a:rPr>
              <a:t>Objective 1</a:t>
            </a:r>
            <a:r>
              <a:rPr lang="en-US" sz="1600">
                <a:solidFill>
                  <a:schemeClr val="dk1"/>
                </a:solidFill>
              </a:rPr>
              <a:t>: When you are given the six steps of the scientific method out of order, you will name and put the six steps of the scientific method in the right order. </a:t>
            </a:r>
          </a:p>
          <a:p>
            <a:pPr marL="0" marR="0" indent="0" algn="l" rtl="0">
              <a:spcBef>
                <a:spcPts val="0"/>
              </a:spcBef>
              <a:buNone/>
            </a:pPr>
            <a:endParaRPr sz="1600">
              <a:solidFill>
                <a:schemeClr val="dk1"/>
              </a:solidFill>
            </a:endParaRPr>
          </a:p>
          <a:p>
            <a:pPr marL="457200" marR="0" lvl="0" indent="0" algn="l" rtl="0">
              <a:spcBef>
                <a:spcPts val="280"/>
              </a:spcBef>
              <a:buNone/>
            </a:pPr>
            <a:endParaRPr sz="1600">
              <a:solidFill>
                <a:schemeClr val="dk1"/>
              </a:solidFill>
            </a:endParaRPr>
          </a:p>
          <a:p>
            <a:pPr marL="342900" marR="0" lvl="0" indent="-342900" algn="l" rtl="0">
              <a:spcBef>
                <a:spcPts val="320"/>
              </a:spcBef>
              <a:buClr>
                <a:schemeClr val="dk1"/>
              </a:buClr>
              <a:buSzPct val="100000"/>
              <a:buFont typeface="Calibri"/>
              <a:buAutoNum type="arabicPeriod"/>
            </a:pPr>
            <a:r>
              <a:rPr lang="en-US" sz="1600" b="1">
                <a:solidFill>
                  <a:schemeClr val="dk1"/>
                </a:solidFill>
              </a:rPr>
              <a:t>Objective 2</a:t>
            </a:r>
            <a:r>
              <a:rPr lang="en-US" sz="1600">
                <a:solidFill>
                  <a:schemeClr val="dk1"/>
                </a:solidFill>
              </a:rPr>
              <a:t>: When you are given a story, you will find the six steps of the scientific method in that story.</a:t>
            </a:r>
          </a:p>
          <a:p>
            <a:pPr marL="0" marR="0" lvl="0" indent="0" algn="l" rtl="0">
              <a:spcBef>
                <a:spcPts val="320"/>
              </a:spcBef>
              <a:buNone/>
            </a:pPr>
            <a:endParaRPr sz="1600" b="0" i="0" u="none" strike="noStrike" cap="none" baseline="0">
              <a:solidFill>
                <a:srgbClr val="FF0000"/>
              </a:solidFill>
              <a:latin typeface="Arial"/>
              <a:ea typeface="Arial"/>
              <a:cs typeface="Arial"/>
              <a:sym typeface="Arial"/>
            </a:endParaRPr>
          </a:p>
          <a:p>
            <a:pPr marL="0" marR="0" lvl="0" indent="0" algn="l" rtl="0">
              <a:spcBef>
                <a:spcPts val="320"/>
              </a:spcBef>
              <a:buNone/>
            </a:pPr>
            <a:endParaRPr>
              <a:solidFill>
                <a:schemeClr val="dk1"/>
              </a:solidFill>
            </a:endParaRPr>
          </a:p>
          <a:p>
            <a:pPr marL="457200" marR="0" lvl="0" indent="0" algn="l" rtl="0">
              <a:spcBef>
                <a:spcPts val="280"/>
              </a:spcBef>
              <a:buNone/>
            </a:pPr>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94" name="Shape 9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a:t>
            </a:fld>
            <a:endParaRPr lang="en-US" sz="1200" b="0" i="0" u="none" strike="noStrike" cap="none" baseline="0">
              <a:solidFill>
                <a:srgbClr val="888888"/>
              </a:solidFill>
              <a:latin typeface="Arial"/>
              <a:ea typeface="Arial"/>
              <a:cs typeface="Arial"/>
              <a:sym typeface="Arial"/>
            </a:endParaRPr>
          </a:p>
        </p:txBody>
      </p:sp>
      <p:sp>
        <p:nvSpPr>
          <p:cNvPr id="95" name="Shape 9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96" name="Shape 96"/>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Shape 489"/>
          <p:cNvSpPr txBox="1">
            <a:spLocks noGrp="1"/>
          </p:cNvSpPr>
          <p:nvPr>
            <p:ph type="title"/>
          </p:nvPr>
        </p:nvSpPr>
        <p:spPr>
          <a:xfrm>
            <a:off x="457200" y="103400"/>
            <a:ext cx="5043300" cy="11430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Step 5: Analyze Your Data and Draw a Conclusion</a:t>
            </a:r>
          </a:p>
        </p:txBody>
      </p:sp>
      <p:sp>
        <p:nvSpPr>
          <p:cNvPr id="490" name="Shape 490"/>
          <p:cNvSpPr txBox="1">
            <a:spLocks noGrp="1"/>
          </p:cNvSpPr>
          <p:nvPr>
            <p:ph type="body" idx="1"/>
          </p:nvPr>
        </p:nvSpPr>
        <p:spPr>
          <a:xfrm>
            <a:off x="457200" y="1933225"/>
            <a:ext cx="4787700" cy="43913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b="1">
                <a:solidFill>
                  <a:schemeClr val="dk1"/>
                </a:solidFill>
              </a:rPr>
              <a:t>Step 5:  </a:t>
            </a:r>
            <a:r>
              <a:rPr lang="en-US" sz="1600">
                <a:solidFill>
                  <a:schemeClr val="dk1"/>
                </a:solidFill>
              </a:rPr>
              <a:t>During the experiment, you collect and analyze data. Once your experiment is complete, you collect your measurements and analyze them to see if they support your hypothesis or not.</a:t>
            </a: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sz="1100">
              <a:solidFill>
                <a:schemeClr val="dk1"/>
              </a:solidFill>
            </a:endParaRP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sz="18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Font typeface="Arial"/>
              <a:buNone/>
            </a:pPr>
            <a:endParaRPr>
              <a:solidFill>
                <a:schemeClr val="dk1"/>
              </a:solidFill>
            </a:endParaRPr>
          </a:p>
          <a:p>
            <a:pPr marL="91440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sz="1000">
              <a:solidFill>
                <a:srgbClr val="333333"/>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marR="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algn="l" rtl="0">
              <a:spcBef>
                <a:spcPts val="0"/>
              </a:spcBef>
              <a:buNone/>
            </a:pPr>
            <a:endParaRPr sz="1600">
              <a:solidFill>
                <a:schemeClr val="dk1"/>
              </a:solidFill>
            </a:endParaRPr>
          </a:p>
          <a:p>
            <a:pPr marR="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p:txBody>
      </p:sp>
      <p:sp>
        <p:nvSpPr>
          <p:cNvPr id="491" name="Shape 491"/>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40</a:t>
            </a:fld>
            <a:endParaRPr lang="en-US" sz="1200" b="0" i="0" u="none" strike="noStrike" cap="none" baseline="0">
              <a:solidFill>
                <a:srgbClr val="888888"/>
              </a:solidFill>
              <a:latin typeface="Arial"/>
              <a:ea typeface="Arial"/>
              <a:cs typeface="Arial"/>
              <a:sym typeface="Arial"/>
            </a:endParaRPr>
          </a:p>
        </p:txBody>
      </p:sp>
      <p:sp>
        <p:nvSpPr>
          <p:cNvPr id="492" name="Shape 492"/>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493" name="Shape 493"/>
          <p:cNvSpPr/>
          <p:nvPr/>
        </p:nvSpPr>
        <p:spPr>
          <a:xfrm>
            <a:off x="5730305" y="2338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cxnSp>
        <p:nvCxnSpPr>
          <p:cNvPr id="494" name="Shape 494"/>
          <p:cNvCxnSpPr>
            <a:stCxn id="493" idx="2"/>
            <a:endCxn id="495" idx="0"/>
          </p:cNvCxnSpPr>
          <p:nvPr/>
        </p:nvCxnSpPr>
        <p:spPr>
          <a:xfrm>
            <a:off x="7091888" y="848585"/>
            <a:ext cx="0" cy="448800"/>
          </a:xfrm>
          <a:prstGeom prst="straightConnector1">
            <a:avLst/>
          </a:prstGeom>
          <a:noFill/>
          <a:ln w="19050" cap="flat">
            <a:solidFill>
              <a:schemeClr val="dk2"/>
            </a:solidFill>
            <a:prstDash val="solid"/>
            <a:round/>
            <a:headEnd type="none" w="lg" len="lg"/>
            <a:tailEnd type="triangle" w="lg" len="lg"/>
          </a:ln>
        </p:spPr>
      </p:cxnSp>
      <p:sp>
        <p:nvSpPr>
          <p:cNvPr id="495" name="Shape 495"/>
          <p:cNvSpPr/>
          <p:nvPr/>
        </p:nvSpPr>
        <p:spPr>
          <a:xfrm>
            <a:off x="5674544" y="12973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
        <p:nvSpPr>
          <p:cNvPr id="496" name="Shape 496"/>
          <p:cNvSpPr/>
          <p:nvPr/>
        </p:nvSpPr>
        <p:spPr>
          <a:xfrm>
            <a:off x="5674544" y="2398987"/>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
        <p:nvSpPr>
          <p:cNvPr id="497" name="Shape 497"/>
          <p:cNvSpPr/>
          <p:nvPr/>
        </p:nvSpPr>
        <p:spPr>
          <a:xfrm>
            <a:off x="5674539" y="348156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
        <p:nvSpPr>
          <p:cNvPr id="498" name="Shape 498"/>
          <p:cNvSpPr/>
          <p:nvPr/>
        </p:nvSpPr>
        <p:spPr>
          <a:xfrm>
            <a:off x="5730294" y="4564150"/>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cxnSp>
        <p:nvCxnSpPr>
          <p:cNvPr id="499" name="Shape 499"/>
          <p:cNvCxnSpPr>
            <a:stCxn id="495" idx="2"/>
            <a:endCxn id="496" idx="0"/>
          </p:cNvCxnSpPr>
          <p:nvPr/>
        </p:nvCxnSpPr>
        <p:spPr>
          <a:xfrm>
            <a:off x="7091882" y="1912110"/>
            <a:ext cx="0" cy="486900"/>
          </a:xfrm>
          <a:prstGeom prst="straightConnector1">
            <a:avLst/>
          </a:prstGeom>
          <a:noFill/>
          <a:ln w="19050" cap="flat">
            <a:solidFill>
              <a:schemeClr val="dk2"/>
            </a:solidFill>
            <a:prstDash val="solid"/>
            <a:round/>
            <a:headEnd type="none" w="lg" len="lg"/>
            <a:tailEnd type="triangle" w="lg" len="lg"/>
          </a:ln>
        </p:spPr>
      </p:cxnSp>
      <p:cxnSp>
        <p:nvCxnSpPr>
          <p:cNvPr id="500" name="Shape 500"/>
          <p:cNvCxnSpPr>
            <a:stCxn id="496" idx="2"/>
            <a:endCxn id="497" idx="0"/>
          </p:cNvCxnSpPr>
          <p:nvPr/>
        </p:nvCxnSpPr>
        <p:spPr>
          <a:xfrm>
            <a:off x="7091882" y="3013723"/>
            <a:ext cx="0" cy="467700"/>
          </a:xfrm>
          <a:prstGeom prst="straightConnector1">
            <a:avLst/>
          </a:prstGeom>
          <a:noFill/>
          <a:ln w="19050" cap="flat">
            <a:solidFill>
              <a:schemeClr val="dk2"/>
            </a:solidFill>
            <a:prstDash val="solid"/>
            <a:round/>
            <a:headEnd type="none" w="lg" len="lg"/>
            <a:tailEnd type="triangle" w="lg" len="lg"/>
          </a:ln>
        </p:spPr>
      </p:cxnSp>
      <p:cxnSp>
        <p:nvCxnSpPr>
          <p:cNvPr id="501" name="Shape 501"/>
          <p:cNvCxnSpPr>
            <a:stCxn id="497" idx="2"/>
            <a:endCxn id="498" idx="0"/>
          </p:cNvCxnSpPr>
          <p:nvPr/>
        </p:nvCxnSpPr>
        <p:spPr>
          <a:xfrm>
            <a:off x="7091877" y="4096298"/>
            <a:ext cx="0" cy="4680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Shape 507"/>
          <p:cNvSpPr txBox="1">
            <a:spLocks noGrp="1"/>
          </p:cNvSpPr>
          <p:nvPr>
            <p:ph type="title"/>
          </p:nvPr>
        </p:nvSpPr>
        <p:spPr>
          <a:xfrm>
            <a:off x="457200" y="103400"/>
            <a:ext cx="5043300" cy="1597799"/>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Step 5: Analyze Your Data and Draw a Conclusion</a:t>
            </a:r>
          </a:p>
        </p:txBody>
      </p:sp>
      <p:sp>
        <p:nvSpPr>
          <p:cNvPr id="508" name="Shape 508"/>
          <p:cNvSpPr txBox="1">
            <a:spLocks noGrp="1"/>
          </p:cNvSpPr>
          <p:nvPr>
            <p:ph type="body" idx="1"/>
          </p:nvPr>
        </p:nvSpPr>
        <p:spPr>
          <a:xfrm>
            <a:off x="457200" y="1933225"/>
            <a:ext cx="4787700" cy="43913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a:solidFill>
                <a:schemeClr val="dk1"/>
              </a:solidFill>
            </a:endParaRPr>
          </a:p>
          <a:p>
            <a:pPr marL="91440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SzPct val="25000"/>
              <a:buFont typeface="Arial"/>
              <a:buNone/>
            </a:pPr>
            <a:r>
              <a:rPr lang="en-US" sz="1600">
                <a:solidFill>
                  <a:schemeClr val="dk1"/>
                </a:solidFill>
              </a:rPr>
              <a:t>Scientists often find their hypothesis was not supported. In such cases, they will construct a new hypothesis based on the information they learned during their experiment.</a:t>
            </a:r>
          </a:p>
          <a:p>
            <a:pPr marL="91440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SzPct val="25000"/>
              <a:buFont typeface="Arial"/>
              <a:buNone/>
            </a:pPr>
            <a:r>
              <a:rPr lang="en-US" sz="1600">
                <a:solidFill>
                  <a:schemeClr val="dk1"/>
                </a:solidFill>
              </a:rPr>
              <a:t>This starts the entire process of the scientific method over again. Even if scientists find that their hypothesis was supported, they may want to test it again in a new way.</a:t>
            </a:r>
          </a:p>
          <a:p>
            <a:pPr marL="0" marR="0" lvl="0" indent="0" algn="l" rtl="0">
              <a:spcBef>
                <a:spcPts val="0"/>
              </a:spcBef>
              <a:buClr>
                <a:schemeClr val="dk1"/>
              </a:buClr>
              <a:buFont typeface="Arial"/>
              <a:buNone/>
            </a:pPr>
            <a:endParaRPr sz="1000">
              <a:solidFill>
                <a:srgbClr val="333333"/>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p:txBody>
      </p:sp>
      <p:sp>
        <p:nvSpPr>
          <p:cNvPr id="509" name="Shape 50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41</a:t>
            </a:fld>
            <a:endParaRPr lang="en-US" sz="1200" b="0" i="0" u="none" strike="noStrike" cap="none" baseline="0">
              <a:solidFill>
                <a:srgbClr val="888888"/>
              </a:solidFill>
              <a:latin typeface="Arial"/>
              <a:ea typeface="Arial"/>
              <a:cs typeface="Arial"/>
              <a:sym typeface="Arial"/>
            </a:endParaRPr>
          </a:p>
        </p:txBody>
      </p:sp>
      <p:sp>
        <p:nvSpPr>
          <p:cNvPr id="510" name="Shape 51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511" name="Shape 511"/>
          <p:cNvSpPr/>
          <p:nvPr/>
        </p:nvSpPr>
        <p:spPr>
          <a:xfrm>
            <a:off x="5730305" y="2338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cxnSp>
        <p:nvCxnSpPr>
          <p:cNvPr id="512" name="Shape 512"/>
          <p:cNvCxnSpPr>
            <a:stCxn id="511" idx="2"/>
            <a:endCxn id="513" idx="0"/>
          </p:cNvCxnSpPr>
          <p:nvPr/>
        </p:nvCxnSpPr>
        <p:spPr>
          <a:xfrm>
            <a:off x="7091888" y="848585"/>
            <a:ext cx="0" cy="448800"/>
          </a:xfrm>
          <a:prstGeom prst="straightConnector1">
            <a:avLst/>
          </a:prstGeom>
          <a:noFill/>
          <a:ln w="19050" cap="flat">
            <a:solidFill>
              <a:schemeClr val="dk2"/>
            </a:solidFill>
            <a:prstDash val="solid"/>
            <a:round/>
            <a:headEnd type="none" w="lg" len="lg"/>
            <a:tailEnd type="triangle" w="lg" len="lg"/>
          </a:ln>
        </p:spPr>
      </p:cxnSp>
      <p:sp>
        <p:nvSpPr>
          <p:cNvPr id="513" name="Shape 513"/>
          <p:cNvSpPr/>
          <p:nvPr/>
        </p:nvSpPr>
        <p:spPr>
          <a:xfrm>
            <a:off x="5674544" y="12973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
        <p:nvSpPr>
          <p:cNvPr id="514" name="Shape 514"/>
          <p:cNvSpPr/>
          <p:nvPr/>
        </p:nvSpPr>
        <p:spPr>
          <a:xfrm>
            <a:off x="5674544" y="2398987"/>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
        <p:nvSpPr>
          <p:cNvPr id="515" name="Shape 515"/>
          <p:cNvSpPr/>
          <p:nvPr/>
        </p:nvSpPr>
        <p:spPr>
          <a:xfrm>
            <a:off x="5674539" y="348156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
        <p:nvSpPr>
          <p:cNvPr id="516" name="Shape 516"/>
          <p:cNvSpPr/>
          <p:nvPr/>
        </p:nvSpPr>
        <p:spPr>
          <a:xfrm>
            <a:off x="5730294" y="4564150"/>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cxnSp>
        <p:nvCxnSpPr>
          <p:cNvPr id="517" name="Shape 517"/>
          <p:cNvCxnSpPr>
            <a:stCxn id="513" idx="2"/>
            <a:endCxn id="514" idx="0"/>
          </p:cNvCxnSpPr>
          <p:nvPr/>
        </p:nvCxnSpPr>
        <p:spPr>
          <a:xfrm>
            <a:off x="7091882" y="1912110"/>
            <a:ext cx="0" cy="486900"/>
          </a:xfrm>
          <a:prstGeom prst="straightConnector1">
            <a:avLst/>
          </a:prstGeom>
          <a:noFill/>
          <a:ln w="19050" cap="flat">
            <a:solidFill>
              <a:schemeClr val="dk2"/>
            </a:solidFill>
            <a:prstDash val="solid"/>
            <a:round/>
            <a:headEnd type="none" w="lg" len="lg"/>
            <a:tailEnd type="triangle" w="lg" len="lg"/>
          </a:ln>
        </p:spPr>
      </p:cxnSp>
      <p:cxnSp>
        <p:nvCxnSpPr>
          <p:cNvPr id="518" name="Shape 518"/>
          <p:cNvCxnSpPr>
            <a:stCxn id="514" idx="2"/>
            <a:endCxn id="515" idx="0"/>
          </p:cNvCxnSpPr>
          <p:nvPr/>
        </p:nvCxnSpPr>
        <p:spPr>
          <a:xfrm>
            <a:off x="7091882" y="3013723"/>
            <a:ext cx="0" cy="467700"/>
          </a:xfrm>
          <a:prstGeom prst="straightConnector1">
            <a:avLst/>
          </a:prstGeom>
          <a:noFill/>
          <a:ln w="19050" cap="flat">
            <a:solidFill>
              <a:schemeClr val="dk2"/>
            </a:solidFill>
            <a:prstDash val="solid"/>
            <a:round/>
            <a:headEnd type="none" w="lg" len="lg"/>
            <a:tailEnd type="triangle" w="lg" len="lg"/>
          </a:ln>
        </p:spPr>
      </p:cxnSp>
      <p:cxnSp>
        <p:nvCxnSpPr>
          <p:cNvPr id="519" name="Shape 519"/>
          <p:cNvCxnSpPr>
            <a:stCxn id="515" idx="2"/>
            <a:endCxn id="516" idx="0"/>
          </p:cNvCxnSpPr>
          <p:nvPr/>
        </p:nvCxnSpPr>
        <p:spPr>
          <a:xfrm>
            <a:off x="7091877" y="4096298"/>
            <a:ext cx="0" cy="468000"/>
          </a:xfrm>
          <a:prstGeom prst="straightConnector1">
            <a:avLst/>
          </a:prstGeom>
          <a:noFill/>
          <a:ln w="19050" cap="flat">
            <a:solidFill>
              <a:schemeClr val="dk2"/>
            </a:solidFill>
            <a:prstDash val="solid"/>
            <a:round/>
            <a:headEnd type="none" w="lg" len="lg"/>
            <a:tailEnd type="triangle" w="lg" len="lg"/>
          </a:ln>
        </p:spPr>
      </p:cxnSp>
      <p:pic>
        <p:nvPicPr>
          <p:cNvPr id="520" name="Shape 520"/>
          <p:cNvPicPr preferRelativeResize="0"/>
          <p:nvPr/>
        </p:nvPicPr>
        <p:blipFill>
          <a:blip r:embed="rId3">
            <a:alphaModFix/>
          </a:blip>
          <a:stretch>
            <a:fillRect/>
          </a:stretch>
        </p:blipFill>
        <p:spPr>
          <a:xfrm>
            <a:off x="544125" y="2399000"/>
            <a:ext cx="723900" cy="866775"/>
          </a:xfrm>
          <a:prstGeom prst="rect">
            <a:avLst/>
          </a:prstGeom>
          <a:noFill/>
          <a:ln>
            <a:noFill/>
          </a:ln>
        </p:spPr>
      </p:pic>
      <p:pic>
        <p:nvPicPr>
          <p:cNvPr id="521" name="Shape 521"/>
          <p:cNvPicPr preferRelativeResize="0"/>
          <p:nvPr/>
        </p:nvPicPr>
        <p:blipFill>
          <a:blip r:embed="rId3">
            <a:alphaModFix/>
          </a:blip>
          <a:stretch>
            <a:fillRect/>
          </a:stretch>
        </p:blipFill>
        <p:spPr>
          <a:xfrm>
            <a:off x="638500" y="4312100"/>
            <a:ext cx="723900" cy="86677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Shape 527"/>
          <p:cNvSpPr txBox="1">
            <a:spLocks noGrp="1"/>
          </p:cNvSpPr>
          <p:nvPr>
            <p:ph type="body" idx="1"/>
          </p:nvPr>
        </p:nvSpPr>
        <p:spPr>
          <a:xfrm>
            <a:off x="457200" y="1295400"/>
            <a:ext cx="4648499" cy="4526100"/>
          </a:xfrm>
          <a:prstGeom prst="rect">
            <a:avLst/>
          </a:prstGeom>
          <a:noFill/>
          <a:ln>
            <a:noFill/>
          </a:ln>
        </p:spPr>
        <p:txBody>
          <a:bodyPr lIns="91425" tIns="45700" rIns="91425" bIns="45700" anchor="t" anchorCtr="0">
            <a:noAutofit/>
          </a:bodyPr>
          <a:lstStyle/>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a:t>
            </a:r>
          </a:p>
          <a:p>
            <a:pPr lvl="0" rtl="0">
              <a:spcBef>
                <a:spcPts val="0"/>
              </a:spcBef>
              <a:buClr>
                <a:schemeClr val="dk1"/>
              </a:buClr>
              <a:buFont typeface="Arial"/>
              <a:buNone/>
            </a:pPr>
            <a:endParaRPr sz="1600">
              <a:solidFill>
                <a:schemeClr val="dk1"/>
              </a:solidFill>
            </a:endParaRPr>
          </a:p>
          <a:p>
            <a:pPr lvl="0" rtl="0">
              <a:spcBef>
                <a:spcPts val="0"/>
              </a:spcBef>
              <a:buNone/>
            </a:pPr>
            <a:r>
              <a:rPr lang="en-US" sz="1600" b="1">
                <a:solidFill>
                  <a:schemeClr val="dk1"/>
                </a:solidFill>
              </a:rPr>
              <a:t>Q: What were the results of Jenny’s experiment?  Did the car start after she put gas in it?</a:t>
            </a:r>
          </a:p>
          <a:p>
            <a:pPr rtl="0">
              <a:spcBef>
                <a:spcPts val="0"/>
              </a:spcBef>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528" name="Shape 528"/>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42</a:t>
            </a:fld>
            <a:endParaRPr lang="en-US" sz="1200" b="0" i="0" u="none" strike="noStrike" cap="none" baseline="0">
              <a:solidFill>
                <a:srgbClr val="888888"/>
              </a:solidFill>
              <a:latin typeface="Arial"/>
              <a:ea typeface="Arial"/>
              <a:cs typeface="Arial"/>
              <a:sym typeface="Arial"/>
            </a:endParaRPr>
          </a:p>
        </p:txBody>
      </p:sp>
      <p:sp>
        <p:nvSpPr>
          <p:cNvPr id="529" name="Shape 529"/>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530" name="Shape 530"/>
          <p:cNvPicPr preferRelativeResize="0"/>
          <p:nvPr/>
        </p:nvPicPr>
        <p:blipFill rotWithShape="1">
          <a:blip r:embed="rId3">
            <a:alphaModFix/>
          </a:blip>
          <a:srcRect/>
          <a:stretch/>
        </p:blipFill>
        <p:spPr>
          <a:xfrm>
            <a:off x="4054510" y="4874510"/>
            <a:ext cx="822300" cy="822300"/>
          </a:xfrm>
          <a:prstGeom prst="rect">
            <a:avLst/>
          </a:prstGeom>
          <a:noFill/>
          <a:ln>
            <a:noFill/>
          </a:ln>
        </p:spPr>
      </p:pic>
      <p:sp>
        <p:nvSpPr>
          <p:cNvPr id="531" name="Shape 531"/>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532" name="Shape 532"/>
          <p:cNvSpPr/>
          <p:nvPr/>
        </p:nvSpPr>
        <p:spPr>
          <a:xfrm>
            <a:off x="457194" y="256875"/>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spTree>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Shape 538"/>
          <p:cNvSpPr txBox="1">
            <a:spLocks noGrp="1"/>
          </p:cNvSpPr>
          <p:nvPr>
            <p:ph type="body" idx="1"/>
          </p:nvPr>
        </p:nvSpPr>
        <p:spPr>
          <a:xfrm>
            <a:off x="457200" y="1600200"/>
            <a:ext cx="4430699" cy="4526100"/>
          </a:xfrm>
          <a:prstGeom prst="rect">
            <a:avLst/>
          </a:prstGeom>
          <a:noFill/>
          <a:ln>
            <a:noFill/>
          </a:ln>
        </p:spPr>
        <p:txBody>
          <a:bodyPr lIns="91425" tIns="45700" rIns="91425" bIns="45700" anchor="t" anchorCtr="0">
            <a:noAutofit/>
          </a:bodyPr>
          <a:lstStyle/>
          <a:p>
            <a:pPr marL="0" lvl="0" indent="0" rtl="0">
              <a:spcBef>
                <a:spcPts val="0"/>
              </a:spcBef>
              <a:buNone/>
            </a:pPr>
            <a:r>
              <a:rPr lang="en-US" sz="1600" b="1">
                <a:solidFill>
                  <a:schemeClr val="dk1"/>
                </a:solidFill>
              </a:rPr>
              <a:t>Q: What were the results of Jenny’s experiment?  Did the car start after she put gas in it?</a:t>
            </a:r>
          </a:p>
          <a:p>
            <a:pPr marL="0" lvl="0" indent="0" rtl="0">
              <a:spcBef>
                <a:spcPts val="0"/>
              </a:spcBef>
              <a:buClr>
                <a:schemeClr val="dk1"/>
              </a:buClr>
              <a:buFont typeface="Arial"/>
              <a:buNone/>
            </a:pPr>
            <a:endParaRPr sz="1600">
              <a:solidFill>
                <a:schemeClr val="dk1"/>
              </a:solidFill>
            </a:endParaRPr>
          </a:p>
          <a:p>
            <a:pPr marL="0" lv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r>
              <a:rPr lang="en-US" sz="1600">
                <a:solidFill>
                  <a:schemeClr val="dk1"/>
                </a:solidFill>
              </a:rPr>
              <a:t>A: Jenny finds out her car will starts after adding gas.</a:t>
            </a:r>
          </a:p>
          <a:p>
            <a:pPr marL="0" lvl="0" indent="0" rtl="0">
              <a:spcBef>
                <a:spcPts val="0"/>
              </a:spcBef>
              <a:buNone/>
            </a:pPr>
            <a:endParaRPr>
              <a:solidFill>
                <a:schemeClr val="dk1"/>
              </a:solidFill>
            </a:endParaRPr>
          </a:p>
          <a:p>
            <a:pPr marL="101600" indent="0" rtl="0">
              <a:spcBef>
                <a:spcPts val="0"/>
              </a:spcBef>
              <a:buNone/>
            </a:pPr>
            <a:endParaRPr b="1">
              <a:solidFill>
                <a:schemeClr val="dk1"/>
              </a:solidFill>
            </a:endParaRPr>
          </a:p>
          <a:p>
            <a:pPr rtl="0">
              <a:spcBef>
                <a:spcPts val="0"/>
              </a:spcBef>
              <a:buNone/>
            </a:pPr>
            <a:endParaRPr b="1">
              <a:solidFill>
                <a:schemeClr val="dk1"/>
              </a:solidFill>
            </a:endParaRPr>
          </a:p>
          <a:p>
            <a:pPr rtl="0">
              <a:spcBef>
                <a:spcPts val="0"/>
              </a:spcBef>
              <a:buNone/>
            </a:pPr>
            <a:endParaRPr b="1">
              <a:solidFill>
                <a:schemeClr val="dk1"/>
              </a:solidFill>
            </a:endParaRPr>
          </a:p>
          <a:p>
            <a:pPr lvl="0" rtl="0">
              <a:spcBef>
                <a:spcPts val="0"/>
              </a:spcBef>
              <a:buNone/>
            </a:pPr>
            <a:endParaRPr b="1">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539" name="Shape 53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43</a:t>
            </a:fld>
            <a:endParaRPr lang="en-US" sz="1200" b="0" i="0" u="none" strike="noStrike" cap="none" baseline="0">
              <a:solidFill>
                <a:srgbClr val="888888"/>
              </a:solidFill>
              <a:latin typeface="Arial"/>
              <a:ea typeface="Arial"/>
              <a:cs typeface="Arial"/>
              <a:sym typeface="Arial"/>
            </a:endParaRPr>
          </a:p>
        </p:txBody>
      </p:sp>
      <p:sp>
        <p:nvSpPr>
          <p:cNvPr id="540" name="Shape 54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541" name="Shape 541"/>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542" name="Shape 542"/>
          <p:cNvSpPr/>
          <p:nvPr/>
        </p:nvSpPr>
        <p:spPr>
          <a:xfrm>
            <a:off x="457194" y="256875"/>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spTree>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Shape 548"/>
          <p:cNvSpPr txBox="1">
            <a:spLocks noGrp="1"/>
          </p:cNvSpPr>
          <p:nvPr>
            <p:ph type="body" idx="1"/>
          </p:nvPr>
        </p:nvSpPr>
        <p:spPr>
          <a:xfrm>
            <a:off x="457200" y="1295400"/>
            <a:ext cx="4648499" cy="4526100"/>
          </a:xfrm>
          <a:prstGeom prst="rect">
            <a:avLst/>
          </a:prstGeom>
          <a:noFill/>
          <a:ln>
            <a:noFill/>
          </a:ln>
        </p:spPr>
        <p:txBody>
          <a:bodyPr lIns="91425" tIns="45700" rIns="91425" bIns="45700" anchor="t" anchorCtr="0">
            <a:noAutofit/>
          </a:bodyPr>
          <a:lstStyle/>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a:t>
            </a:r>
          </a:p>
          <a:p>
            <a:pPr lvl="0" rtl="0">
              <a:spcBef>
                <a:spcPts val="0"/>
              </a:spcBef>
              <a:buClr>
                <a:schemeClr val="dk1"/>
              </a:buClr>
              <a:buFont typeface="Arial"/>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r>
              <a:rPr lang="en-US" sz="1600" b="1">
                <a:solidFill>
                  <a:schemeClr val="dk1"/>
                </a:solidFill>
              </a:rPr>
              <a:t>Q:  Based on her findings, what conclusion did Jenny draw? </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549" name="Shape 54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44</a:t>
            </a:fld>
            <a:endParaRPr lang="en-US" sz="1200" b="0" i="0" u="none" strike="noStrike" cap="none" baseline="0">
              <a:solidFill>
                <a:srgbClr val="888888"/>
              </a:solidFill>
              <a:latin typeface="Arial"/>
              <a:ea typeface="Arial"/>
              <a:cs typeface="Arial"/>
              <a:sym typeface="Arial"/>
            </a:endParaRPr>
          </a:p>
        </p:txBody>
      </p:sp>
      <p:sp>
        <p:nvSpPr>
          <p:cNvPr id="550" name="Shape 55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551" name="Shape 551"/>
          <p:cNvPicPr preferRelativeResize="0"/>
          <p:nvPr/>
        </p:nvPicPr>
        <p:blipFill rotWithShape="1">
          <a:blip r:embed="rId3">
            <a:alphaModFix/>
          </a:blip>
          <a:srcRect/>
          <a:stretch/>
        </p:blipFill>
        <p:spPr>
          <a:xfrm>
            <a:off x="4054510" y="4874510"/>
            <a:ext cx="822300" cy="822300"/>
          </a:xfrm>
          <a:prstGeom prst="rect">
            <a:avLst/>
          </a:prstGeom>
          <a:noFill/>
          <a:ln>
            <a:noFill/>
          </a:ln>
        </p:spPr>
      </p:pic>
      <p:sp>
        <p:nvSpPr>
          <p:cNvPr id="552" name="Shape 552"/>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553" name="Shape 553"/>
          <p:cNvSpPr/>
          <p:nvPr/>
        </p:nvSpPr>
        <p:spPr>
          <a:xfrm>
            <a:off x="457194" y="256875"/>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spTree>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Shape 559"/>
          <p:cNvSpPr txBox="1">
            <a:spLocks noGrp="1"/>
          </p:cNvSpPr>
          <p:nvPr>
            <p:ph type="body" idx="1"/>
          </p:nvPr>
        </p:nvSpPr>
        <p:spPr>
          <a:xfrm>
            <a:off x="457200" y="1600200"/>
            <a:ext cx="4430699" cy="4526100"/>
          </a:xfrm>
          <a:prstGeom prst="rect">
            <a:avLst/>
          </a:prstGeom>
          <a:noFill/>
          <a:ln>
            <a:noFill/>
          </a:ln>
        </p:spPr>
        <p:txBody>
          <a:bodyPr lIns="91425" tIns="45700" rIns="91425" bIns="45700" anchor="t" anchorCtr="0">
            <a:noAutofit/>
          </a:bodyPr>
          <a:lstStyle/>
          <a:p>
            <a:pPr marL="0" indent="0" rtl="0">
              <a:spcBef>
                <a:spcPts val="0"/>
              </a:spcBef>
              <a:buNone/>
            </a:pPr>
            <a:endParaRPr sz="1600">
              <a:solidFill>
                <a:schemeClr val="dk1"/>
              </a:solidFill>
            </a:endParaRPr>
          </a:p>
          <a:p>
            <a:pPr marL="0" lvl="0" indent="0" rtl="0">
              <a:spcBef>
                <a:spcPts val="0"/>
              </a:spcBef>
              <a:buNone/>
            </a:pPr>
            <a:r>
              <a:rPr lang="en-US" sz="1600" b="1">
                <a:solidFill>
                  <a:schemeClr val="dk1"/>
                </a:solidFill>
              </a:rPr>
              <a:t>Q: Based on her findings, what conclusion did Jenny draw?</a:t>
            </a:r>
          </a:p>
          <a:p>
            <a:pPr marL="0" lvl="0" indent="0" rtl="0">
              <a:spcBef>
                <a:spcPts val="0"/>
              </a:spcBef>
              <a:buNone/>
            </a:pPr>
            <a:endParaRPr sz="1600">
              <a:solidFill>
                <a:schemeClr val="dk1"/>
              </a:solidFill>
            </a:endParaRPr>
          </a:p>
          <a:p>
            <a:pPr rtl="0">
              <a:spcBef>
                <a:spcPts val="0"/>
              </a:spcBef>
              <a:buNone/>
            </a:pPr>
            <a:endParaRPr sz="1600" b="1">
              <a:solidFill>
                <a:schemeClr val="dk1"/>
              </a:solidFill>
            </a:endParaRPr>
          </a:p>
          <a:p>
            <a:pPr rtl="0">
              <a:spcBef>
                <a:spcPts val="0"/>
              </a:spcBef>
              <a:buNone/>
            </a:pPr>
            <a:endParaRPr sz="1600" b="1">
              <a:solidFill>
                <a:schemeClr val="dk1"/>
              </a:solidFill>
            </a:endParaRPr>
          </a:p>
          <a:p>
            <a:pPr lvl="0" rtl="0">
              <a:spcBef>
                <a:spcPts val="0"/>
              </a:spcBef>
              <a:buNone/>
            </a:pPr>
            <a:endParaRPr sz="1600" b="1">
              <a:solidFill>
                <a:schemeClr val="dk1"/>
              </a:solidFill>
            </a:endParaRPr>
          </a:p>
          <a:p>
            <a:pPr marL="0" lvl="0" indent="0" rtl="0">
              <a:spcBef>
                <a:spcPts val="0"/>
              </a:spcBef>
              <a:buNone/>
            </a:pPr>
            <a:r>
              <a:rPr lang="en-US" sz="1600">
                <a:solidFill>
                  <a:schemeClr val="dk1"/>
                </a:solidFill>
              </a:rPr>
              <a:t>A: Jenny concludes that her car did not start because it ran out of gas.</a:t>
            </a:r>
          </a:p>
          <a:p>
            <a:pPr lvl="0" rtl="0">
              <a:spcBef>
                <a:spcPts val="0"/>
              </a:spcBef>
              <a:buNone/>
            </a:pPr>
            <a:endParaRPr b="1">
              <a:solidFill>
                <a:schemeClr val="dk1"/>
              </a:solidFill>
            </a:endParaRPr>
          </a:p>
          <a:p>
            <a:pPr lvl="0" rtl="0">
              <a:spcBef>
                <a:spcPts val="0"/>
              </a:spcBef>
              <a:buNone/>
            </a:pPr>
            <a:endParaRPr b="1">
              <a:solidFill>
                <a:schemeClr val="dk1"/>
              </a:solidFill>
            </a:endParaRPr>
          </a:p>
          <a:p>
            <a:pPr lvl="0" rtl="0">
              <a:spcBef>
                <a:spcPts val="0"/>
              </a:spcBef>
              <a:buNone/>
            </a:pPr>
            <a:endParaRPr b="1">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560" name="Shape 560"/>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45</a:t>
            </a:fld>
            <a:endParaRPr lang="en-US" sz="1200" b="0" i="0" u="none" strike="noStrike" cap="none" baseline="0">
              <a:solidFill>
                <a:srgbClr val="888888"/>
              </a:solidFill>
              <a:latin typeface="Arial"/>
              <a:ea typeface="Arial"/>
              <a:cs typeface="Arial"/>
              <a:sym typeface="Arial"/>
            </a:endParaRPr>
          </a:p>
        </p:txBody>
      </p:sp>
      <p:sp>
        <p:nvSpPr>
          <p:cNvPr id="561" name="Shape 561"/>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562" name="Shape 562"/>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563" name="Shape 563"/>
          <p:cNvSpPr/>
          <p:nvPr/>
        </p:nvSpPr>
        <p:spPr>
          <a:xfrm>
            <a:off x="457194" y="256875"/>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spTree>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Shape 569"/>
          <p:cNvSpPr txBox="1">
            <a:spLocks noGrp="1"/>
          </p:cNvSpPr>
          <p:nvPr>
            <p:ph type="title"/>
          </p:nvPr>
        </p:nvSpPr>
        <p:spPr>
          <a:xfrm>
            <a:off x="457200" y="103400"/>
            <a:ext cx="4695000" cy="11430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Step 6: Report Your Results</a:t>
            </a:r>
          </a:p>
        </p:txBody>
      </p:sp>
      <p:sp>
        <p:nvSpPr>
          <p:cNvPr id="570" name="Shape 570"/>
          <p:cNvSpPr txBox="1">
            <a:spLocks noGrp="1"/>
          </p:cNvSpPr>
          <p:nvPr>
            <p:ph type="body" idx="1"/>
          </p:nvPr>
        </p:nvSpPr>
        <p:spPr>
          <a:xfrm>
            <a:off x="457200" y="1471250"/>
            <a:ext cx="4578899" cy="48533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b="1">
                <a:solidFill>
                  <a:schemeClr val="dk1"/>
                </a:solidFill>
              </a:rPr>
              <a:t>Step 6:   </a:t>
            </a:r>
            <a:r>
              <a:rPr lang="en-US" sz="1600">
                <a:solidFill>
                  <a:schemeClr val="dk1"/>
                </a:solidFill>
              </a:rPr>
              <a:t> The last step in the scientific method is to communicate your findings to others. You state whether your  hypothesis was correct or not, based on the results of the testing. </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SzPct val="25000"/>
              <a:buFont typeface="Arial"/>
              <a:buNone/>
            </a:pPr>
            <a:r>
              <a:rPr lang="en-US" sz="1600">
                <a:solidFill>
                  <a:schemeClr val="dk1"/>
                </a:solidFill>
              </a:rPr>
              <a:t>Professional scientists publish their final report in a scientific journal or by presenting their results on a poster at a scientific meeting.  </a:t>
            </a:r>
          </a:p>
          <a:p>
            <a:pPr marL="914400" marR="0" lvl="0" indent="0" algn="l" rtl="0">
              <a:spcBef>
                <a:spcPts val="0"/>
              </a:spcBef>
              <a:buClr>
                <a:schemeClr val="dk1"/>
              </a:buClr>
              <a:buFont typeface="Arial"/>
              <a:buNone/>
            </a:pPr>
            <a:endParaRPr sz="1600">
              <a:solidFill>
                <a:schemeClr val="dk1"/>
              </a:solidFill>
            </a:endParaRPr>
          </a:p>
          <a:p>
            <a:pPr marL="914400" marR="0" lvl="0" indent="0" algn="l" rtl="0">
              <a:spcBef>
                <a:spcPts val="0"/>
              </a:spcBef>
              <a:buClr>
                <a:schemeClr val="dk1"/>
              </a:buClr>
              <a:buSzPct val="25000"/>
              <a:buFont typeface="Arial"/>
              <a:buNone/>
            </a:pPr>
            <a:r>
              <a:rPr lang="en-US" sz="1600">
                <a:solidFill>
                  <a:schemeClr val="dk1"/>
                </a:solidFill>
              </a:rPr>
              <a:t>Others are interested in your findings regardless of whether or not they support your original hypothesis.</a:t>
            </a:r>
          </a:p>
          <a:p>
            <a:pPr marL="91440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a:solidFill>
                <a:schemeClr val="dk1"/>
              </a:solidFill>
            </a:endParaRPr>
          </a:p>
          <a:p>
            <a:pPr marL="0" marR="0" lvl="0" indent="0" algn="l" rtl="0">
              <a:spcBef>
                <a:spcPts val="0"/>
              </a:spcBef>
              <a:buClr>
                <a:schemeClr val="dk1"/>
              </a:buClr>
              <a:buFont typeface="Arial"/>
              <a:buNone/>
            </a:pPr>
            <a:endParaRPr b="1">
              <a:solidFill>
                <a:schemeClr val="dk1"/>
              </a:solidFill>
            </a:endParaRPr>
          </a:p>
          <a:p>
            <a:pPr marL="0" marR="0" lvl="0" indent="0" algn="l" rtl="0">
              <a:spcBef>
                <a:spcPts val="0"/>
              </a:spcBef>
              <a:buClr>
                <a:schemeClr val="dk1"/>
              </a:buClr>
              <a:buFont typeface="Arial"/>
              <a:buNone/>
            </a:pPr>
            <a:endParaRPr b="1">
              <a:solidFill>
                <a:schemeClr val="dk1"/>
              </a:solidFill>
            </a:endParaRPr>
          </a:p>
          <a:p>
            <a:pPr marL="0" marR="0" lvl="0" indent="0" algn="l" rtl="0">
              <a:spcBef>
                <a:spcPts val="0"/>
              </a:spcBef>
              <a:buClr>
                <a:schemeClr val="dk1"/>
              </a:buClr>
              <a:buFont typeface="Arial"/>
              <a:buNone/>
            </a:pPr>
            <a:endParaRPr b="1">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a:p>
            <a:pPr marR="0" lvl="0" algn="l" rtl="0">
              <a:spcBef>
                <a:spcPts val="0"/>
              </a:spcBef>
              <a:buNone/>
            </a:pPr>
            <a:endParaRPr sz="1600">
              <a:solidFill>
                <a:schemeClr val="dk1"/>
              </a:solidFill>
            </a:endParaRPr>
          </a:p>
        </p:txBody>
      </p:sp>
      <p:sp>
        <p:nvSpPr>
          <p:cNvPr id="571" name="Shape 571"/>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46</a:t>
            </a:fld>
            <a:endParaRPr lang="en-US" sz="1200" b="0" i="0" u="none" strike="noStrike" cap="none" baseline="0">
              <a:solidFill>
                <a:srgbClr val="888888"/>
              </a:solidFill>
              <a:latin typeface="Arial"/>
              <a:ea typeface="Arial"/>
              <a:cs typeface="Arial"/>
              <a:sym typeface="Arial"/>
            </a:endParaRPr>
          </a:p>
        </p:txBody>
      </p:sp>
      <p:sp>
        <p:nvSpPr>
          <p:cNvPr id="572" name="Shape 572"/>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573" name="Shape 573"/>
          <p:cNvSpPr/>
          <p:nvPr/>
        </p:nvSpPr>
        <p:spPr>
          <a:xfrm>
            <a:off x="5730305" y="2338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cxnSp>
        <p:nvCxnSpPr>
          <p:cNvPr id="574" name="Shape 574"/>
          <p:cNvCxnSpPr>
            <a:stCxn id="573" idx="2"/>
            <a:endCxn id="575" idx="0"/>
          </p:cNvCxnSpPr>
          <p:nvPr/>
        </p:nvCxnSpPr>
        <p:spPr>
          <a:xfrm>
            <a:off x="7091888" y="848585"/>
            <a:ext cx="0" cy="448800"/>
          </a:xfrm>
          <a:prstGeom prst="straightConnector1">
            <a:avLst/>
          </a:prstGeom>
          <a:noFill/>
          <a:ln w="19050" cap="flat">
            <a:solidFill>
              <a:schemeClr val="dk2"/>
            </a:solidFill>
            <a:prstDash val="solid"/>
            <a:round/>
            <a:headEnd type="none" w="lg" len="lg"/>
            <a:tailEnd type="triangle" w="lg" len="lg"/>
          </a:ln>
        </p:spPr>
      </p:cxnSp>
      <p:sp>
        <p:nvSpPr>
          <p:cNvPr id="575" name="Shape 575"/>
          <p:cNvSpPr/>
          <p:nvPr/>
        </p:nvSpPr>
        <p:spPr>
          <a:xfrm>
            <a:off x="5674544" y="12973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
        <p:nvSpPr>
          <p:cNvPr id="576" name="Shape 576"/>
          <p:cNvSpPr/>
          <p:nvPr/>
        </p:nvSpPr>
        <p:spPr>
          <a:xfrm>
            <a:off x="5674544" y="2398987"/>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
        <p:nvSpPr>
          <p:cNvPr id="577" name="Shape 577"/>
          <p:cNvSpPr/>
          <p:nvPr/>
        </p:nvSpPr>
        <p:spPr>
          <a:xfrm>
            <a:off x="5674539" y="348156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
        <p:nvSpPr>
          <p:cNvPr id="578" name="Shape 578"/>
          <p:cNvSpPr/>
          <p:nvPr/>
        </p:nvSpPr>
        <p:spPr>
          <a:xfrm>
            <a:off x="5730294" y="4564150"/>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sp>
        <p:nvSpPr>
          <p:cNvPr id="579" name="Shape 579"/>
          <p:cNvSpPr/>
          <p:nvPr/>
        </p:nvSpPr>
        <p:spPr>
          <a:xfrm>
            <a:off x="5674536" y="5646725"/>
            <a:ext cx="2834676" cy="614735"/>
          </a:xfrm>
          <a:prstGeom prst="flowChartTerminator">
            <a:avLst/>
          </a:prstGeom>
          <a:solidFill>
            <a:srgbClr val="FF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Report your results (Was your hypothesis correct?)</a:t>
            </a:r>
          </a:p>
        </p:txBody>
      </p:sp>
      <p:cxnSp>
        <p:nvCxnSpPr>
          <p:cNvPr id="580" name="Shape 580"/>
          <p:cNvCxnSpPr>
            <a:stCxn id="575" idx="2"/>
            <a:endCxn id="576" idx="0"/>
          </p:cNvCxnSpPr>
          <p:nvPr/>
        </p:nvCxnSpPr>
        <p:spPr>
          <a:xfrm>
            <a:off x="7091882" y="1912110"/>
            <a:ext cx="0" cy="486900"/>
          </a:xfrm>
          <a:prstGeom prst="straightConnector1">
            <a:avLst/>
          </a:prstGeom>
          <a:noFill/>
          <a:ln w="19050" cap="flat">
            <a:solidFill>
              <a:schemeClr val="dk2"/>
            </a:solidFill>
            <a:prstDash val="solid"/>
            <a:round/>
            <a:headEnd type="none" w="lg" len="lg"/>
            <a:tailEnd type="triangle" w="lg" len="lg"/>
          </a:ln>
        </p:spPr>
      </p:cxnSp>
      <p:cxnSp>
        <p:nvCxnSpPr>
          <p:cNvPr id="581" name="Shape 581"/>
          <p:cNvCxnSpPr>
            <a:stCxn id="576" idx="2"/>
            <a:endCxn id="577" idx="0"/>
          </p:cNvCxnSpPr>
          <p:nvPr/>
        </p:nvCxnSpPr>
        <p:spPr>
          <a:xfrm>
            <a:off x="7091882" y="3013723"/>
            <a:ext cx="0" cy="467700"/>
          </a:xfrm>
          <a:prstGeom prst="straightConnector1">
            <a:avLst/>
          </a:prstGeom>
          <a:noFill/>
          <a:ln w="19050" cap="flat">
            <a:solidFill>
              <a:schemeClr val="dk2"/>
            </a:solidFill>
            <a:prstDash val="solid"/>
            <a:round/>
            <a:headEnd type="none" w="lg" len="lg"/>
            <a:tailEnd type="triangle" w="lg" len="lg"/>
          </a:ln>
        </p:spPr>
      </p:cxnSp>
      <p:cxnSp>
        <p:nvCxnSpPr>
          <p:cNvPr id="582" name="Shape 582"/>
          <p:cNvCxnSpPr>
            <a:stCxn id="577" idx="2"/>
            <a:endCxn id="578" idx="0"/>
          </p:cNvCxnSpPr>
          <p:nvPr/>
        </p:nvCxnSpPr>
        <p:spPr>
          <a:xfrm>
            <a:off x="7091877" y="4096298"/>
            <a:ext cx="0" cy="468000"/>
          </a:xfrm>
          <a:prstGeom prst="straightConnector1">
            <a:avLst/>
          </a:prstGeom>
          <a:noFill/>
          <a:ln w="19050" cap="flat">
            <a:solidFill>
              <a:schemeClr val="dk2"/>
            </a:solidFill>
            <a:prstDash val="solid"/>
            <a:round/>
            <a:headEnd type="none" w="lg" len="lg"/>
            <a:tailEnd type="triangle" w="lg" len="lg"/>
          </a:ln>
        </p:spPr>
      </p:cxnSp>
      <p:cxnSp>
        <p:nvCxnSpPr>
          <p:cNvPr id="583" name="Shape 583"/>
          <p:cNvCxnSpPr>
            <a:stCxn id="578" idx="2"/>
            <a:endCxn id="579" idx="0"/>
          </p:cNvCxnSpPr>
          <p:nvPr/>
        </p:nvCxnSpPr>
        <p:spPr>
          <a:xfrm>
            <a:off x="7091877" y="5178885"/>
            <a:ext cx="0" cy="467700"/>
          </a:xfrm>
          <a:prstGeom prst="straightConnector1">
            <a:avLst/>
          </a:prstGeom>
          <a:noFill/>
          <a:ln w="19050" cap="flat">
            <a:solidFill>
              <a:schemeClr val="dk2"/>
            </a:solidFill>
            <a:prstDash val="solid"/>
            <a:round/>
            <a:headEnd type="none" w="lg" len="lg"/>
            <a:tailEnd type="triangle" w="lg" len="lg"/>
          </a:ln>
        </p:spPr>
      </p:cxnSp>
      <p:pic>
        <p:nvPicPr>
          <p:cNvPr id="584" name="Shape 584"/>
          <p:cNvPicPr preferRelativeResize="0"/>
          <p:nvPr/>
        </p:nvPicPr>
        <p:blipFill>
          <a:blip r:embed="rId3">
            <a:alphaModFix/>
          </a:blip>
          <a:stretch>
            <a:fillRect/>
          </a:stretch>
        </p:blipFill>
        <p:spPr>
          <a:xfrm>
            <a:off x="530800" y="3229512"/>
            <a:ext cx="723900" cy="86677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0" name="Shape 590"/>
          <p:cNvSpPr txBox="1">
            <a:spLocks noGrp="1"/>
          </p:cNvSpPr>
          <p:nvPr>
            <p:ph type="body" idx="1"/>
          </p:nvPr>
        </p:nvSpPr>
        <p:spPr>
          <a:xfrm>
            <a:off x="457200" y="1295400"/>
            <a:ext cx="4799399" cy="4526100"/>
          </a:xfrm>
          <a:prstGeom prst="rect">
            <a:avLst/>
          </a:prstGeom>
          <a:noFill/>
          <a:ln>
            <a:noFill/>
          </a:ln>
        </p:spPr>
        <p:txBody>
          <a:bodyPr lIns="91425" tIns="45700" rIns="91425" bIns="45700" anchor="t" anchorCtr="0">
            <a:noAutofit/>
          </a:bodyPr>
          <a:lstStyle/>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After reading the case study, My Car Won’t Start, answer the following questions:</a:t>
            </a:r>
          </a:p>
          <a:p>
            <a:pPr lvl="0" rtl="0">
              <a:spcBef>
                <a:spcPts val="0"/>
              </a:spcBef>
              <a:buClr>
                <a:schemeClr val="dk1"/>
              </a:buClr>
              <a:buFont typeface="Arial"/>
              <a:buNone/>
            </a:pPr>
            <a:endParaRPr sz="1600">
              <a:solidFill>
                <a:schemeClr val="dk1"/>
              </a:solidFill>
            </a:endParaRPr>
          </a:p>
          <a:p>
            <a:pPr lvl="0" rtl="0">
              <a:spcBef>
                <a:spcPts val="0"/>
              </a:spcBef>
              <a:buNone/>
            </a:pPr>
            <a:r>
              <a:rPr lang="en-US" sz="1600" b="1">
                <a:solidFill>
                  <a:schemeClr val="dk1"/>
                </a:solidFill>
              </a:rPr>
              <a:t>Q: Jenny’s hypothesis was: “If I put gas in my car then it will start.” Was Jenny’s hypothesis confirmed? Explain why. </a:t>
            </a: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Font typeface="Arial"/>
              <a:buNone/>
            </a:pPr>
            <a:endParaRPr sz="1600">
              <a:solidFill>
                <a:schemeClr val="dk1"/>
              </a:solidFill>
            </a:endParaRPr>
          </a:p>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b="1">
              <a:solidFill>
                <a:schemeClr val="dk1"/>
              </a:solidFill>
            </a:endParaRPr>
          </a:p>
          <a:p>
            <a:pPr lvl="0" rtl="0">
              <a:spcBef>
                <a:spcPts val="0"/>
              </a:spcBef>
              <a:buClr>
                <a:schemeClr val="dk1"/>
              </a:buClr>
              <a:buFont typeface="Arial"/>
              <a:buNone/>
            </a:pPr>
            <a:endParaRPr sz="1600" b="1">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591" name="Shape 591"/>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47</a:t>
            </a:fld>
            <a:endParaRPr lang="en-US" sz="1200" b="0" i="0" u="none" strike="noStrike" cap="none" baseline="0">
              <a:solidFill>
                <a:srgbClr val="888888"/>
              </a:solidFill>
              <a:latin typeface="Arial"/>
              <a:ea typeface="Arial"/>
              <a:cs typeface="Arial"/>
              <a:sym typeface="Arial"/>
            </a:endParaRPr>
          </a:p>
        </p:txBody>
      </p:sp>
      <p:sp>
        <p:nvSpPr>
          <p:cNvPr id="592" name="Shape 592"/>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593" name="Shape 593"/>
          <p:cNvPicPr preferRelativeResize="0"/>
          <p:nvPr/>
        </p:nvPicPr>
        <p:blipFill rotWithShape="1">
          <a:blip r:embed="rId3">
            <a:alphaModFix/>
          </a:blip>
          <a:srcRect/>
          <a:stretch/>
        </p:blipFill>
        <p:spPr>
          <a:xfrm>
            <a:off x="4359310" y="4694410"/>
            <a:ext cx="822300" cy="822300"/>
          </a:xfrm>
          <a:prstGeom prst="rect">
            <a:avLst/>
          </a:prstGeom>
          <a:noFill/>
          <a:ln>
            <a:noFill/>
          </a:ln>
        </p:spPr>
      </p:pic>
      <p:sp>
        <p:nvSpPr>
          <p:cNvPr id="594" name="Shape 594"/>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595" name="Shape 595"/>
          <p:cNvSpPr/>
          <p:nvPr/>
        </p:nvSpPr>
        <p:spPr>
          <a:xfrm>
            <a:off x="457211" y="256875"/>
            <a:ext cx="2834676" cy="614735"/>
          </a:xfrm>
          <a:prstGeom prst="flowChartTerminator">
            <a:avLst/>
          </a:prstGeom>
          <a:solidFill>
            <a:srgbClr val="FF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Report your results (Was your hypothesis correct?)</a:t>
            </a:r>
          </a:p>
        </p:txBody>
      </p:sp>
    </p:spTree>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Shape 601"/>
          <p:cNvSpPr txBox="1">
            <a:spLocks noGrp="1"/>
          </p:cNvSpPr>
          <p:nvPr>
            <p:ph type="body" idx="1"/>
          </p:nvPr>
        </p:nvSpPr>
        <p:spPr>
          <a:xfrm>
            <a:off x="457200" y="1600200"/>
            <a:ext cx="4520100" cy="4526100"/>
          </a:xfrm>
          <a:prstGeom prst="rect">
            <a:avLst/>
          </a:prstGeom>
          <a:noFill/>
          <a:ln>
            <a:noFill/>
          </a:ln>
        </p:spPr>
        <p:txBody>
          <a:bodyPr lIns="91425" tIns="45700" rIns="91425" bIns="45700" anchor="t" anchorCtr="0">
            <a:noAutofit/>
          </a:bodyPr>
          <a:lstStyle/>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SzPct val="25000"/>
              <a:buFont typeface="Calibri"/>
              <a:buNone/>
            </a:pPr>
            <a:r>
              <a:rPr lang="en-US" sz="1600" b="1">
                <a:solidFill>
                  <a:schemeClr val="dk1"/>
                </a:solidFill>
              </a:rPr>
              <a:t>Q:  Jenny’s hypothesis was: “If I put gas in my car then it will start.” Was Jenny’s hypothesis confirmed?  Explain why. </a:t>
            </a:r>
          </a:p>
          <a:p>
            <a:pPr marL="0" marR="0" lvl="0" indent="0" algn="l" rtl="0">
              <a:spcBef>
                <a:spcPts val="320"/>
              </a:spcBef>
              <a:buClr>
                <a:schemeClr val="dk1"/>
              </a:buClr>
              <a:buFont typeface="Calibri"/>
              <a:buNone/>
            </a:pPr>
            <a:endParaRPr sz="1600" b="1">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marR="0" lvl="0" indent="0" algn="l" rtl="0">
              <a:spcBef>
                <a:spcPts val="320"/>
              </a:spcBef>
              <a:buClr>
                <a:schemeClr val="dk1"/>
              </a:buClr>
              <a:buFont typeface="Calibri"/>
              <a:buNone/>
            </a:pPr>
            <a:endParaRPr sz="1600">
              <a:solidFill>
                <a:schemeClr val="dk1"/>
              </a:solidFill>
            </a:endParaRPr>
          </a:p>
          <a:p>
            <a:pPr marL="0" indent="0" rtl="0">
              <a:spcBef>
                <a:spcPts val="0"/>
              </a:spcBef>
              <a:buNone/>
            </a:pPr>
            <a:endParaRPr sz="1600" b="1">
              <a:solidFill>
                <a:schemeClr val="dk1"/>
              </a:solidFill>
            </a:endParaRPr>
          </a:p>
          <a:p>
            <a:pPr marL="0" indent="0" rtl="0">
              <a:spcBef>
                <a:spcPts val="0"/>
              </a:spcBef>
              <a:buNone/>
            </a:pPr>
            <a:r>
              <a:rPr lang="en-US" sz="1600">
                <a:solidFill>
                  <a:schemeClr val="dk1"/>
                </a:solidFill>
              </a:rPr>
              <a:t>A: Jenny’s hypothesis is confirmed because when she puts gas in her car, the car starts.</a:t>
            </a:r>
            <a:r>
              <a:rPr lang="en-US" sz="1600" b="1">
                <a:solidFill>
                  <a:schemeClr val="dk1"/>
                </a:solidFill>
              </a:rPr>
              <a:t>  </a:t>
            </a:r>
          </a:p>
          <a:p>
            <a:pPr marL="0" indent="0" rtl="0">
              <a:spcBef>
                <a:spcPts val="0"/>
              </a:spcBef>
              <a:buNone/>
            </a:pPr>
            <a:endParaRPr b="1">
              <a:solidFill>
                <a:schemeClr val="dk1"/>
              </a:solidFill>
            </a:endParaRPr>
          </a:p>
          <a:p>
            <a:pPr marL="0" indent="0" rtl="0">
              <a:spcBef>
                <a:spcPts val="0"/>
              </a:spcBef>
              <a:buNone/>
            </a:pPr>
            <a:endParaRPr b="1">
              <a:solidFill>
                <a:schemeClr val="dk1"/>
              </a:solidFill>
            </a:endParaRPr>
          </a:p>
          <a:p>
            <a:pPr marL="0" lvl="0" indent="0" rtl="0">
              <a:spcBef>
                <a:spcPts val="0"/>
              </a:spcBef>
              <a:buNone/>
            </a:pPr>
            <a:endParaRPr b="1">
              <a:solidFill>
                <a:schemeClr val="dk1"/>
              </a:solidFill>
            </a:endParaRPr>
          </a:p>
          <a:p>
            <a:pPr marL="1714500" marR="0" lvl="0" indent="-241300" algn="l" rtl="0">
              <a:spcBef>
                <a:spcPts val="320"/>
              </a:spcBef>
              <a:buClr>
                <a:schemeClr val="dk1"/>
              </a:buClr>
              <a:buFont typeface="Calibri"/>
              <a:buNone/>
            </a:pPr>
            <a:endParaRPr sz="1600">
              <a:solidFill>
                <a:schemeClr val="dk1"/>
              </a:solidFill>
            </a:endParaRPr>
          </a:p>
          <a:p>
            <a:pPr marL="342900" marR="0" lvl="0" indent="-241300" algn="l" rtl="0">
              <a:spcBef>
                <a:spcPts val="320"/>
              </a:spcBef>
              <a:buClr>
                <a:schemeClr val="dk1"/>
              </a:buClr>
              <a:buFont typeface="Calibri"/>
              <a:buNone/>
            </a:pPr>
            <a:endParaRPr sz="1600">
              <a:solidFill>
                <a:schemeClr val="dk1"/>
              </a:solidFill>
            </a:endParaRPr>
          </a:p>
          <a:p>
            <a:pPr marL="342900" marR="0" lvl="0" indent="-241300" algn="l" rtl="0">
              <a:spcBef>
                <a:spcPts val="320"/>
              </a:spcBef>
              <a:buClr>
                <a:schemeClr val="dk1"/>
              </a:buClr>
              <a:buFont typeface="Calibri"/>
              <a:buNone/>
            </a:pPr>
            <a:endParaRPr sz="1600">
              <a:solidFill>
                <a:schemeClr val="dk1"/>
              </a:solidFill>
            </a:endParaRPr>
          </a:p>
        </p:txBody>
      </p:sp>
      <p:sp>
        <p:nvSpPr>
          <p:cNvPr id="602" name="Shape 602"/>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48</a:t>
            </a:fld>
            <a:endParaRPr lang="en-US" sz="1200" b="0" i="0" u="none" strike="noStrike" cap="none" baseline="0">
              <a:solidFill>
                <a:srgbClr val="888888"/>
              </a:solidFill>
              <a:latin typeface="Arial"/>
              <a:ea typeface="Arial"/>
              <a:cs typeface="Arial"/>
              <a:sym typeface="Arial"/>
            </a:endParaRPr>
          </a:p>
        </p:txBody>
      </p:sp>
      <p:sp>
        <p:nvSpPr>
          <p:cNvPr id="603" name="Shape 603"/>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604" name="Shape 604"/>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Clr>
                <a:schemeClr val="dk1"/>
              </a:buClr>
              <a:buSzPct val="25000"/>
              <a:buFont typeface="Arial"/>
              <a:buNone/>
            </a:pPr>
            <a:r>
              <a:rPr lang="en-US" sz="1200" b="1">
                <a:solidFill>
                  <a:schemeClr val="dk1"/>
                </a:solidFill>
              </a:rPr>
              <a:t>Case Study: My Car Won’t Start!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ready to go to her interview. She is very excited. She grabs her keys and heads out to her car. She tries to start her car. Unfortunately, the car won’t start.</a:t>
            </a:r>
          </a:p>
          <a:p>
            <a:pPr lvl="0" rtl="0">
              <a:spcBef>
                <a:spcPts val="0"/>
              </a:spcBef>
              <a:buClr>
                <a:schemeClr val="dk1"/>
              </a:buClr>
              <a:buSzPct val="25000"/>
              <a:buFont typeface="Arial"/>
              <a:buNone/>
            </a:pPr>
            <a:r>
              <a:rPr lang="en-US" sz="1200">
                <a:solidFill>
                  <a:schemeClr val="dk1"/>
                </a:solidFill>
              </a:rPr>
              <a:t> </a:t>
            </a:r>
          </a:p>
          <a:p>
            <a:pPr lvl="0" rtl="0">
              <a:spcBef>
                <a:spcPts val="0"/>
              </a:spcBef>
              <a:buClr>
                <a:schemeClr val="dk1"/>
              </a:buClr>
              <a:buSzPct val="25000"/>
              <a:buFont typeface="Arial"/>
              <a:buNone/>
            </a:pPr>
            <a:r>
              <a:rPr lang="en-US" sz="1200">
                <a:solidFill>
                  <a:schemeClr val="dk1"/>
                </a:solidFill>
              </a:rPr>
              <a:t>Jenny is frustrated. “Why won’t my car start?” she thinks. I am going to be late for the interview!</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observes that the car is not making any unusual noises. She also observes that the fuel gauge is on empty. Based on these observations, Jenny thinks to herself: “My car won’t start because it’s out of fuel!  </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“I guess I will find out if that is true after I put some gas in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puts gas in the car and tries to start her car again. Jenny is excited to find out that the car does start after adding gas to it.</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Jenny is happy to find out that the car did not start because it ran out of gas and not because of some mechanical problem that she was not able to fix immediately!</a:t>
            </a:r>
          </a:p>
          <a:p>
            <a:pPr lvl="0" rtl="0">
              <a:spcBef>
                <a:spcPts val="0"/>
              </a:spcBef>
              <a:buClr>
                <a:schemeClr val="dk1"/>
              </a:buClr>
              <a:buFont typeface="Arial"/>
              <a:buNone/>
            </a:pPr>
            <a:endParaRPr sz="1200">
              <a:solidFill>
                <a:schemeClr val="dk1"/>
              </a:solidFill>
            </a:endParaRPr>
          </a:p>
          <a:p>
            <a:pPr lvl="0" rtl="0">
              <a:spcBef>
                <a:spcPts val="0"/>
              </a:spcBef>
              <a:buClr>
                <a:schemeClr val="dk1"/>
              </a:buClr>
              <a:buSzPct val="25000"/>
              <a:buFont typeface="Arial"/>
              <a:buNone/>
            </a:pPr>
            <a:r>
              <a:rPr lang="en-US" sz="1200">
                <a:solidFill>
                  <a:schemeClr val="dk1"/>
                </a:solidFill>
              </a:rPr>
              <a:t>Problem solved. Jenny gets in her car to go to her interview.</a:t>
            </a: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a:p>
            <a:pPr lvl="0" rtl="0">
              <a:spcBef>
                <a:spcPts val="0"/>
              </a:spcBef>
              <a:buClr>
                <a:schemeClr val="dk1"/>
              </a:buClr>
              <a:buFont typeface="Arial"/>
              <a:buNone/>
            </a:pPr>
            <a:endParaRPr sz="1200" b="1">
              <a:solidFill>
                <a:schemeClr val="dk1"/>
              </a:solidFill>
            </a:endParaRPr>
          </a:p>
        </p:txBody>
      </p:sp>
      <p:sp>
        <p:nvSpPr>
          <p:cNvPr id="605" name="Shape 605"/>
          <p:cNvSpPr/>
          <p:nvPr/>
        </p:nvSpPr>
        <p:spPr>
          <a:xfrm>
            <a:off x="457211" y="256875"/>
            <a:ext cx="2834676" cy="614735"/>
          </a:xfrm>
          <a:prstGeom prst="flowChartTerminator">
            <a:avLst/>
          </a:prstGeom>
          <a:solidFill>
            <a:srgbClr val="FF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Report your results (Was your hypothesis correct?)</a:t>
            </a:r>
          </a:p>
        </p:txBody>
      </p:sp>
    </p:spTree>
  </p:cSld>
  <p:clrMapOvr>
    <a:masterClrMapping/>
  </p:clrMapOvr>
  <p:transition spd="slow">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611" name="Shape 611"/>
          <p:cNvSpPr txBox="1">
            <a:spLocks noGrp="1"/>
          </p:cNvSpPr>
          <p:nvPr>
            <p:ph type="title"/>
          </p:nvPr>
        </p:nvSpPr>
        <p:spPr>
          <a:xfrm>
            <a:off x="457200" y="76200"/>
            <a:ext cx="8229600" cy="12767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Case Study: I cannot find my keys!</a:t>
            </a:r>
          </a:p>
        </p:txBody>
      </p:sp>
      <p:sp>
        <p:nvSpPr>
          <p:cNvPr id="612" name="Shape 612"/>
          <p:cNvSpPr txBox="1">
            <a:spLocks noGrp="1"/>
          </p:cNvSpPr>
          <p:nvPr>
            <p:ph type="body" idx="1"/>
          </p:nvPr>
        </p:nvSpPr>
        <p:spPr>
          <a:xfrm>
            <a:off x="457200" y="1748575"/>
            <a:ext cx="5303099" cy="3898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a:solidFill>
                  <a:schemeClr val="dk1"/>
                </a:solidFill>
              </a:rPr>
              <a:t>Follow Jenny as she tries to use the six steps of the scientific method to find her misplaced keys.  You will then be directed to check your knowledge by playing the Quizlet Scatter game.</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 </a:t>
            </a:r>
          </a:p>
          <a:p>
            <a:pPr marL="0" marR="0" lvl="0" indent="0" algn="l" rtl="0">
              <a:spcBef>
                <a:spcPts val="0"/>
              </a:spcBef>
              <a:buClr>
                <a:schemeClr val="dk1"/>
              </a:buClr>
              <a:buFont typeface="Arial"/>
              <a:buNone/>
            </a:pPr>
            <a:endParaRPr sz="1600">
              <a:solidFill>
                <a:schemeClr val="dk1"/>
              </a:solidFill>
            </a:endParaRPr>
          </a:p>
        </p:txBody>
      </p:sp>
      <p:sp>
        <p:nvSpPr>
          <p:cNvPr id="613" name="Shape 613"/>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49</a:t>
            </a:fld>
            <a:endParaRPr lang="en-US" sz="1200" b="0" i="0" u="none" strike="noStrike" cap="none" baseline="0">
              <a:solidFill>
                <a:srgbClr val="888888"/>
              </a:solidFill>
              <a:latin typeface="Arial"/>
              <a:ea typeface="Arial"/>
              <a:cs typeface="Arial"/>
              <a:sym typeface="Arial"/>
            </a:endParaRPr>
          </a:p>
        </p:txBody>
      </p:sp>
      <p:sp>
        <p:nvSpPr>
          <p:cNvPr id="614" name="Shape 614"/>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615" name="Shape 615"/>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Arial"/>
                <a:ea typeface="Arial"/>
                <a:cs typeface="Arial"/>
                <a:sym typeface="Arial"/>
              </a:rPr>
              <a:t>Unit Objectives</a:t>
            </a:r>
          </a:p>
        </p:txBody>
      </p:sp>
      <p:sp>
        <p:nvSpPr>
          <p:cNvPr id="103" name="Shape 103"/>
          <p:cNvSpPr txBox="1">
            <a:spLocks noGrp="1"/>
          </p:cNvSpPr>
          <p:nvPr>
            <p:ph type="body" idx="1"/>
          </p:nvPr>
        </p:nvSpPr>
        <p:spPr>
          <a:xfrm>
            <a:off x="457200" y="993300"/>
            <a:ext cx="5501399" cy="4444500"/>
          </a:xfrm>
          <a:prstGeom prst="rect">
            <a:avLst/>
          </a:prstGeom>
          <a:noFill/>
          <a:ln>
            <a:noFill/>
          </a:ln>
        </p:spPr>
        <p:txBody>
          <a:bodyPr lIns="91425" tIns="45700" rIns="91425" bIns="45700" anchor="t" anchorCtr="0">
            <a:noAutofit/>
          </a:bodyPr>
          <a:lstStyle/>
          <a:p>
            <a:pPr marL="0" marR="0" indent="0" algn="l" rtl="0">
              <a:spcBef>
                <a:spcPts val="320"/>
              </a:spcBef>
              <a:buNone/>
            </a:pPr>
            <a:endParaRPr sz="1600">
              <a:solidFill>
                <a:schemeClr val="dk1"/>
              </a:solidFill>
            </a:endParaRPr>
          </a:p>
          <a:p>
            <a:pPr marL="457200" marR="0" lvl="0" indent="0" algn="l" rtl="0">
              <a:spcBef>
                <a:spcPts val="280"/>
              </a:spcBef>
              <a:buNone/>
            </a:pPr>
            <a:endParaRPr sz="1600">
              <a:solidFill>
                <a:schemeClr val="dk1"/>
              </a:solidFill>
            </a:endParaRPr>
          </a:p>
          <a:p>
            <a:pPr marL="342900" marR="0" lvl="0" indent="-342900" algn="l" rtl="0">
              <a:spcBef>
                <a:spcPts val="320"/>
              </a:spcBef>
              <a:buClr>
                <a:schemeClr val="dk1"/>
              </a:buClr>
              <a:buSzPct val="100000"/>
              <a:buFont typeface="Calibri"/>
              <a:buAutoNum type="arabicPeriod" startAt="3"/>
            </a:pPr>
            <a:r>
              <a:rPr lang="en-US" sz="1600" b="1">
                <a:solidFill>
                  <a:schemeClr val="dk1"/>
                </a:solidFill>
              </a:rPr>
              <a:t>Objective 3</a:t>
            </a:r>
            <a:r>
              <a:rPr lang="en-US" sz="1600">
                <a:solidFill>
                  <a:schemeClr val="dk1"/>
                </a:solidFill>
              </a:rPr>
              <a:t>: When someone tells you about a real-life problem, you will be able to explain how he/she can use the six steps of the scientific method to solve that real-life problem.</a:t>
            </a:r>
          </a:p>
          <a:p>
            <a:pPr marL="0" marR="0" lvl="0" indent="0" algn="l" rtl="0">
              <a:spcBef>
                <a:spcPts val="320"/>
              </a:spcBef>
              <a:buNone/>
            </a:pPr>
            <a:endParaRPr sz="1600">
              <a:solidFill>
                <a:schemeClr val="dk1"/>
              </a:solidFill>
            </a:endParaRPr>
          </a:p>
          <a:p>
            <a:pPr marL="0" marR="0" lvl="0" indent="0" algn="l" rtl="0">
              <a:spcBef>
                <a:spcPts val="320"/>
              </a:spcBef>
              <a:buNone/>
            </a:pPr>
            <a:r>
              <a:rPr lang="en-US" sz="1600">
                <a:solidFill>
                  <a:schemeClr val="dk1"/>
                </a:solidFill>
              </a:rPr>
              <a:t> </a:t>
            </a:r>
          </a:p>
          <a:p>
            <a:pPr marL="457200" marR="0" lvl="0" indent="0" algn="l" rtl="0">
              <a:spcBef>
                <a:spcPts val="280"/>
              </a:spcBef>
              <a:buNone/>
            </a:pPr>
            <a:endParaRPr sz="1600">
              <a:solidFill>
                <a:schemeClr val="dk1"/>
              </a:solidFill>
            </a:endParaRPr>
          </a:p>
          <a:p>
            <a:pPr marL="342900" marR="0" lvl="0" indent="-342900" algn="l" rtl="0">
              <a:spcBef>
                <a:spcPts val="320"/>
              </a:spcBef>
              <a:buClr>
                <a:srgbClr val="000000"/>
              </a:buClr>
              <a:buSzPct val="100000"/>
              <a:buFont typeface="Calibri"/>
              <a:buAutoNum type="arabicPeriod" startAt="3"/>
            </a:pPr>
            <a:r>
              <a:rPr lang="en-US" sz="1600" b="1"/>
              <a:t>Objective 4</a:t>
            </a:r>
            <a:r>
              <a:rPr lang="en-US" sz="1600"/>
              <a:t>: When you are given a story with a </a:t>
            </a:r>
            <a:r>
              <a:rPr lang="en-US" sz="1600" b="1"/>
              <a:t>scientific problem</a:t>
            </a:r>
            <a:r>
              <a:rPr lang="en-US" sz="1600"/>
              <a:t>, you will consider what steps of the scientific method were followed in that scenario.  You will also determine if any of the steps of the scientific method have been omitted and list any missing steps</a:t>
            </a:r>
            <a:r>
              <a:rPr lang="en-US" sz="1600" b="0" i="0" u="none" strike="noStrike" cap="none" baseline="0">
                <a:latin typeface="Arial"/>
                <a:ea typeface="Arial"/>
                <a:cs typeface="Arial"/>
                <a:sym typeface="Arial"/>
              </a:rPr>
              <a:t>. </a:t>
            </a:r>
          </a:p>
          <a:p>
            <a:pPr marL="0" marR="0" lvl="0" indent="0" algn="l" rtl="0">
              <a:spcBef>
                <a:spcPts val="320"/>
              </a:spcBef>
              <a:buNone/>
            </a:pPr>
            <a:endParaRPr sz="1600">
              <a:solidFill>
                <a:schemeClr val="dk1"/>
              </a:solidFill>
            </a:endParaRPr>
          </a:p>
          <a:p>
            <a:pPr marL="457200" marR="0" lvl="0" indent="0" algn="l" rtl="0">
              <a:spcBef>
                <a:spcPts val="280"/>
              </a:spcBef>
              <a:buNone/>
            </a:pPr>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104" name="Shape 10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5</a:t>
            </a:fld>
            <a:endParaRPr lang="en-US" sz="1200" b="0" i="0" u="none" strike="noStrike" cap="none" baseline="0">
              <a:solidFill>
                <a:srgbClr val="888888"/>
              </a:solidFill>
              <a:latin typeface="Arial"/>
              <a:ea typeface="Arial"/>
              <a:cs typeface="Arial"/>
              <a:sym typeface="Arial"/>
            </a:endParaRPr>
          </a:p>
        </p:txBody>
      </p:sp>
      <p:sp>
        <p:nvSpPr>
          <p:cNvPr id="105" name="Shape 10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06" name="Shape 106"/>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Shape 621"/>
          <p:cNvSpPr txBox="1">
            <a:spLocks noGrp="1"/>
          </p:cNvSpPr>
          <p:nvPr>
            <p:ph type="title"/>
          </p:nvPr>
        </p:nvSpPr>
        <p:spPr>
          <a:xfrm>
            <a:off x="457200" y="192400"/>
            <a:ext cx="6432600" cy="10214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Case Study: I cannot find my keys! </a:t>
            </a:r>
          </a:p>
        </p:txBody>
      </p:sp>
      <p:sp>
        <p:nvSpPr>
          <p:cNvPr id="622" name="Shape 622"/>
          <p:cNvSpPr txBox="1">
            <a:spLocks noGrp="1"/>
          </p:cNvSpPr>
          <p:nvPr>
            <p:ph type="body" idx="1"/>
          </p:nvPr>
        </p:nvSpPr>
        <p:spPr>
          <a:xfrm>
            <a:off x="457200" y="2304575"/>
            <a:ext cx="8350200" cy="4020000"/>
          </a:xfrm>
          <a:prstGeom prst="rect">
            <a:avLst/>
          </a:prstGeom>
          <a:noFill/>
          <a:ln>
            <a:noFill/>
          </a:ln>
        </p:spPr>
        <p:txBody>
          <a:bodyPr lIns="91425" tIns="45700" rIns="91425" bIns="45700" anchor="t" anchorCtr="0">
            <a:noAutofit/>
          </a:bodyPr>
          <a:lstStyle/>
          <a:p>
            <a:pPr lvl="0" rtl="0">
              <a:spcBef>
                <a:spcPts val="280"/>
              </a:spcBef>
              <a:buClr>
                <a:schemeClr val="dk1"/>
              </a:buClr>
              <a:buSzPct val="68750"/>
              <a:buFont typeface="Arial"/>
              <a:buNone/>
            </a:pPr>
            <a:r>
              <a:rPr lang="en-US" sz="1600">
                <a:solidFill>
                  <a:schemeClr val="dk1"/>
                </a:solidFill>
              </a:rPr>
              <a:t>She asked herself, “Where did I leave my car keys?”</a:t>
            </a:r>
          </a:p>
          <a:p>
            <a:pPr lvl="0" rtl="0">
              <a:spcBef>
                <a:spcPts val="280"/>
              </a:spcBef>
              <a:buClr>
                <a:schemeClr val="dk1"/>
              </a:buClr>
              <a:buFont typeface="Arial"/>
              <a:buNone/>
            </a:pPr>
            <a:endParaRPr sz="1600">
              <a:solidFill>
                <a:schemeClr val="dk1"/>
              </a:solidFill>
            </a:endParaRPr>
          </a:p>
          <a:p>
            <a:pPr lvl="0" rtl="0">
              <a:spcBef>
                <a:spcPts val="280"/>
              </a:spcBef>
              <a:buClr>
                <a:schemeClr val="dk1"/>
              </a:buClr>
              <a:buSzPct val="68750"/>
              <a:buFont typeface="Arial"/>
              <a:buNone/>
            </a:pPr>
            <a:r>
              <a:rPr lang="en-US" sz="1600">
                <a:solidFill>
                  <a:schemeClr val="dk1"/>
                </a:solidFill>
              </a:rPr>
              <a:t>She reflected on the last place she had her keys. She knew she had them when she arrived. </a:t>
            </a:r>
          </a:p>
          <a:p>
            <a:pPr lvl="0" rtl="0">
              <a:spcBef>
                <a:spcPts val="280"/>
              </a:spcBef>
              <a:buClr>
                <a:schemeClr val="dk1"/>
              </a:buClr>
              <a:buFont typeface="Arial"/>
              <a:buNone/>
            </a:pPr>
            <a:endParaRPr sz="1600">
              <a:solidFill>
                <a:schemeClr val="dk1"/>
              </a:solidFill>
            </a:endParaRPr>
          </a:p>
          <a:p>
            <a:pPr lvl="0" rtl="0">
              <a:spcBef>
                <a:spcPts val="280"/>
              </a:spcBef>
              <a:buClr>
                <a:schemeClr val="dk1"/>
              </a:buClr>
              <a:buSzPct val="68750"/>
              <a:buFont typeface="Arial"/>
              <a:buNone/>
            </a:pPr>
            <a:r>
              <a:rPr lang="en-US" sz="1600">
                <a:solidFill>
                  <a:schemeClr val="dk1"/>
                </a:solidFill>
              </a:rPr>
              <a:t>Jenny retraced her steps throughout the building searching for her keys. First, she re-visited the interview room, then the receptionist’s desk, and finally walked to her car. She had no luck finding her keys. </a:t>
            </a:r>
          </a:p>
          <a:p>
            <a:pPr lvl="0" rtl="0">
              <a:spcBef>
                <a:spcPts val="280"/>
              </a:spcBef>
              <a:buClr>
                <a:schemeClr val="dk1"/>
              </a:buClr>
              <a:buFont typeface="Arial"/>
              <a:buNone/>
            </a:pPr>
            <a:endParaRPr sz="1600">
              <a:solidFill>
                <a:schemeClr val="dk1"/>
              </a:solidFill>
            </a:endParaRPr>
          </a:p>
          <a:p>
            <a:pPr lvl="0" rtl="0">
              <a:spcBef>
                <a:spcPts val="280"/>
              </a:spcBef>
              <a:buClr>
                <a:schemeClr val="dk1"/>
              </a:buClr>
              <a:buSzPct val="68750"/>
              <a:buFont typeface="Arial"/>
              <a:buNone/>
            </a:pPr>
            <a:r>
              <a:rPr lang="en-US" sz="1600">
                <a:solidFill>
                  <a:schemeClr val="dk1"/>
                </a:solidFill>
              </a:rPr>
              <a:t>Suddenly, she remembered she had visited the ladies’ room while she was in the building. She concluded she left her keys in the ladies’ room since she had not found them anywhere else.  </a:t>
            </a:r>
          </a:p>
          <a:p>
            <a:pPr lvl="0" rtl="0">
              <a:spcBef>
                <a:spcPts val="280"/>
              </a:spcBef>
              <a:buClr>
                <a:schemeClr val="dk1"/>
              </a:buClr>
              <a:buFont typeface="Arial"/>
              <a:buNone/>
            </a:pPr>
            <a:endParaRPr sz="1600">
              <a:solidFill>
                <a:schemeClr val="dk1"/>
              </a:solidFill>
            </a:endParaRPr>
          </a:p>
          <a:p>
            <a:pPr lvl="0" rtl="0">
              <a:spcBef>
                <a:spcPts val="280"/>
              </a:spcBef>
              <a:buClr>
                <a:schemeClr val="dk1"/>
              </a:buClr>
              <a:buSzPct val="68750"/>
              <a:buFont typeface="Arial"/>
              <a:buNone/>
            </a:pPr>
            <a:r>
              <a:rPr lang="en-US" sz="1600">
                <a:solidFill>
                  <a:schemeClr val="dk1"/>
                </a:solidFill>
              </a:rPr>
              <a:t>Jenny went to the ladies’ room  and found her keys next to the sink where she had washed her hands earlier. She said to herself, “I put the keys down to wash my hands and they are exactly where I left them!”</a:t>
            </a:r>
          </a:p>
        </p:txBody>
      </p:sp>
      <p:sp>
        <p:nvSpPr>
          <p:cNvPr id="623" name="Shape 623"/>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50</a:t>
            </a:fld>
            <a:endParaRPr lang="en-US" sz="1200" b="0" i="0" u="none" strike="noStrike" cap="none" baseline="0">
              <a:solidFill>
                <a:srgbClr val="888888"/>
              </a:solidFill>
              <a:latin typeface="Arial"/>
              <a:ea typeface="Arial"/>
              <a:cs typeface="Arial"/>
              <a:sym typeface="Arial"/>
            </a:endParaRPr>
          </a:p>
        </p:txBody>
      </p:sp>
      <p:sp>
        <p:nvSpPr>
          <p:cNvPr id="624" name="Shape 624"/>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625" name="Shape 625"/>
          <p:cNvSpPr txBox="1"/>
          <p:nvPr/>
        </p:nvSpPr>
        <p:spPr>
          <a:xfrm>
            <a:off x="457200" y="1329825"/>
            <a:ext cx="6342900" cy="1021499"/>
          </a:xfrm>
          <a:prstGeom prst="rect">
            <a:avLst/>
          </a:prstGeom>
          <a:noFill/>
          <a:ln>
            <a:noFill/>
          </a:ln>
        </p:spPr>
        <p:txBody>
          <a:bodyPr lIns="91425" tIns="91425" rIns="91425" bIns="91425" anchor="ctr" anchorCtr="0">
            <a:noAutofit/>
          </a:bodyPr>
          <a:lstStyle/>
          <a:p>
            <a:pPr lvl="0" rtl="0">
              <a:spcBef>
                <a:spcPts val="0"/>
              </a:spcBef>
              <a:buNone/>
            </a:pPr>
            <a:r>
              <a:rPr lang="en-US" sz="1600">
                <a:solidFill>
                  <a:schemeClr val="dk1"/>
                </a:solidFill>
              </a:rPr>
              <a:t>After Jenny’s job interview she prepared to leave the building when she realized she did not have her car keys. </a:t>
            </a:r>
          </a:p>
        </p:txBody>
      </p:sp>
      <p:pic>
        <p:nvPicPr>
          <p:cNvPr id="626" name="Shape 626"/>
          <p:cNvPicPr preferRelativeResize="0"/>
          <p:nvPr/>
        </p:nvPicPr>
        <p:blipFill>
          <a:blip r:embed="rId3">
            <a:alphaModFix/>
          </a:blip>
          <a:stretch>
            <a:fillRect/>
          </a:stretch>
        </p:blipFill>
        <p:spPr>
          <a:xfrm>
            <a:off x="6889700" y="116174"/>
            <a:ext cx="2006074" cy="2674761"/>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Shape 632"/>
          <p:cNvSpPr txBox="1">
            <a:spLocks noGrp="1"/>
          </p:cNvSpPr>
          <p:nvPr>
            <p:ph type="title"/>
          </p:nvPr>
        </p:nvSpPr>
        <p:spPr>
          <a:xfrm>
            <a:off x="457200" y="762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Arial"/>
                <a:ea typeface="Arial"/>
                <a:cs typeface="Arial"/>
                <a:sym typeface="Arial"/>
              </a:rPr>
              <a:t>Practice Your Skills</a:t>
            </a:r>
          </a:p>
        </p:txBody>
      </p:sp>
      <p:sp>
        <p:nvSpPr>
          <p:cNvPr id="633" name="Shape 633"/>
          <p:cNvSpPr txBox="1">
            <a:spLocks noGrp="1"/>
          </p:cNvSpPr>
          <p:nvPr>
            <p:ph type="body" idx="1"/>
          </p:nvPr>
        </p:nvSpPr>
        <p:spPr>
          <a:xfrm>
            <a:off x="457200" y="1295400"/>
            <a:ext cx="5492999" cy="5029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sz="11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634" name="Shape 63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51</a:t>
            </a:fld>
            <a:endParaRPr lang="en-US" sz="1200" b="0" i="0" u="none" strike="noStrike" cap="none" baseline="0">
              <a:solidFill>
                <a:srgbClr val="888888"/>
              </a:solidFill>
              <a:latin typeface="Arial"/>
              <a:ea typeface="Arial"/>
              <a:cs typeface="Arial"/>
              <a:sym typeface="Arial"/>
            </a:endParaRPr>
          </a:p>
        </p:txBody>
      </p:sp>
      <p:sp>
        <p:nvSpPr>
          <p:cNvPr id="635" name="Shape 63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636" name="Shape 636"/>
          <p:cNvSpPr txBox="1"/>
          <p:nvPr/>
        </p:nvSpPr>
        <p:spPr>
          <a:xfrm>
            <a:off x="544475" y="1295400"/>
            <a:ext cx="4143300" cy="4911299"/>
          </a:xfrm>
          <a:prstGeom prst="rect">
            <a:avLst/>
          </a:prstGeom>
          <a:noFill/>
          <a:ln>
            <a:noFill/>
          </a:ln>
        </p:spPr>
        <p:txBody>
          <a:bodyPr lIns="91425" tIns="91425" rIns="91425" bIns="91425" anchor="t" anchorCtr="0">
            <a:noAutofit/>
          </a:bodyPr>
          <a:lstStyle/>
          <a:p>
            <a:pPr rtl="0">
              <a:spcBef>
                <a:spcPts val="0"/>
              </a:spcBef>
              <a:buNone/>
            </a:pPr>
            <a:endParaRPr sz="1600">
              <a:solidFill>
                <a:schemeClr val="dk1"/>
              </a:solidFill>
            </a:endParaRPr>
          </a:p>
          <a:p>
            <a:pPr rtl="0">
              <a:spcBef>
                <a:spcPts val="0"/>
              </a:spcBef>
              <a:buNone/>
            </a:pPr>
            <a:r>
              <a:rPr lang="en-US" sz="1600">
                <a:solidFill>
                  <a:schemeClr val="dk1"/>
                </a:solidFill>
              </a:rPr>
              <a:t>Practice matching the steps of the scientific method to their description with the Quizlet Scatter game. </a:t>
            </a:r>
          </a:p>
          <a:p>
            <a:pPr rtl="0">
              <a:spcBef>
                <a:spcPts val="0"/>
              </a:spcBef>
              <a:buNone/>
            </a:pPr>
            <a:endParaRPr sz="1600">
              <a:solidFill>
                <a:schemeClr val="dk1"/>
              </a:solidFill>
            </a:endParaRPr>
          </a:p>
          <a:p>
            <a:pPr marL="457200" indent="0" rtl="0">
              <a:spcBef>
                <a:spcPts val="0"/>
              </a:spcBef>
              <a:buNone/>
            </a:pPr>
            <a:r>
              <a:rPr lang="en-US" sz="1600">
                <a:solidFill>
                  <a:schemeClr val="dk1"/>
                </a:solidFill>
              </a:rPr>
              <a:t>First, click </a:t>
            </a:r>
            <a:r>
              <a:rPr lang="en-US" sz="1600" u="sng">
                <a:solidFill>
                  <a:schemeClr val="hlink"/>
                </a:solidFill>
                <a:hlinkClick r:id="rId3"/>
              </a:rPr>
              <a:t>here</a:t>
            </a:r>
            <a:r>
              <a:rPr lang="en-US" sz="1600">
                <a:solidFill>
                  <a:schemeClr val="dk1"/>
                </a:solidFill>
              </a:rPr>
              <a:t> to go to the Quizlet Scatter game, then click the “Start Game” link.</a:t>
            </a:r>
          </a:p>
          <a:p>
            <a:pPr marL="0" indent="0" rtl="0">
              <a:spcBef>
                <a:spcPts val="0"/>
              </a:spcBef>
              <a:buNone/>
            </a:pPr>
            <a:endParaRPr sz="1600">
              <a:solidFill>
                <a:schemeClr val="dk1"/>
              </a:solidFill>
            </a:endParaRPr>
          </a:p>
          <a:p>
            <a:pPr lvl="0" rtl="0">
              <a:spcBef>
                <a:spcPts val="0"/>
              </a:spcBef>
              <a:buNone/>
            </a:pPr>
            <a:endParaRPr sz="1600">
              <a:solidFill>
                <a:schemeClr val="dk1"/>
              </a:solidFill>
            </a:endParaRPr>
          </a:p>
          <a:p>
            <a:pPr marL="457200" lvl="0" indent="0" rtl="0">
              <a:spcBef>
                <a:spcPts val="0"/>
              </a:spcBef>
              <a:buNone/>
            </a:pPr>
            <a:r>
              <a:rPr lang="en-US" sz="1600" b="1" u="sng">
                <a:solidFill>
                  <a:schemeClr val="dk1"/>
                </a:solidFill>
              </a:rPr>
              <a:t>Directions:</a:t>
            </a:r>
          </a:p>
          <a:p>
            <a:pPr marL="457200" indent="0" rtl="0">
              <a:spcBef>
                <a:spcPts val="0"/>
              </a:spcBef>
              <a:buNone/>
            </a:pPr>
            <a:r>
              <a:rPr lang="en-US" sz="1600">
                <a:solidFill>
                  <a:schemeClr val="dk1"/>
                </a:solidFill>
              </a:rPr>
              <a:t>You must match all six steps of the scientific method to their description. </a:t>
            </a:r>
          </a:p>
          <a:p>
            <a:pPr marL="457200" indent="0" rtl="0">
              <a:spcBef>
                <a:spcPts val="0"/>
              </a:spcBef>
              <a:buNone/>
            </a:pPr>
            <a:endParaRPr sz="1600">
              <a:solidFill>
                <a:schemeClr val="dk1"/>
              </a:solidFill>
            </a:endParaRPr>
          </a:p>
          <a:p>
            <a:pPr marL="457200" lvl="0" indent="0" rtl="0">
              <a:spcBef>
                <a:spcPts val="0"/>
              </a:spcBef>
              <a:buNone/>
            </a:pPr>
            <a:r>
              <a:rPr lang="en-US" sz="1600">
                <a:solidFill>
                  <a:schemeClr val="dk1"/>
                </a:solidFill>
              </a:rPr>
              <a:t>Drag the step number and drop it on top of its description to see how quickly you can match the steps of the scientific method to their description.</a:t>
            </a: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p:txBody>
      </p:sp>
      <p:sp>
        <p:nvSpPr>
          <p:cNvPr id="637" name="Shape 637"/>
          <p:cNvSpPr txBox="1"/>
          <p:nvPr/>
        </p:nvSpPr>
        <p:spPr>
          <a:xfrm>
            <a:off x="4977375" y="1669700"/>
            <a:ext cx="3862500" cy="28494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101600" lvl="0" indent="0" rtl="0">
              <a:spcBef>
                <a:spcPts val="0"/>
              </a:spcBef>
              <a:buSzPct val="133333"/>
              <a:buNone/>
            </a:pPr>
            <a:r>
              <a:rPr lang="en-US" sz="1200" b="1">
                <a:solidFill>
                  <a:schemeClr val="dk1"/>
                </a:solidFill>
              </a:rPr>
              <a:t>The six steps of the scientific method in order</a:t>
            </a:r>
            <a:r>
              <a:rPr lang="en-US" sz="1200">
                <a:solidFill>
                  <a:schemeClr val="dk1"/>
                </a:solidFill>
              </a:rPr>
              <a:t>:</a:t>
            </a:r>
          </a:p>
          <a:p>
            <a:pPr marL="101600" lvl="0" indent="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One: 	Ask a question</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Two: 	Do background research</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Three:	Construct a hypothesis</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Four:	Test your hypothesis by doing an experiment</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Five:	Analyze data and draw conclusion</a:t>
            </a:r>
          </a:p>
          <a:p>
            <a:pPr marL="342900" lvl="0" indent="-241300" rtl="0">
              <a:spcBef>
                <a:spcPts val="0"/>
              </a:spcBef>
              <a:buClr>
                <a:schemeClr val="dk1"/>
              </a:buClr>
              <a:buFont typeface="Arial"/>
              <a:buNone/>
            </a:pPr>
            <a:endParaRPr sz="1200">
              <a:solidFill>
                <a:schemeClr val="dk1"/>
              </a:solidFill>
            </a:endParaRPr>
          </a:p>
          <a:p>
            <a:pPr marL="342900" lvl="0" indent="-241300" rtl="0">
              <a:spcBef>
                <a:spcPts val="0"/>
              </a:spcBef>
              <a:buClr>
                <a:schemeClr val="dk1"/>
              </a:buClr>
              <a:buSzPct val="91666"/>
              <a:buFont typeface="Arial"/>
              <a:buNone/>
            </a:pPr>
            <a:r>
              <a:rPr lang="en-US" sz="1200">
                <a:solidFill>
                  <a:schemeClr val="dk1"/>
                </a:solidFill>
              </a:rPr>
              <a:t>Step Six: 	Report results</a:t>
            </a:r>
          </a:p>
        </p:txBody>
      </p:sp>
    </p:spTree>
  </p:cSld>
  <p:clrMapOvr>
    <a:masterClrMapping/>
  </p:clrMapOvr>
  <p:transition spd="slow">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Shape 643"/>
          <p:cNvSpPr txBox="1">
            <a:spLocks noGrp="1"/>
          </p:cNvSpPr>
          <p:nvPr>
            <p:ph type="title"/>
          </p:nvPr>
        </p:nvSpPr>
        <p:spPr>
          <a:xfrm>
            <a:off x="460829"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Section 2 Summary</a:t>
            </a:r>
          </a:p>
        </p:txBody>
      </p:sp>
      <p:sp>
        <p:nvSpPr>
          <p:cNvPr id="644" name="Shape 644"/>
          <p:cNvSpPr txBox="1">
            <a:spLocks noGrp="1"/>
          </p:cNvSpPr>
          <p:nvPr>
            <p:ph type="body" idx="1"/>
          </p:nvPr>
        </p:nvSpPr>
        <p:spPr>
          <a:xfrm>
            <a:off x="460825" y="1295400"/>
            <a:ext cx="6119100" cy="5029199"/>
          </a:xfrm>
          <a:prstGeom prst="rect">
            <a:avLst/>
          </a:prstGeom>
          <a:noFill/>
          <a:ln>
            <a:noFill/>
          </a:ln>
        </p:spPr>
        <p:txBody>
          <a:bodyPr lIns="91425" tIns="45700" rIns="91425" bIns="45700" anchor="t" anchorCtr="0">
            <a:noAutofit/>
          </a:bodyPr>
          <a:lstStyle/>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r>
              <a:rPr lang="en-US" sz="1600">
                <a:solidFill>
                  <a:schemeClr val="dk1"/>
                </a:solidFill>
              </a:rPr>
              <a:t>During this section, you learned how to identify and describe the six steps of the scientific method when given a real-life problem.  You learned how Jenny used the scientific method to solve an everyday problem she encountered.  </a:t>
            </a: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a:solidFill>
                <a:schemeClr val="dk1"/>
              </a:solidFill>
            </a:endParaRPr>
          </a:p>
          <a:p>
            <a:pPr marL="0" indent="0" rtl="0">
              <a:spcBef>
                <a:spcPts val="0"/>
              </a:spcBef>
              <a:buNone/>
            </a:pPr>
            <a:endParaRPr>
              <a:solidFill>
                <a:schemeClr val="dk1"/>
              </a:solidFill>
            </a:endParaRPr>
          </a:p>
          <a:p>
            <a:pPr marL="914400" lvl="0" indent="0" rtl="0">
              <a:spcBef>
                <a:spcPts val="0"/>
              </a:spcBef>
              <a:buClr>
                <a:schemeClr val="dk1"/>
              </a:buClr>
              <a:buFont typeface="Arial"/>
              <a:buNone/>
            </a:pPr>
            <a:endParaRPr>
              <a:solidFill>
                <a:schemeClr val="dk1"/>
              </a:solidFill>
            </a:endParaRPr>
          </a:p>
          <a:p>
            <a:pPr marL="0" lvl="0" indent="0" rtl="0">
              <a:spcBef>
                <a:spcPts val="0"/>
              </a:spcBef>
              <a:buClr>
                <a:schemeClr val="dk1"/>
              </a:buClr>
              <a:buFont typeface="Arial"/>
              <a:buNone/>
            </a:pPr>
            <a:endParaRPr>
              <a:solidFill>
                <a:schemeClr val="dk1"/>
              </a:solidFill>
            </a:endParaRPr>
          </a:p>
          <a:p>
            <a:pPr marL="0" lvl="0" indent="0" rtl="0">
              <a:lnSpc>
                <a:spcPct val="146250"/>
              </a:lnSpc>
              <a:spcBef>
                <a:spcPts val="0"/>
              </a:spcBef>
              <a:buClr>
                <a:schemeClr val="dk1"/>
              </a:buClr>
              <a:buFont typeface="Arial"/>
              <a:buNone/>
            </a:pPr>
            <a:endParaRPr sz="1000">
              <a:solidFill>
                <a:srgbClr val="333333"/>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645" name="Shape 645"/>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52</a:t>
            </a:fld>
            <a:endParaRPr lang="en-US" sz="1200" b="0" i="0" u="none" strike="noStrike" cap="none" baseline="0">
              <a:solidFill>
                <a:srgbClr val="888888"/>
              </a:solidFill>
              <a:latin typeface="Arial"/>
              <a:ea typeface="Arial"/>
              <a:cs typeface="Arial"/>
              <a:sym typeface="Arial"/>
            </a:endParaRPr>
          </a:p>
        </p:txBody>
      </p:sp>
      <p:sp>
        <p:nvSpPr>
          <p:cNvPr id="646" name="Shape 646"/>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647" name="Shape 647"/>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3" name="Shape 653"/>
          <p:cNvSpPr txBox="1">
            <a:spLocks noGrp="1"/>
          </p:cNvSpPr>
          <p:nvPr>
            <p:ph type="title"/>
          </p:nvPr>
        </p:nvSpPr>
        <p:spPr>
          <a:xfrm>
            <a:off x="457200"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Section 3 Overview</a:t>
            </a:r>
          </a:p>
        </p:txBody>
      </p:sp>
      <p:sp>
        <p:nvSpPr>
          <p:cNvPr id="654" name="Shape 654"/>
          <p:cNvSpPr txBox="1">
            <a:spLocks noGrp="1"/>
          </p:cNvSpPr>
          <p:nvPr>
            <p:ph type="body" idx="1"/>
          </p:nvPr>
        </p:nvSpPr>
        <p:spPr>
          <a:xfrm>
            <a:off x="457200" y="1471550"/>
            <a:ext cx="5307599" cy="3536700"/>
          </a:xfrm>
          <a:prstGeom prst="rect">
            <a:avLst/>
          </a:prstGeom>
          <a:noFill/>
          <a:ln>
            <a:noFill/>
          </a:ln>
        </p:spPr>
        <p:txBody>
          <a:bodyPr lIns="91425" tIns="45700" rIns="91425" bIns="45700" anchor="t" anchorCtr="0">
            <a:noAutofit/>
          </a:bodyPr>
          <a:lstStyle/>
          <a:p>
            <a:pPr marL="0" marR="0" indent="0" algn="l" rtl="0">
              <a:spcBef>
                <a:spcPts val="0"/>
              </a:spcBef>
              <a:buNone/>
            </a:pPr>
            <a:endParaRPr sz="1600">
              <a:solidFill>
                <a:schemeClr val="dk1"/>
              </a:solidFill>
            </a:endParaRPr>
          </a:p>
          <a:p>
            <a:pPr marL="0" marR="0" indent="0" algn="l" rtl="0">
              <a:spcBef>
                <a:spcPts val="0"/>
              </a:spcBef>
              <a:buNone/>
            </a:pPr>
            <a:r>
              <a:rPr lang="en-US" sz="1600">
                <a:solidFill>
                  <a:schemeClr val="dk1"/>
                </a:solidFill>
              </a:rPr>
              <a:t>After completing Section 3, you should be able to perform the following:</a:t>
            </a:r>
          </a:p>
          <a:p>
            <a:pPr marL="0" marR="0" indent="0" algn="l" rtl="0">
              <a:spcBef>
                <a:spcPts val="0"/>
              </a:spcBef>
              <a:buNone/>
            </a:pPr>
            <a:endParaRPr sz="1600">
              <a:solidFill>
                <a:schemeClr val="dk1"/>
              </a:solidFill>
            </a:endParaRPr>
          </a:p>
          <a:p>
            <a:pPr marL="0" marR="0" lvl="0" indent="0" algn="l" rtl="0">
              <a:spcBef>
                <a:spcPts val="0"/>
              </a:spcBef>
              <a:buNone/>
            </a:pPr>
            <a:endParaRPr sz="1600">
              <a:solidFill>
                <a:schemeClr val="dk1"/>
              </a:solidFill>
            </a:endParaRPr>
          </a:p>
          <a:p>
            <a:pPr marL="0" marR="0" indent="0" algn="l" rtl="0">
              <a:spcBef>
                <a:spcPts val="280"/>
              </a:spcBef>
              <a:buNone/>
            </a:pPr>
            <a:r>
              <a:rPr lang="en-US" sz="1600">
                <a:solidFill>
                  <a:schemeClr val="dk1"/>
                </a:solidFill>
              </a:rPr>
              <a:t>When someone tells you about a </a:t>
            </a:r>
            <a:r>
              <a:rPr lang="en-US" sz="1600" b="1" u="sng">
                <a:solidFill>
                  <a:schemeClr val="dk1"/>
                </a:solidFill>
              </a:rPr>
              <a:t>real-life problem</a:t>
            </a:r>
            <a:r>
              <a:rPr lang="en-US" sz="1600">
                <a:solidFill>
                  <a:schemeClr val="dk1"/>
                </a:solidFill>
              </a:rPr>
              <a:t>, you will be able to explain how you can use the six steps of the scientific method to solve that real-life problem. </a:t>
            </a:r>
          </a:p>
          <a:p>
            <a:pPr marL="457200" marR="0" indent="0" algn="l" rtl="0">
              <a:spcBef>
                <a:spcPts val="280"/>
              </a:spcBef>
              <a:buNone/>
            </a:pPr>
            <a:endParaRPr>
              <a:solidFill>
                <a:schemeClr val="dk1"/>
              </a:solidFill>
            </a:endParaRPr>
          </a:p>
          <a:p>
            <a:pPr marL="457200" marR="0" lvl="0" indent="0" algn="l" rtl="0">
              <a:spcBef>
                <a:spcPts val="280"/>
              </a:spcBef>
              <a:buNone/>
            </a:pPr>
            <a:endParaRPr>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655" name="Shape 655"/>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53</a:t>
            </a:fld>
            <a:endParaRPr lang="en-US" sz="1200" b="0" i="0" u="none" strike="noStrike" cap="none" baseline="0">
              <a:solidFill>
                <a:srgbClr val="888888"/>
              </a:solidFill>
              <a:latin typeface="Arial"/>
              <a:ea typeface="Arial"/>
              <a:cs typeface="Arial"/>
              <a:sym typeface="Arial"/>
            </a:endParaRPr>
          </a:p>
        </p:txBody>
      </p:sp>
      <p:sp>
        <p:nvSpPr>
          <p:cNvPr id="656" name="Shape 656"/>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657" name="Shape 657"/>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Shape 663"/>
          <p:cNvSpPr txBox="1">
            <a:spLocks noGrp="1"/>
          </p:cNvSpPr>
          <p:nvPr>
            <p:ph type="body" idx="1"/>
          </p:nvPr>
        </p:nvSpPr>
        <p:spPr>
          <a:xfrm>
            <a:off x="457200" y="1502225"/>
            <a:ext cx="5876099" cy="4822499"/>
          </a:xfrm>
          <a:prstGeom prst="rect">
            <a:avLst/>
          </a:prstGeom>
          <a:noFill/>
          <a:ln>
            <a:noFill/>
          </a:ln>
        </p:spPr>
        <p:txBody>
          <a:bodyPr lIns="91425" tIns="45700" rIns="91425" bIns="45700" anchor="t" anchorCtr="0">
            <a:noAutofit/>
          </a:bodyPr>
          <a:lstStyle/>
          <a:p>
            <a:pPr marL="0" lvl="0" indent="0" rtl="0">
              <a:spcBef>
                <a:spcPts val="0"/>
              </a:spcBef>
              <a:buNone/>
            </a:pPr>
            <a:endParaRPr>
              <a:solidFill>
                <a:schemeClr val="dk1"/>
              </a:solidFill>
            </a:endParaRPr>
          </a:p>
          <a:p>
            <a:pPr marL="914400" lvl="0" indent="0" rtl="0">
              <a:spcBef>
                <a:spcPts val="0"/>
              </a:spcBef>
              <a:buClr>
                <a:schemeClr val="dk1"/>
              </a:buClr>
              <a:buSzPct val="68750"/>
              <a:buFont typeface="Arial"/>
              <a:buNone/>
            </a:pPr>
            <a:r>
              <a:rPr lang="en-US" sz="1600">
                <a:solidFill>
                  <a:schemeClr val="dk1"/>
                </a:solidFill>
              </a:rPr>
              <a:t>Even though we show the scientific method as a series of steps, keep in mind that new information or thinking might cause a scientist to back up and repeat steps at any point during the process.</a:t>
            </a:r>
          </a:p>
          <a:p>
            <a:pPr marL="914400" lvl="0" indent="0" rtl="0">
              <a:spcBef>
                <a:spcPts val="0"/>
              </a:spcBef>
              <a:buClr>
                <a:schemeClr val="dk1"/>
              </a:buClr>
              <a:buFont typeface="Arial"/>
              <a:buNone/>
            </a:pPr>
            <a:endParaRPr sz="1600">
              <a:solidFill>
                <a:schemeClr val="dk1"/>
              </a:solidFill>
            </a:endParaRPr>
          </a:p>
          <a:p>
            <a:pPr marL="914400" lvl="0" indent="0" rtl="0">
              <a:spcBef>
                <a:spcPts val="0"/>
              </a:spcBef>
              <a:buClr>
                <a:schemeClr val="dk1"/>
              </a:buClr>
              <a:buFont typeface="Arial"/>
              <a:buNone/>
            </a:pPr>
            <a:endParaRPr sz="1600">
              <a:solidFill>
                <a:schemeClr val="dk1"/>
              </a:solidFill>
            </a:endParaRPr>
          </a:p>
          <a:p>
            <a:pPr marL="914400" lvl="0" indent="0" rtl="0">
              <a:spcBef>
                <a:spcPts val="0"/>
              </a:spcBef>
              <a:buClr>
                <a:schemeClr val="dk1"/>
              </a:buClr>
              <a:buSzPct val="68750"/>
              <a:buFont typeface="Arial"/>
              <a:buNone/>
            </a:pPr>
            <a:r>
              <a:rPr lang="en-US" sz="1600">
                <a:solidFill>
                  <a:schemeClr val="dk1"/>
                </a:solidFill>
              </a:rPr>
              <a:t>A process like the scientific method that involves such backing up and repeating is called an </a:t>
            </a:r>
            <a:r>
              <a:rPr lang="en-US" sz="1600" b="1" u="sng">
                <a:solidFill>
                  <a:schemeClr val="dk1"/>
                </a:solidFill>
              </a:rPr>
              <a:t>iterative process</a:t>
            </a:r>
            <a:r>
              <a:rPr lang="en-US" sz="1600">
                <a:solidFill>
                  <a:schemeClr val="dk1"/>
                </a:solidFill>
              </a:rPr>
              <a:t>.</a:t>
            </a:r>
          </a:p>
          <a:p>
            <a:pPr marL="914400" lvl="0" indent="0" rtl="0">
              <a:spcBef>
                <a:spcPts val="0"/>
              </a:spcBef>
              <a:buClr>
                <a:schemeClr val="dk1"/>
              </a:buClr>
              <a:buFont typeface="Arial"/>
              <a:buNone/>
            </a:pPr>
            <a:endParaRPr sz="1600">
              <a:solidFill>
                <a:schemeClr val="dk1"/>
              </a:solidFill>
            </a:endParaRPr>
          </a:p>
          <a:p>
            <a:pPr marL="914400" lvl="0" indent="0" rtl="0">
              <a:spcBef>
                <a:spcPts val="0"/>
              </a:spcBef>
              <a:buClr>
                <a:schemeClr val="dk1"/>
              </a:buClr>
              <a:buFont typeface="Arial"/>
              <a:buNone/>
            </a:pPr>
            <a:endParaRPr sz="1600">
              <a:solidFill>
                <a:schemeClr val="dk1"/>
              </a:solidFill>
            </a:endParaRPr>
          </a:p>
          <a:p>
            <a:pPr marL="914400" lvl="0" indent="0" rtl="0">
              <a:spcBef>
                <a:spcPts val="0"/>
              </a:spcBef>
              <a:buClr>
                <a:schemeClr val="dk1"/>
              </a:buClr>
              <a:buSzPct val="68750"/>
              <a:buFont typeface="Arial"/>
              <a:buNone/>
            </a:pPr>
            <a:r>
              <a:rPr lang="en-US" sz="1600">
                <a:solidFill>
                  <a:schemeClr val="dk1"/>
                </a:solidFill>
              </a:rPr>
              <a:t>Throught the scientific method process, scientists keep a journal of all their important ideas and information. This journal is called a laboratory notebook.</a:t>
            </a:r>
          </a:p>
          <a:p>
            <a:pPr marL="0" lvl="0" indent="0" rtl="0">
              <a:spcBef>
                <a:spcPts val="0"/>
              </a:spcBef>
              <a:buClr>
                <a:schemeClr val="dk1"/>
              </a:buClr>
              <a:buFont typeface="Arial"/>
              <a:buNone/>
            </a:pPr>
            <a:endParaRPr>
              <a:solidFill>
                <a:schemeClr val="dk1"/>
              </a:solidFill>
            </a:endParaRPr>
          </a:p>
          <a:p>
            <a:pPr marL="0" lvl="0" indent="0" rtl="0">
              <a:lnSpc>
                <a:spcPct val="146250"/>
              </a:lnSpc>
              <a:spcBef>
                <a:spcPts val="0"/>
              </a:spcBef>
              <a:buClr>
                <a:schemeClr val="dk1"/>
              </a:buClr>
              <a:buFont typeface="Arial"/>
              <a:buNone/>
            </a:pPr>
            <a:endParaRPr sz="1000">
              <a:solidFill>
                <a:srgbClr val="333333"/>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664" name="Shape 66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54</a:t>
            </a:fld>
            <a:endParaRPr lang="en-US" sz="1200" b="0" i="0" u="none" strike="noStrike" cap="none" baseline="0">
              <a:solidFill>
                <a:srgbClr val="888888"/>
              </a:solidFill>
              <a:latin typeface="Arial"/>
              <a:ea typeface="Arial"/>
              <a:cs typeface="Arial"/>
              <a:sym typeface="Arial"/>
            </a:endParaRPr>
          </a:p>
        </p:txBody>
      </p:sp>
      <p:sp>
        <p:nvSpPr>
          <p:cNvPr id="665" name="Shape 66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666" name="Shape 666"/>
          <p:cNvPicPr preferRelativeResize="0"/>
          <p:nvPr/>
        </p:nvPicPr>
        <p:blipFill>
          <a:blip r:embed="rId3">
            <a:alphaModFix/>
          </a:blip>
          <a:stretch>
            <a:fillRect/>
          </a:stretch>
        </p:blipFill>
        <p:spPr>
          <a:xfrm>
            <a:off x="457200" y="1730212"/>
            <a:ext cx="723900" cy="866775"/>
          </a:xfrm>
          <a:prstGeom prst="rect">
            <a:avLst/>
          </a:prstGeom>
          <a:noFill/>
          <a:ln>
            <a:noFill/>
          </a:ln>
        </p:spPr>
      </p:pic>
      <p:sp>
        <p:nvSpPr>
          <p:cNvPr id="667" name="Shape 667"/>
          <p:cNvSpPr txBox="1">
            <a:spLocks noGrp="1"/>
          </p:cNvSpPr>
          <p:nvPr>
            <p:ph type="title"/>
          </p:nvPr>
        </p:nvSpPr>
        <p:spPr>
          <a:xfrm>
            <a:off x="457200"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The Scientific Method: It’s Iterative!</a:t>
            </a:r>
          </a:p>
        </p:txBody>
      </p:sp>
      <p:pic>
        <p:nvPicPr>
          <p:cNvPr id="668" name="Shape 668"/>
          <p:cNvPicPr preferRelativeResize="0"/>
          <p:nvPr/>
        </p:nvPicPr>
        <p:blipFill>
          <a:blip r:embed="rId4">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673"/>
        <p:cNvGrpSpPr/>
        <p:nvPr/>
      </p:nvGrpSpPr>
      <p:grpSpPr>
        <a:xfrm>
          <a:off x="0" y="0"/>
          <a:ext cx="0" cy="0"/>
          <a:chOff x="0" y="0"/>
          <a:chExt cx="0" cy="0"/>
        </a:xfrm>
      </p:grpSpPr>
      <p:sp>
        <p:nvSpPr>
          <p:cNvPr id="674" name="Shape 674"/>
          <p:cNvSpPr txBox="1">
            <a:spLocks noGrp="1"/>
          </p:cNvSpPr>
          <p:nvPr>
            <p:ph type="title"/>
          </p:nvPr>
        </p:nvSpPr>
        <p:spPr>
          <a:xfrm>
            <a:off x="457200" y="76200"/>
            <a:ext cx="8229600" cy="12767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Case Study: Jenny’s Upset Stomach!</a:t>
            </a:r>
          </a:p>
        </p:txBody>
      </p:sp>
      <p:sp>
        <p:nvSpPr>
          <p:cNvPr id="675" name="Shape 675"/>
          <p:cNvSpPr txBox="1">
            <a:spLocks noGrp="1"/>
          </p:cNvSpPr>
          <p:nvPr>
            <p:ph type="body" idx="1"/>
          </p:nvPr>
        </p:nvSpPr>
        <p:spPr>
          <a:xfrm>
            <a:off x="457200" y="1798550"/>
            <a:ext cx="5395799" cy="3898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a:solidFill>
                  <a:schemeClr val="dk1"/>
                </a:solidFill>
              </a:rPr>
              <a:t>Follow Jenny as she tries to use the six steps of the scientific method to find out what foods are bothering her and are giving her an upset stomach! </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 </a:t>
            </a:r>
          </a:p>
          <a:p>
            <a:pPr marL="0" marR="0" lvl="0" indent="0" algn="l" rtl="0">
              <a:spcBef>
                <a:spcPts val="0"/>
              </a:spcBef>
              <a:buClr>
                <a:schemeClr val="dk1"/>
              </a:buClr>
              <a:buFont typeface="Arial"/>
              <a:buNone/>
            </a:pPr>
            <a:endParaRPr sz="1600">
              <a:solidFill>
                <a:schemeClr val="dk1"/>
              </a:solidFill>
            </a:endParaRPr>
          </a:p>
        </p:txBody>
      </p:sp>
      <p:sp>
        <p:nvSpPr>
          <p:cNvPr id="676" name="Shape 676"/>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55</a:t>
            </a:fld>
            <a:endParaRPr lang="en-US" sz="1200" b="0" i="0" u="none" strike="noStrike" cap="none" baseline="0">
              <a:solidFill>
                <a:srgbClr val="888888"/>
              </a:solidFill>
              <a:latin typeface="Arial"/>
              <a:ea typeface="Arial"/>
              <a:cs typeface="Arial"/>
              <a:sym typeface="Arial"/>
            </a:endParaRPr>
          </a:p>
        </p:txBody>
      </p:sp>
      <p:sp>
        <p:nvSpPr>
          <p:cNvPr id="677" name="Shape 677"/>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678" name="Shape 678"/>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Shape 684"/>
          <p:cNvSpPr txBox="1">
            <a:spLocks noGrp="1"/>
          </p:cNvSpPr>
          <p:nvPr>
            <p:ph type="title"/>
          </p:nvPr>
        </p:nvSpPr>
        <p:spPr>
          <a:xfrm>
            <a:off x="457200" y="273050"/>
            <a:ext cx="5358000" cy="1143000"/>
          </a:xfrm>
          <a:prstGeom prst="rect">
            <a:avLst/>
          </a:prstGeom>
        </p:spPr>
        <p:txBody>
          <a:bodyPr lIns="91425" tIns="91425" rIns="91425" bIns="91425" anchor="ctr" anchorCtr="0">
            <a:noAutofit/>
          </a:bodyPr>
          <a:lstStyle/>
          <a:p>
            <a:pPr rtl="0">
              <a:spcBef>
                <a:spcPts val="0"/>
              </a:spcBef>
              <a:buNone/>
            </a:pPr>
            <a:r>
              <a:rPr lang="en-US" sz="3200">
                <a:solidFill>
                  <a:schemeClr val="dk1"/>
                </a:solidFill>
              </a:rPr>
              <a:t>Case Study: </a:t>
            </a:r>
          </a:p>
          <a:p>
            <a:pPr rtl="0">
              <a:spcBef>
                <a:spcPts val="0"/>
              </a:spcBef>
              <a:buNone/>
            </a:pPr>
            <a:r>
              <a:rPr lang="en-US" sz="3200">
                <a:solidFill>
                  <a:schemeClr val="dk1"/>
                </a:solidFill>
              </a:rPr>
              <a:t>Jenny’s Upset Stomach!</a:t>
            </a:r>
            <a:r>
              <a:rPr lang="en-US" sz="1800" b="1">
                <a:solidFill>
                  <a:srgbClr val="2E2F33"/>
                </a:solidFill>
              </a:rPr>
              <a:t> </a:t>
            </a:r>
          </a:p>
          <a:p>
            <a:pPr>
              <a:spcBef>
                <a:spcPts val="0"/>
              </a:spcBef>
              <a:buNone/>
            </a:pPr>
            <a:endParaRPr/>
          </a:p>
        </p:txBody>
      </p:sp>
      <p:sp>
        <p:nvSpPr>
          <p:cNvPr id="685" name="Shape 685"/>
          <p:cNvSpPr txBox="1"/>
          <p:nvPr/>
        </p:nvSpPr>
        <p:spPr>
          <a:xfrm>
            <a:off x="528650" y="2292950"/>
            <a:ext cx="8162700" cy="4031699"/>
          </a:xfrm>
          <a:prstGeom prst="rect">
            <a:avLst/>
          </a:prstGeom>
          <a:noFill/>
          <a:ln>
            <a:noFill/>
          </a:ln>
        </p:spPr>
        <p:txBody>
          <a:bodyPr lIns="91425" tIns="91425" rIns="91425" bIns="91425" anchor="t" anchorCtr="0">
            <a:noAutofit/>
          </a:bodyPr>
          <a:lstStyle/>
          <a:p>
            <a:pPr lvl="0" rtl="0">
              <a:lnSpc>
                <a:spcPct val="115000"/>
              </a:lnSpc>
              <a:spcBef>
                <a:spcPts val="0"/>
              </a:spcBef>
              <a:spcAft>
                <a:spcPts val="0"/>
              </a:spcAft>
              <a:buClr>
                <a:schemeClr val="dk1"/>
              </a:buClr>
              <a:buSzPct val="68750"/>
              <a:buFont typeface="Arial"/>
              <a:buNone/>
            </a:pPr>
            <a:r>
              <a:rPr lang="en-US" sz="1600"/>
              <a:t>Jenny is excited. She got the job! However, it does not take long before Jenny notices that on Wednesdays, after a weekly lunch meeting with her co-workers, she is having an upset stomach.  </a:t>
            </a:r>
          </a:p>
          <a:p>
            <a:pPr lvl="0" rtl="0">
              <a:lnSpc>
                <a:spcPct val="115000"/>
              </a:lnSpc>
              <a:spcBef>
                <a:spcPts val="0"/>
              </a:spcBef>
              <a:spcAft>
                <a:spcPts val="0"/>
              </a:spcAft>
              <a:buClr>
                <a:schemeClr val="dk1"/>
              </a:buClr>
              <a:buFont typeface="Arial"/>
              <a:buNone/>
            </a:pPr>
            <a:endParaRPr sz="1600"/>
          </a:p>
          <a:p>
            <a:pPr lvl="0" rtl="0">
              <a:lnSpc>
                <a:spcPct val="115000"/>
              </a:lnSpc>
              <a:spcBef>
                <a:spcPts val="0"/>
              </a:spcBef>
              <a:spcAft>
                <a:spcPts val="0"/>
              </a:spcAft>
              <a:buClr>
                <a:schemeClr val="dk1"/>
              </a:buClr>
              <a:buSzPct val="68750"/>
              <a:buFont typeface="Arial"/>
              <a:buNone/>
            </a:pPr>
            <a:r>
              <a:rPr lang="en-US" sz="1600"/>
              <a:t>After three months of discomfort, Jenny begins to notice the correlation between the meals and the pain. Jenny also notices that when she goes out for ice cream, she has the same symptoms.  </a:t>
            </a:r>
          </a:p>
          <a:p>
            <a:pPr lvl="0" rtl="0">
              <a:lnSpc>
                <a:spcPct val="115000"/>
              </a:lnSpc>
              <a:spcBef>
                <a:spcPts val="0"/>
              </a:spcBef>
              <a:spcAft>
                <a:spcPts val="0"/>
              </a:spcAft>
              <a:buClr>
                <a:schemeClr val="dk1"/>
              </a:buClr>
              <a:buFont typeface="Arial"/>
              <a:buNone/>
            </a:pPr>
            <a:endParaRPr sz="1600"/>
          </a:p>
          <a:p>
            <a:pPr lvl="0" rtl="0">
              <a:lnSpc>
                <a:spcPct val="115000"/>
              </a:lnSpc>
              <a:spcBef>
                <a:spcPts val="0"/>
              </a:spcBef>
              <a:spcAft>
                <a:spcPts val="0"/>
              </a:spcAft>
              <a:buClr>
                <a:schemeClr val="dk1"/>
              </a:buClr>
              <a:buSzPct val="68750"/>
              <a:buFont typeface="Arial"/>
              <a:buNone/>
            </a:pPr>
            <a:r>
              <a:rPr lang="en-US" sz="1600"/>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spcAft>
                <a:spcPts val="0"/>
              </a:spcAft>
              <a:buClr>
                <a:schemeClr val="dk1"/>
              </a:buClr>
              <a:buFont typeface="Arial"/>
              <a:buNone/>
            </a:pPr>
            <a:endParaRPr sz="1600"/>
          </a:p>
          <a:p>
            <a:pPr lvl="0" rtl="0">
              <a:lnSpc>
                <a:spcPct val="115000"/>
              </a:lnSpc>
              <a:spcBef>
                <a:spcPts val="0"/>
              </a:spcBef>
              <a:spcAft>
                <a:spcPts val="0"/>
              </a:spcAft>
              <a:buClr>
                <a:schemeClr val="dk1"/>
              </a:buClr>
              <a:buSzPct val="68750"/>
              <a:buFont typeface="Arial"/>
              <a:buNone/>
            </a:pPr>
            <a:r>
              <a:rPr lang="en-US" sz="1600"/>
              <a:t>Using the six steps of the scientific method, help Jenny figure out what foods are upsetting her stomach.</a:t>
            </a:r>
          </a:p>
          <a:p>
            <a:pPr lvl="0" rtl="0">
              <a:spcBef>
                <a:spcPts val="0"/>
              </a:spcBef>
              <a:buNone/>
            </a:pPr>
            <a:endParaRPr/>
          </a:p>
        </p:txBody>
      </p:sp>
      <p:pic>
        <p:nvPicPr>
          <p:cNvPr id="686" name="Shape 686"/>
          <p:cNvPicPr preferRelativeResize="0"/>
          <p:nvPr/>
        </p:nvPicPr>
        <p:blipFill>
          <a:blip r:embed="rId3">
            <a:alphaModFix/>
          </a:blip>
          <a:stretch>
            <a:fillRect/>
          </a:stretch>
        </p:blipFill>
        <p:spPr>
          <a:xfrm>
            <a:off x="5815250" y="273050"/>
            <a:ext cx="3333300" cy="1866650"/>
          </a:xfrm>
          <a:prstGeom prst="rect">
            <a:avLst/>
          </a:prstGeom>
          <a:noFill/>
          <a:ln>
            <a:noFill/>
          </a:ln>
        </p:spPr>
      </p:pic>
      <p:sp>
        <p:nvSpPr>
          <p:cNvPr id="687" name="Shape 687"/>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Shape 693"/>
          <p:cNvSpPr txBox="1">
            <a:spLocks noGrp="1"/>
          </p:cNvSpPr>
          <p:nvPr>
            <p:ph type="body" idx="1"/>
          </p:nvPr>
        </p:nvSpPr>
        <p:spPr>
          <a:xfrm>
            <a:off x="457200" y="1798500"/>
            <a:ext cx="4724400" cy="822300"/>
          </a:xfrm>
          <a:prstGeom prst="rect">
            <a:avLst/>
          </a:prstGeom>
        </p:spPr>
        <p:txBody>
          <a:bodyPr lIns="91425" tIns="91425" rIns="91425" bIns="91425" anchor="t" anchorCtr="0">
            <a:noAutofit/>
          </a:bodyPr>
          <a:lstStyle/>
          <a:p>
            <a:pPr lvl="0" rtl="0">
              <a:spcBef>
                <a:spcPts val="0"/>
              </a:spcBef>
              <a:buNone/>
            </a:pPr>
            <a:r>
              <a:rPr lang="en-US" sz="1600" b="1">
                <a:solidFill>
                  <a:schemeClr val="dk1"/>
                </a:solidFill>
              </a:rPr>
              <a:t>Q: What question do you think Jenny might ask herself when she feels her stomach get upset? </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Clr>
                <a:schemeClr val="dk1"/>
              </a:buClr>
              <a:buFont typeface="Arial"/>
              <a:buNone/>
            </a:pPr>
            <a:endParaRPr>
              <a:solidFill>
                <a:schemeClr val="dk1"/>
              </a:solidFill>
            </a:endParaRPr>
          </a:p>
        </p:txBody>
      </p:sp>
      <p:sp>
        <p:nvSpPr>
          <p:cNvPr id="694" name="Shape 694"/>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57</a:t>
            </a:fld>
            <a:endParaRPr lang="en-US"/>
          </a:p>
        </p:txBody>
      </p:sp>
      <p:sp>
        <p:nvSpPr>
          <p:cNvPr id="695" name="Shape 695"/>
          <p:cNvSpPr txBox="1"/>
          <p:nvPr/>
        </p:nvSpPr>
        <p:spPr>
          <a:xfrm>
            <a:off x="457200" y="4254050"/>
            <a:ext cx="4724400" cy="1475099"/>
          </a:xfrm>
          <a:prstGeom prst="rect">
            <a:avLst/>
          </a:prstGeom>
          <a:noFill/>
          <a:ln>
            <a:noFill/>
          </a:ln>
        </p:spPr>
        <p:txBody>
          <a:bodyPr lIns="91425" tIns="91425" rIns="91425" bIns="91425" anchor="t" anchorCtr="0">
            <a:noAutofit/>
          </a:bodyPr>
          <a:lstStyle/>
          <a:p>
            <a:pPr lvl="0" rtl="0">
              <a:spcBef>
                <a:spcPts val="0"/>
              </a:spcBef>
              <a:buClr>
                <a:schemeClr val="dk1"/>
              </a:buClr>
              <a:buSzPct val="68750"/>
              <a:buFont typeface="Arial"/>
              <a:buNone/>
            </a:pPr>
            <a:r>
              <a:rPr lang="en-US" sz="1600">
                <a:solidFill>
                  <a:schemeClr val="dk1"/>
                </a:solidFill>
              </a:rPr>
              <a:t>[Use a pencil/pen and paper to answer the questions; then, click on the arrow to </a:t>
            </a:r>
            <a:r>
              <a:rPr lang="en-US" sz="1600" b="1">
                <a:solidFill>
                  <a:schemeClr val="dk1"/>
                </a:solidFill>
              </a:rPr>
              <a:t>compare</a:t>
            </a:r>
            <a:r>
              <a:rPr lang="en-US" sz="1600">
                <a:solidFill>
                  <a:schemeClr val="dk1"/>
                </a:solidFill>
              </a:rPr>
              <a:t> your answers to ours!]</a:t>
            </a:r>
          </a:p>
          <a:p>
            <a:pPr>
              <a:spcBef>
                <a:spcPts val="0"/>
              </a:spcBef>
              <a:buNone/>
            </a:pPr>
            <a:endParaRPr/>
          </a:p>
        </p:txBody>
      </p:sp>
      <p:pic>
        <p:nvPicPr>
          <p:cNvPr id="696" name="Shape 696"/>
          <p:cNvPicPr preferRelativeResize="0"/>
          <p:nvPr/>
        </p:nvPicPr>
        <p:blipFill rotWithShape="1">
          <a:blip r:embed="rId3">
            <a:alphaModFix/>
          </a:blip>
          <a:srcRect/>
          <a:stretch/>
        </p:blipFill>
        <p:spPr>
          <a:xfrm>
            <a:off x="3244135" y="4906860"/>
            <a:ext cx="822300" cy="822300"/>
          </a:xfrm>
          <a:prstGeom prst="rect">
            <a:avLst/>
          </a:prstGeom>
          <a:noFill/>
          <a:ln>
            <a:noFill/>
          </a:ln>
        </p:spPr>
      </p:pic>
      <p:sp>
        <p:nvSpPr>
          <p:cNvPr id="697" name="Shape 697"/>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698" name="Shape 698"/>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
        <p:nvSpPr>
          <p:cNvPr id="699" name="Shape 699"/>
          <p:cNvSpPr/>
          <p:nvPr/>
        </p:nvSpPr>
        <p:spPr>
          <a:xfrm>
            <a:off x="457205" y="5703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704"/>
        <p:cNvGrpSpPr/>
        <p:nvPr/>
      </p:nvGrpSpPr>
      <p:grpSpPr>
        <a:xfrm>
          <a:off x="0" y="0"/>
          <a:ext cx="0" cy="0"/>
          <a:chOff x="0" y="0"/>
          <a:chExt cx="0" cy="0"/>
        </a:xfrm>
      </p:grpSpPr>
      <p:sp>
        <p:nvSpPr>
          <p:cNvPr id="705" name="Shape 705"/>
          <p:cNvSpPr txBox="1">
            <a:spLocks noGrp="1"/>
          </p:cNvSpPr>
          <p:nvPr>
            <p:ph type="body" idx="1"/>
          </p:nvPr>
        </p:nvSpPr>
        <p:spPr>
          <a:xfrm>
            <a:off x="457200" y="1600200"/>
            <a:ext cx="4724400" cy="4342499"/>
          </a:xfrm>
          <a:prstGeom prst="rect">
            <a:avLst/>
          </a:prstGeom>
        </p:spPr>
        <p:txBody>
          <a:bodyPr lIns="91425" tIns="91425" rIns="91425" bIns="91425" anchor="t" anchorCtr="0">
            <a:noAutofit/>
          </a:bodyPr>
          <a:lstStyle/>
          <a:p>
            <a:pPr rtl="0">
              <a:spcBef>
                <a:spcPts val="0"/>
              </a:spcBef>
              <a:spcAft>
                <a:spcPts val="4200"/>
              </a:spcAft>
              <a:buNone/>
            </a:pPr>
            <a:r>
              <a:rPr lang="en-US" sz="1600" b="1">
                <a:solidFill>
                  <a:srgbClr val="2E2F33"/>
                </a:solidFill>
              </a:rPr>
              <a:t>Q: </a:t>
            </a:r>
            <a:r>
              <a:rPr lang="en-US" sz="1600" b="1">
                <a:solidFill>
                  <a:schemeClr val="dk1"/>
                </a:solidFill>
              </a:rPr>
              <a:t>What question(s) could Jenny ask? </a:t>
            </a:r>
          </a:p>
          <a:p>
            <a:pPr rtl="0">
              <a:spcBef>
                <a:spcPts val="0"/>
              </a:spcBef>
              <a:spcAft>
                <a:spcPts val="4200"/>
              </a:spcAft>
              <a:buNone/>
            </a:pPr>
            <a:r>
              <a:rPr lang="en-US" sz="1600">
                <a:solidFill>
                  <a:schemeClr val="dk1"/>
                </a:solidFill>
              </a:rPr>
              <a:t>Here are some possible questions Jenny might ask herself:</a:t>
            </a:r>
          </a:p>
          <a:p>
            <a:pPr lvl="0" rtl="0">
              <a:spcBef>
                <a:spcPts val="0"/>
              </a:spcBef>
              <a:spcAft>
                <a:spcPts val="4200"/>
              </a:spcAft>
              <a:buNone/>
            </a:pPr>
            <a:r>
              <a:rPr lang="en-US" sz="1600">
                <a:solidFill>
                  <a:srgbClr val="2E2F33"/>
                </a:solidFill>
              </a:rPr>
              <a:t>A: Why is my stomach hurting?</a:t>
            </a:r>
          </a:p>
          <a:p>
            <a:pPr lvl="0" rtl="0">
              <a:spcBef>
                <a:spcPts val="0"/>
              </a:spcBef>
              <a:spcAft>
                <a:spcPts val="4200"/>
              </a:spcAft>
              <a:buNone/>
            </a:pPr>
            <a:r>
              <a:rPr lang="en-US" sz="1600">
                <a:solidFill>
                  <a:srgbClr val="2E2F33"/>
                </a:solidFill>
              </a:rPr>
              <a:t>A: Is my stomach hurting because of the food?</a:t>
            </a:r>
          </a:p>
          <a:p>
            <a:pPr rtl="0">
              <a:spcBef>
                <a:spcPts val="0"/>
              </a:spcBef>
              <a:spcAft>
                <a:spcPts val="4200"/>
              </a:spcAft>
              <a:buNone/>
            </a:pPr>
            <a:endParaRPr>
              <a:solidFill>
                <a:srgbClr val="2E2F33"/>
              </a:solidFill>
            </a:endParaRPr>
          </a:p>
          <a:p>
            <a:pPr lvl="0" rtl="0">
              <a:spcBef>
                <a:spcPts val="0"/>
              </a:spcBef>
              <a:spcAft>
                <a:spcPts val="4200"/>
              </a:spcAft>
              <a:buNone/>
            </a:pPr>
            <a:endParaRPr>
              <a:solidFill>
                <a:srgbClr val="2E2F33"/>
              </a:solidFill>
            </a:endParaRPr>
          </a:p>
          <a:p>
            <a:pPr>
              <a:spcBef>
                <a:spcPts val="0"/>
              </a:spcBef>
              <a:buNone/>
            </a:pPr>
            <a:endParaRPr/>
          </a:p>
        </p:txBody>
      </p:sp>
      <p:sp>
        <p:nvSpPr>
          <p:cNvPr id="706" name="Shape 706"/>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US"/>
              <a:pPr lvl="0">
                <a:spcBef>
                  <a:spcPts val="0"/>
                </a:spcBef>
                <a:buClr>
                  <a:srgbClr val="000000"/>
                </a:buClr>
                <a:buSzPct val="25000"/>
                <a:buFont typeface="Arial"/>
                <a:buNone/>
              </a:pPr>
              <a:t>58</a:t>
            </a:fld>
            <a:endParaRPr lang="en-US"/>
          </a:p>
        </p:txBody>
      </p:sp>
      <p:sp>
        <p:nvSpPr>
          <p:cNvPr id="707" name="Shape 707"/>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708" name="Shape 708"/>
          <p:cNvSpPr/>
          <p:nvPr/>
        </p:nvSpPr>
        <p:spPr>
          <a:xfrm>
            <a:off x="457205" y="5703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
        <p:nvSpPr>
          <p:cNvPr id="709" name="Shape 709"/>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Shape 715"/>
          <p:cNvSpPr txBox="1">
            <a:spLocks noGrp="1"/>
          </p:cNvSpPr>
          <p:nvPr>
            <p:ph type="body" idx="1"/>
          </p:nvPr>
        </p:nvSpPr>
        <p:spPr>
          <a:xfrm>
            <a:off x="457200" y="1770625"/>
            <a:ext cx="4724400" cy="1714199"/>
          </a:xfrm>
          <a:prstGeom prst="rect">
            <a:avLst/>
          </a:prstGeom>
        </p:spPr>
        <p:txBody>
          <a:bodyPr lIns="91425" tIns="91425" rIns="91425" bIns="91425" anchor="t" anchorCtr="0">
            <a:noAutofit/>
          </a:bodyPr>
          <a:lstStyle/>
          <a:p>
            <a:pPr lvl="0" rtl="0">
              <a:spcBef>
                <a:spcPts val="0"/>
              </a:spcBef>
              <a:spcAft>
                <a:spcPts val="4200"/>
              </a:spcAft>
              <a:buNone/>
            </a:pPr>
            <a:r>
              <a:rPr lang="en-US" sz="1600" b="1">
                <a:solidFill>
                  <a:srgbClr val="2E2F33"/>
                </a:solidFill>
              </a:rPr>
              <a:t>Q: How can Jenny do background research?</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a:solidFill>
                <a:schemeClr val="dk1"/>
              </a:solidFill>
            </a:endParaRPr>
          </a:p>
        </p:txBody>
      </p:sp>
      <p:sp>
        <p:nvSpPr>
          <p:cNvPr id="716" name="Shape 716"/>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59</a:t>
            </a:fld>
            <a:endParaRPr lang="en-US"/>
          </a:p>
        </p:txBody>
      </p:sp>
      <p:sp>
        <p:nvSpPr>
          <p:cNvPr id="717" name="Shape 717"/>
          <p:cNvSpPr txBox="1"/>
          <p:nvPr/>
        </p:nvSpPr>
        <p:spPr>
          <a:xfrm>
            <a:off x="457200" y="3914775"/>
            <a:ext cx="4724400" cy="1814399"/>
          </a:xfrm>
          <a:prstGeom prst="rect">
            <a:avLst/>
          </a:prstGeom>
          <a:noFill/>
          <a:ln>
            <a:noFill/>
          </a:ln>
        </p:spPr>
        <p:txBody>
          <a:bodyPr lIns="91425" tIns="91425" rIns="91425" bIns="91425" anchor="t" anchorCtr="0">
            <a:noAutofit/>
          </a:bodyPr>
          <a:lstStyle/>
          <a:p>
            <a:pPr lvl="0" rtl="0">
              <a:spcBef>
                <a:spcPts val="0"/>
              </a:spcBef>
              <a:buNone/>
            </a:pPr>
            <a:r>
              <a:rPr lang="en-US" sz="1600">
                <a:solidFill>
                  <a:schemeClr val="dk1"/>
                </a:solidFill>
              </a:rPr>
              <a:t>[Use a pencil/pen and paper to answer the questions; then, click on the arrow to </a:t>
            </a:r>
            <a:r>
              <a:rPr lang="en-US" sz="1600" b="1">
                <a:solidFill>
                  <a:schemeClr val="dk1"/>
                </a:solidFill>
              </a:rPr>
              <a:t>compare</a:t>
            </a:r>
            <a:r>
              <a:rPr lang="en-US" sz="1600">
                <a:solidFill>
                  <a:schemeClr val="dk1"/>
                </a:solidFill>
              </a:rPr>
              <a:t> your answers to ours!]</a:t>
            </a:r>
          </a:p>
          <a:p>
            <a:pPr lvl="0" rtl="0">
              <a:spcBef>
                <a:spcPts val="0"/>
              </a:spcBef>
              <a:buNone/>
            </a:pPr>
            <a:endParaRPr/>
          </a:p>
        </p:txBody>
      </p:sp>
      <p:pic>
        <p:nvPicPr>
          <p:cNvPr id="718" name="Shape 718"/>
          <p:cNvPicPr preferRelativeResize="0"/>
          <p:nvPr/>
        </p:nvPicPr>
        <p:blipFill rotWithShape="1">
          <a:blip r:embed="rId3">
            <a:alphaModFix/>
          </a:blip>
          <a:srcRect/>
          <a:stretch/>
        </p:blipFill>
        <p:spPr>
          <a:xfrm>
            <a:off x="3244135" y="4906860"/>
            <a:ext cx="822300" cy="822300"/>
          </a:xfrm>
          <a:prstGeom prst="rect">
            <a:avLst/>
          </a:prstGeom>
          <a:noFill/>
          <a:ln>
            <a:noFill/>
          </a:ln>
        </p:spPr>
      </p:pic>
      <p:sp>
        <p:nvSpPr>
          <p:cNvPr id="719" name="Shape 719"/>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720" name="Shape 720"/>
          <p:cNvSpPr/>
          <p:nvPr/>
        </p:nvSpPr>
        <p:spPr>
          <a:xfrm>
            <a:off x="457194" y="68582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
        <p:nvSpPr>
          <p:cNvPr id="721" name="Shape 721"/>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76200"/>
            <a:ext cx="8229600" cy="1136581"/>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Section 1 Overview</a:t>
            </a:r>
          </a:p>
        </p:txBody>
      </p:sp>
      <p:sp>
        <p:nvSpPr>
          <p:cNvPr id="113" name="Shape 113"/>
          <p:cNvSpPr txBox="1">
            <a:spLocks noGrp="1"/>
          </p:cNvSpPr>
          <p:nvPr>
            <p:ph type="body" idx="1"/>
          </p:nvPr>
        </p:nvSpPr>
        <p:spPr>
          <a:xfrm>
            <a:off x="457200" y="1212775"/>
            <a:ext cx="5910300" cy="3707700"/>
          </a:xfrm>
          <a:prstGeom prst="rect">
            <a:avLst/>
          </a:prstGeom>
          <a:noFill/>
          <a:ln>
            <a:noFill/>
          </a:ln>
        </p:spPr>
        <p:txBody>
          <a:bodyPr lIns="91425" tIns="45700" rIns="91425" bIns="45700" anchor="t" anchorCtr="0">
            <a:noAutofit/>
          </a:bodyPr>
          <a:lstStyle/>
          <a:p>
            <a:pPr marL="0" lvl="0" indent="0" rtl="0">
              <a:spcBef>
                <a:spcPts val="280"/>
              </a:spcBef>
              <a:buNone/>
            </a:pPr>
            <a:endParaRPr sz="1600">
              <a:solidFill>
                <a:schemeClr val="dk1"/>
              </a:solidFill>
            </a:endParaRPr>
          </a:p>
          <a:p>
            <a:pPr marL="0" indent="0" rtl="0">
              <a:spcBef>
                <a:spcPts val="280"/>
              </a:spcBef>
              <a:buNone/>
            </a:pPr>
            <a:endParaRPr sz="1600">
              <a:solidFill>
                <a:schemeClr val="dk1"/>
              </a:solidFill>
            </a:endParaRPr>
          </a:p>
          <a:p>
            <a:pPr marL="0" indent="0" rtl="0">
              <a:spcBef>
                <a:spcPts val="280"/>
              </a:spcBef>
              <a:buNone/>
            </a:pPr>
            <a:r>
              <a:rPr lang="en-US" sz="1600">
                <a:solidFill>
                  <a:schemeClr val="dk1"/>
                </a:solidFill>
              </a:rPr>
              <a:t>In Section 1, you will be introduced to the six steps of the scientific method.</a:t>
            </a:r>
          </a:p>
          <a:p>
            <a:pPr marL="0" lvl="0" indent="0" rtl="0">
              <a:spcBef>
                <a:spcPts val="280"/>
              </a:spcBef>
              <a:buNone/>
            </a:pPr>
            <a:endParaRPr sz="1600">
              <a:solidFill>
                <a:schemeClr val="dk1"/>
              </a:solidFill>
            </a:endParaRPr>
          </a:p>
          <a:p>
            <a:pPr marL="0" lvl="0" indent="0" rtl="0">
              <a:spcBef>
                <a:spcPts val="280"/>
              </a:spcBef>
              <a:buNone/>
            </a:pPr>
            <a:endParaRPr sz="1600">
              <a:solidFill>
                <a:schemeClr val="dk1"/>
              </a:solidFill>
            </a:endParaRPr>
          </a:p>
          <a:p>
            <a:pPr marL="0" indent="0" rtl="0">
              <a:spcBef>
                <a:spcPts val="280"/>
              </a:spcBef>
              <a:buNone/>
            </a:pPr>
            <a:r>
              <a:rPr lang="en-US" sz="1600">
                <a:solidFill>
                  <a:schemeClr val="dk1"/>
                </a:solidFill>
              </a:rPr>
              <a:t>After completing this section, you should be able to name and put the six steps of the scientific method in the right order.</a:t>
            </a:r>
          </a:p>
          <a:p>
            <a:pPr marL="0" lvl="0" indent="0" rtl="0">
              <a:spcBef>
                <a:spcPts val="28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280"/>
              </a:spcBef>
              <a:buNone/>
            </a:pPr>
            <a:endParaRPr sz="1600">
              <a:solidFill>
                <a:schemeClr val="dk1"/>
              </a:solidFill>
            </a:endParaRPr>
          </a:p>
          <a:p>
            <a:pPr marL="0" lvl="0" indent="0" rtl="0">
              <a:spcBef>
                <a:spcPts val="280"/>
              </a:spcBef>
              <a:buNone/>
            </a:pPr>
            <a:endParaRPr>
              <a:solidFill>
                <a:schemeClr val="dk1"/>
              </a:solidFill>
            </a:endParaRPr>
          </a:p>
          <a:p>
            <a:pPr marL="0" lvl="0" indent="0" rtl="0">
              <a:spcBef>
                <a:spcPts val="280"/>
              </a:spcBef>
              <a:buNone/>
            </a:pPr>
            <a:endParaRPr>
              <a:solidFill>
                <a:schemeClr val="dk1"/>
              </a:solidFill>
            </a:endParaRPr>
          </a:p>
          <a:p>
            <a:pPr marL="0" marR="0" indent="0" algn="l" rtl="0">
              <a:spcBef>
                <a:spcPts val="0"/>
              </a:spcBef>
              <a:buNone/>
            </a:pPr>
            <a:endParaRPr>
              <a:solidFill>
                <a:schemeClr val="dk1"/>
              </a:solidFill>
            </a:endParaRPr>
          </a:p>
          <a:p>
            <a:pPr marL="0" marR="0" indent="0" algn="l" rtl="0">
              <a:spcBef>
                <a:spcPts val="0"/>
              </a:spcBef>
              <a:buNone/>
            </a:pPr>
            <a:endParaRPr>
              <a:solidFill>
                <a:schemeClr val="dk1"/>
              </a:solidFill>
            </a:endParaRPr>
          </a:p>
          <a:p>
            <a:pPr marL="0" marR="0" indent="0" algn="l" rtl="0">
              <a:spcBef>
                <a:spcPts val="0"/>
              </a:spcBef>
              <a:buNone/>
            </a:pPr>
            <a:endParaRPr>
              <a:solidFill>
                <a:schemeClr val="dk1"/>
              </a:solidFill>
            </a:endParaRPr>
          </a:p>
          <a:p>
            <a:pPr marL="0" marR="0" indent="0" algn="l" rtl="0">
              <a:spcBef>
                <a:spcPts val="280"/>
              </a:spcBef>
              <a:buNone/>
            </a:pPr>
            <a:endParaRPr/>
          </a:p>
          <a:p>
            <a:pPr marL="0" marR="0" indent="0" algn="l" rtl="0">
              <a:spcBef>
                <a:spcPts val="280"/>
              </a:spcBef>
              <a:buNone/>
            </a:pPr>
            <a:endParaRPr>
              <a:solidFill>
                <a:srgbClr val="FF0000"/>
              </a:solidFill>
            </a:endParaRPr>
          </a:p>
          <a:p>
            <a:pPr marL="0" marR="0" lvl="0" indent="0" algn="l" rtl="0">
              <a:lnSpc>
                <a:spcPct val="100000"/>
              </a:lnSpc>
              <a:spcBef>
                <a:spcPts val="320"/>
              </a:spcBef>
              <a:spcAft>
                <a:spcPts val="0"/>
              </a:spcAft>
              <a:buNone/>
            </a:pPr>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114" name="Shape 114"/>
          <p:cNvSpPr txBox="1">
            <a:spLocks noGrp="1"/>
          </p:cNvSpPr>
          <p:nvPr>
            <p:ph type="sldNum" idx="12"/>
          </p:nvPr>
        </p:nvSpPr>
        <p:spPr>
          <a:xfrm>
            <a:off x="6553200" y="632460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6</a:t>
            </a:fld>
            <a:endParaRPr lang="en-US" sz="1200" b="0" i="0" u="none" strike="noStrike" cap="none" baseline="0">
              <a:solidFill>
                <a:srgbClr val="888888"/>
              </a:solidFill>
              <a:latin typeface="Arial"/>
              <a:ea typeface="Arial"/>
              <a:cs typeface="Arial"/>
              <a:sym typeface="Arial"/>
            </a:endParaRPr>
          </a:p>
        </p:txBody>
      </p:sp>
      <p:sp>
        <p:nvSpPr>
          <p:cNvPr id="115" name="Shape 115"/>
          <p:cNvSpPr txBox="1">
            <a:spLocks noGrp="1"/>
          </p:cNvSpPr>
          <p:nvPr>
            <p:ph type="ftr" idx="11"/>
          </p:nvPr>
        </p:nvSpPr>
        <p:spPr>
          <a:xfrm>
            <a:off x="3148583" y="6324600"/>
            <a:ext cx="1828800" cy="36512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16" name="Shape 116"/>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Shape 727"/>
          <p:cNvSpPr txBox="1">
            <a:spLocks noGrp="1"/>
          </p:cNvSpPr>
          <p:nvPr>
            <p:ph type="body" idx="1"/>
          </p:nvPr>
        </p:nvSpPr>
        <p:spPr>
          <a:xfrm>
            <a:off x="457200" y="1600200"/>
            <a:ext cx="4724400" cy="4526100"/>
          </a:xfrm>
          <a:prstGeom prst="rect">
            <a:avLst/>
          </a:prstGeom>
        </p:spPr>
        <p:txBody>
          <a:bodyPr lIns="91425" tIns="91425" rIns="91425" bIns="91425" anchor="t" anchorCtr="0">
            <a:noAutofit/>
          </a:bodyPr>
          <a:lstStyle/>
          <a:p>
            <a:pPr rtl="0">
              <a:spcBef>
                <a:spcPts val="0"/>
              </a:spcBef>
              <a:spcAft>
                <a:spcPts val="4200"/>
              </a:spcAft>
              <a:buNone/>
            </a:pPr>
            <a:r>
              <a:rPr lang="en-US" sz="1600" b="1">
                <a:solidFill>
                  <a:srgbClr val="2E2F33"/>
                </a:solidFill>
              </a:rPr>
              <a:t>Q: How can Jenny do background research? </a:t>
            </a:r>
          </a:p>
          <a:p>
            <a:pPr rtl="0">
              <a:spcBef>
                <a:spcPts val="0"/>
              </a:spcBef>
              <a:spcAft>
                <a:spcPts val="0"/>
              </a:spcAft>
              <a:buNone/>
            </a:pPr>
            <a:r>
              <a:rPr lang="en-US" sz="1600">
                <a:solidFill>
                  <a:schemeClr val="dk1"/>
                </a:solidFill>
              </a:rPr>
              <a:t>Here are some possibilities Jenny might be able to do to research her upset stomach.</a:t>
            </a:r>
          </a:p>
          <a:p>
            <a:pPr rtl="0">
              <a:spcBef>
                <a:spcPts val="0"/>
              </a:spcBef>
              <a:spcAft>
                <a:spcPts val="0"/>
              </a:spcAft>
              <a:buNone/>
            </a:pPr>
            <a:endParaRPr sz="1600">
              <a:solidFill>
                <a:schemeClr val="dk1"/>
              </a:solidFill>
            </a:endParaRPr>
          </a:p>
          <a:p>
            <a:pPr rtl="0">
              <a:lnSpc>
                <a:spcPct val="100000"/>
              </a:lnSpc>
              <a:spcBef>
                <a:spcPts val="0"/>
              </a:spcBef>
              <a:spcAft>
                <a:spcPts val="0"/>
              </a:spcAft>
              <a:buNone/>
            </a:pPr>
            <a:r>
              <a:rPr lang="en-US" sz="1600">
                <a:solidFill>
                  <a:srgbClr val="2E2F33"/>
                </a:solidFill>
              </a:rPr>
              <a:t>A: Jenny could keep a food journal for a while, recording everything she eats. She could keep careful note of any pain and discomfort that may occur after each meal. </a:t>
            </a:r>
          </a:p>
          <a:p>
            <a:pPr rtl="0">
              <a:lnSpc>
                <a:spcPct val="100000"/>
              </a:lnSpc>
              <a:spcBef>
                <a:spcPts val="0"/>
              </a:spcBef>
              <a:spcAft>
                <a:spcPts val="0"/>
              </a:spcAft>
              <a:buNone/>
            </a:pPr>
            <a:endParaRPr sz="1600">
              <a:solidFill>
                <a:srgbClr val="2E2F33"/>
              </a:solidFill>
            </a:endParaRPr>
          </a:p>
          <a:p>
            <a:pPr rtl="0">
              <a:lnSpc>
                <a:spcPct val="100000"/>
              </a:lnSpc>
              <a:spcBef>
                <a:spcPts val="0"/>
              </a:spcBef>
              <a:spcAft>
                <a:spcPts val="0"/>
              </a:spcAft>
              <a:buNone/>
            </a:pPr>
            <a:r>
              <a:rPr lang="en-US" sz="1600">
                <a:solidFill>
                  <a:srgbClr val="2E2F33"/>
                </a:solidFill>
              </a:rPr>
              <a:t>A: Jenny could ask friends about possible reasons for her upset stomach.</a:t>
            </a:r>
          </a:p>
          <a:p>
            <a:pPr rtl="0">
              <a:lnSpc>
                <a:spcPct val="100000"/>
              </a:lnSpc>
              <a:spcBef>
                <a:spcPts val="0"/>
              </a:spcBef>
              <a:spcAft>
                <a:spcPts val="0"/>
              </a:spcAft>
              <a:buNone/>
            </a:pPr>
            <a:endParaRPr sz="1600">
              <a:solidFill>
                <a:srgbClr val="2E2F33"/>
              </a:solidFill>
            </a:endParaRPr>
          </a:p>
          <a:p>
            <a:pPr lvl="0" rtl="0">
              <a:lnSpc>
                <a:spcPct val="100000"/>
              </a:lnSpc>
              <a:spcBef>
                <a:spcPts val="0"/>
              </a:spcBef>
              <a:spcAft>
                <a:spcPts val="0"/>
              </a:spcAft>
              <a:buNone/>
            </a:pPr>
            <a:r>
              <a:rPr lang="en-US" sz="1600">
                <a:solidFill>
                  <a:srgbClr val="2E2F33"/>
                </a:solidFill>
              </a:rPr>
              <a:t>A: Jenny could go online and research the possible causes of an upset stomach.</a:t>
            </a:r>
          </a:p>
          <a:p>
            <a:pPr lvl="0" rtl="0">
              <a:spcBef>
                <a:spcPts val="0"/>
              </a:spcBef>
              <a:buNone/>
            </a:pPr>
            <a:endParaRPr/>
          </a:p>
        </p:txBody>
      </p:sp>
      <p:sp>
        <p:nvSpPr>
          <p:cNvPr id="728" name="Shape 728"/>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None/>
            </a:pPr>
            <a:fld id="{00000000-1234-1234-1234-123412341234}" type="slidenum">
              <a:rPr lang="en-US"/>
              <a:pPr lvl="0" rtl="0">
                <a:spcBef>
                  <a:spcPts val="0"/>
                </a:spcBef>
                <a:buNone/>
              </a:pPr>
              <a:t>60</a:t>
            </a:fld>
            <a:endParaRPr lang="en-US"/>
          </a:p>
        </p:txBody>
      </p:sp>
      <p:sp>
        <p:nvSpPr>
          <p:cNvPr id="729" name="Shape 729"/>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730" name="Shape 730"/>
          <p:cNvSpPr/>
          <p:nvPr/>
        </p:nvSpPr>
        <p:spPr>
          <a:xfrm>
            <a:off x="457194" y="68582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
        <p:nvSpPr>
          <p:cNvPr id="731" name="Shape 731"/>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737" name="Shape 737"/>
          <p:cNvSpPr txBox="1">
            <a:spLocks noGrp="1"/>
          </p:cNvSpPr>
          <p:nvPr>
            <p:ph type="body" idx="1"/>
          </p:nvPr>
        </p:nvSpPr>
        <p:spPr>
          <a:xfrm>
            <a:off x="457200" y="1798500"/>
            <a:ext cx="4724400" cy="1244700"/>
          </a:xfrm>
          <a:prstGeom prst="rect">
            <a:avLst/>
          </a:prstGeom>
        </p:spPr>
        <p:txBody>
          <a:bodyPr lIns="91425" tIns="91425" rIns="91425" bIns="91425" anchor="t" anchorCtr="0">
            <a:noAutofit/>
          </a:bodyPr>
          <a:lstStyle/>
          <a:p>
            <a:pPr lvl="0" rtl="0">
              <a:spcBef>
                <a:spcPts val="0"/>
              </a:spcBef>
              <a:buNone/>
            </a:pPr>
            <a:r>
              <a:rPr lang="en-US" sz="1600" b="1">
                <a:solidFill>
                  <a:schemeClr val="dk1"/>
                </a:solidFill>
              </a:rPr>
              <a:t>Q: What hypothesis can Jenny construct?</a:t>
            </a:r>
            <a:r>
              <a:rPr lang="en-US" sz="1600">
                <a:solidFill>
                  <a:schemeClr val="dk1"/>
                </a:solidFill>
              </a:rPr>
              <a:t> </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a:solidFill>
                <a:schemeClr val="dk1"/>
              </a:solidFill>
            </a:endParaRPr>
          </a:p>
        </p:txBody>
      </p:sp>
      <p:sp>
        <p:nvSpPr>
          <p:cNvPr id="738" name="Shape 738"/>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61</a:t>
            </a:fld>
            <a:endParaRPr lang="en-US"/>
          </a:p>
        </p:txBody>
      </p:sp>
      <p:sp>
        <p:nvSpPr>
          <p:cNvPr id="739" name="Shape 739"/>
          <p:cNvSpPr txBox="1"/>
          <p:nvPr/>
        </p:nvSpPr>
        <p:spPr>
          <a:xfrm>
            <a:off x="457200" y="3914775"/>
            <a:ext cx="4724400" cy="1814399"/>
          </a:xfrm>
          <a:prstGeom prst="rect">
            <a:avLst/>
          </a:prstGeom>
          <a:noFill/>
          <a:ln>
            <a:noFill/>
          </a:ln>
        </p:spPr>
        <p:txBody>
          <a:bodyPr lIns="91425" tIns="91425" rIns="91425" bIns="91425" anchor="t" anchorCtr="0">
            <a:noAutofit/>
          </a:bodyPr>
          <a:lstStyle/>
          <a:p>
            <a:pPr lvl="0" rtl="0">
              <a:spcBef>
                <a:spcPts val="0"/>
              </a:spcBef>
              <a:buNone/>
            </a:pPr>
            <a:r>
              <a:rPr lang="en-US" sz="1600">
                <a:solidFill>
                  <a:schemeClr val="dk1"/>
                </a:solidFill>
              </a:rPr>
              <a:t>[Use a pencil/pen and paper to answer the questions; then, click on the arrow to </a:t>
            </a:r>
            <a:r>
              <a:rPr lang="en-US" sz="1600" b="1">
                <a:solidFill>
                  <a:schemeClr val="dk1"/>
                </a:solidFill>
              </a:rPr>
              <a:t>compare</a:t>
            </a:r>
            <a:r>
              <a:rPr lang="en-US" sz="1600">
                <a:solidFill>
                  <a:schemeClr val="dk1"/>
                </a:solidFill>
              </a:rPr>
              <a:t> your answers to ours!]</a:t>
            </a:r>
          </a:p>
          <a:p>
            <a:pPr lvl="0" rtl="0">
              <a:spcBef>
                <a:spcPts val="0"/>
              </a:spcBef>
              <a:buNone/>
            </a:pPr>
            <a:endParaRPr/>
          </a:p>
        </p:txBody>
      </p:sp>
      <p:sp>
        <p:nvSpPr>
          <p:cNvPr id="740" name="Shape 740"/>
          <p:cNvSpPr/>
          <p:nvPr/>
        </p:nvSpPr>
        <p:spPr>
          <a:xfrm>
            <a:off x="457194" y="685812"/>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pic>
        <p:nvPicPr>
          <p:cNvPr id="741" name="Shape 741"/>
          <p:cNvPicPr preferRelativeResize="0"/>
          <p:nvPr/>
        </p:nvPicPr>
        <p:blipFill rotWithShape="1">
          <a:blip r:embed="rId3">
            <a:alphaModFix/>
          </a:blip>
          <a:srcRect/>
          <a:stretch/>
        </p:blipFill>
        <p:spPr>
          <a:xfrm>
            <a:off x="3244135" y="4906860"/>
            <a:ext cx="822300" cy="822300"/>
          </a:xfrm>
          <a:prstGeom prst="rect">
            <a:avLst/>
          </a:prstGeom>
          <a:noFill/>
          <a:ln>
            <a:noFill/>
          </a:ln>
        </p:spPr>
      </p:pic>
      <p:sp>
        <p:nvSpPr>
          <p:cNvPr id="742" name="Shape 742"/>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743" name="Shape 743"/>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748"/>
        <p:cNvGrpSpPr/>
        <p:nvPr/>
      </p:nvGrpSpPr>
      <p:grpSpPr>
        <a:xfrm>
          <a:off x="0" y="0"/>
          <a:ext cx="0" cy="0"/>
          <a:chOff x="0" y="0"/>
          <a:chExt cx="0" cy="0"/>
        </a:xfrm>
      </p:grpSpPr>
      <p:sp>
        <p:nvSpPr>
          <p:cNvPr id="749" name="Shape 749"/>
          <p:cNvSpPr txBox="1">
            <a:spLocks noGrp="1"/>
          </p:cNvSpPr>
          <p:nvPr>
            <p:ph type="body" idx="1"/>
          </p:nvPr>
        </p:nvSpPr>
        <p:spPr>
          <a:xfrm>
            <a:off x="457200" y="1600200"/>
            <a:ext cx="4724400" cy="4526100"/>
          </a:xfrm>
          <a:prstGeom prst="rect">
            <a:avLst/>
          </a:prstGeom>
        </p:spPr>
        <p:txBody>
          <a:bodyPr lIns="91425" tIns="91425" rIns="91425" bIns="91425" anchor="t" anchorCtr="0">
            <a:noAutofit/>
          </a:bodyPr>
          <a:lstStyle/>
          <a:p>
            <a:pPr rtl="0">
              <a:spcBef>
                <a:spcPts val="0"/>
              </a:spcBef>
              <a:buNone/>
            </a:pPr>
            <a:endParaRPr sz="1600" b="1">
              <a:solidFill>
                <a:schemeClr val="dk1"/>
              </a:solidFill>
            </a:endParaRPr>
          </a:p>
          <a:p>
            <a:pPr lvl="0" rtl="0">
              <a:spcBef>
                <a:spcPts val="0"/>
              </a:spcBef>
              <a:buNone/>
            </a:pPr>
            <a:r>
              <a:rPr lang="en-US" sz="1600" b="1">
                <a:solidFill>
                  <a:schemeClr val="dk1"/>
                </a:solidFill>
              </a:rPr>
              <a:t>Q: What hypothesis can Jenny construct? </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rtl="0">
              <a:spcBef>
                <a:spcPts val="0"/>
              </a:spcBef>
              <a:buNone/>
            </a:pPr>
            <a:r>
              <a:rPr lang="en-US" sz="1600">
                <a:solidFill>
                  <a:schemeClr val="dk1"/>
                </a:solidFill>
              </a:rPr>
              <a:t>Here are some possible hypotheses of which Jenny might think:</a:t>
            </a:r>
          </a:p>
          <a:p>
            <a:pPr rtl="0">
              <a:spcBef>
                <a:spcPts val="0"/>
              </a:spcBef>
              <a:buNone/>
            </a:pPr>
            <a:endParaRPr sz="1600">
              <a:solidFill>
                <a:schemeClr val="dk1"/>
              </a:solidFill>
            </a:endParaRPr>
          </a:p>
          <a:p>
            <a:pPr lvl="0" rtl="0">
              <a:spcBef>
                <a:spcPts val="0"/>
              </a:spcBef>
              <a:buNone/>
            </a:pPr>
            <a:endParaRPr sz="1600">
              <a:solidFill>
                <a:schemeClr val="dk1"/>
              </a:solidFill>
            </a:endParaRPr>
          </a:p>
          <a:p>
            <a:pPr rtl="0">
              <a:spcBef>
                <a:spcPts val="0"/>
              </a:spcBef>
              <a:spcAft>
                <a:spcPts val="4200"/>
              </a:spcAft>
              <a:buNone/>
            </a:pPr>
            <a:r>
              <a:rPr lang="en-US" sz="1600">
                <a:solidFill>
                  <a:srgbClr val="2E2F33"/>
                </a:solidFill>
              </a:rPr>
              <a:t>A: Jenny might construct the following hypothesis: “I have lactose (milk) allergies.”</a:t>
            </a:r>
          </a:p>
          <a:p>
            <a:pPr lvl="0" rtl="0">
              <a:spcBef>
                <a:spcPts val="0"/>
              </a:spcBef>
              <a:spcAft>
                <a:spcPts val="4200"/>
              </a:spcAft>
              <a:buNone/>
            </a:pPr>
            <a:r>
              <a:rPr lang="en-US" sz="1600">
                <a:solidFill>
                  <a:srgbClr val="2E2F33"/>
                </a:solidFill>
              </a:rPr>
              <a:t>A: Jenny might construct the following hypothesis: “I am stressed out and stress is upsetting my stomach.”</a:t>
            </a:r>
          </a:p>
          <a:p>
            <a:pPr lvl="0" rtl="0">
              <a:spcBef>
                <a:spcPts val="0"/>
              </a:spcBef>
              <a:buNone/>
            </a:pPr>
            <a:endParaRPr/>
          </a:p>
        </p:txBody>
      </p:sp>
      <p:sp>
        <p:nvSpPr>
          <p:cNvPr id="750" name="Shape 750"/>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None/>
            </a:pPr>
            <a:fld id="{00000000-1234-1234-1234-123412341234}" type="slidenum">
              <a:rPr lang="en-US"/>
              <a:pPr lvl="0" rtl="0">
                <a:spcBef>
                  <a:spcPts val="0"/>
                </a:spcBef>
                <a:buNone/>
              </a:pPr>
              <a:t>62</a:t>
            </a:fld>
            <a:endParaRPr lang="en-US"/>
          </a:p>
        </p:txBody>
      </p:sp>
      <p:sp>
        <p:nvSpPr>
          <p:cNvPr id="751" name="Shape 751"/>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752" name="Shape 752"/>
          <p:cNvSpPr/>
          <p:nvPr/>
        </p:nvSpPr>
        <p:spPr>
          <a:xfrm>
            <a:off x="457194" y="685812"/>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
        <p:nvSpPr>
          <p:cNvPr id="753" name="Shape 753"/>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758"/>
        <p:cNvGrpSpPr/>
        <p:nvPr/>
      </p:nvGrpSpPr>
      <p:grpSpPr>
        <a:xfrm>
          <a:off x="0" y="0"/>
          <a:ext cx="0" cy="0"/>
          <a:chOff x="0" y="0"/>
          <a:chExt cx="0" cy="0"/>
        </a:xfrm>
      </p:grpSpPr>
      <p:sp>
        <p:nvSpPr>
          <p:cNvPr id="759" name="Shape 759"/>
          <p:cNvSpPr txBox="1">
            <a:spLocks noGrp="1"/>
          </p:cNvSpPr>
          <p:nvPr>
            <p:ph type="body" idx="1"/>
          </p:nvPr>
        </p:nvSpPr>
        <p:spPr>
          <a:xfrm>
            <a:off x="457200" y="1798500"/>
            <a:ext cx="4724400" cy="1451100"/>
          </a:xfrm>
          <a:prstGeom prst="rect">
            <a:avLst/>
          </a:prstGeom>
        </p:spPr>
        <p:txBody>
          <a:bodyPr lIns="91425" tIns="91425" rIns="91425" bIns="91425" anchor="t" anchorCtr="0">
            <a:noAutofit/>
          </a:bodyPr>
          <a:lstStyle/>
          <a:p>
            <a:pPr lvl="0" rtl="0">
              <a:spcBef>
                <a:spcPts val="0"/>
              </a:spcBef>
              <a:buNone/>
            </a:pPr>
            <a:r>
              <a:rPr lang="en-US" sz="1600" b="1">
                <a:solidFill>
                  <a:schemeClr val="dk1"/>
                </a:solidFill>
              </a:rPr>
              <a:t>Q: What simple experiment can Jenny do to test her hypothesis? </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rtl="0">
              <a:spcBef>
                <a:spcPts val="0"/>
              </a:spcBef>
              <a:buNone/>
            </a:pPr>
            <a:endParaRPr sz="1600">
              <a:solidFill>
                <a:schemeClr val="dk1"/>
              </a:solidFill>
            </a:endParaRPr>
          </a:p>
          <a:p>
            <a:pPr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a:solidFill>
                <a:schemeClr val="dk1"/>
              </a:solidFill>
            </a:endParaRPr>
          </a:p>
        </p:txBody>
      </p:sp>
      <p:sp>
        <p:nvSpPr>
          <p:cNvPr id="760" name="Shape 760"/>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63</a:t>
            </a:fld>
            <a:endParaRPr lang="en-US"/>
          </a:p>
        </p:txBody>
      </p:sp>
      <p:sp>
        <p:nvSpPr>
          <p:cNvPr id="761" name="Shape 761"/>
          <p:cNvSpPr txBox="1"/>
          <p:nvPr/>
        </p:nvSpPr>
        <p:spPr>
          <a:xfrm>
            <a:off x="457200" y="3914775"/>
            <a:ext cx="4724400" cy="1814399"/>
          </a:xfrm>
          <a:prstGeom prst="rect">
            <a:avLst/>
          </a:prstGeom>
          <a:noFill/>
          <a:ln>
            <a:noFill/>
          </a:ln>
        </p:spPr>
        <p:txBody>
          <a:bodyPr lIns="91425" tIns="91425" rIns="91425" bIns="91425" anchor="t" anchorCtr="0">
            <a:noAutofit/>
          </a:bodyPr>
          <a:lstStyle/>
          <a:p>
            <a:pPr rtl="0">
              <a:spcBef>
                <a:spcPts val="0"/>
              </a:spcBef>
              <a:buNone/>
            </a:pPr>
            <a:endParaRPr sz="1600">
              <a:solidFill>
                <a:schemeClr val="dk1"/>
              </a:solidFill>
            </a:endParaRPr>
          </a:p>
          <a:p>
            <a:pPr lvl="0" rtl="0">
              <a:spcBef>
                <a:spcPts val="0"/>
              </a:spcBef>
              <a:buNone/>
            </a:pPr>
            <a:r>
              <a:rPr lang="en-US" sz="1600">
                <a:solidFill>
                  <a:schemeClr val="dk1"/>
                </a:solidFill>
              </a:rPr>
              <a:t>[Use a pencil/pen and paper to answer the questions; then, click on the arrow to </a:t>
            </a:r>
            <a:r>
              <a:rPr lang="en-US" sz="1600" b="1">
                <a:solidFill>
                  <a:schemeClr val="dk1"/>
                </a:solidFill>
              </a:rPr>
              <a:t>compare</a:t>
            </a:r>
            <a:r>
              <a:rPr lang="en-US" sz="1600">
                <a:solidFill>
                  <a:schemeClr val="dk1"/>
                </a:solidFill>
              </a:rPr>
              <a:t> your answers to ours!]</a:t>
            </a:r>
          </a:p>
          <a:p>
            <a:pPr lvl="0" rtl="0">
              <a:spcBef>
                <a:spcPts val="0"/>
              </a:spcBef>
              <a:buNone/>
            </a:pPr>
            <a:endParaRPr/>
          </a:p>
        </p:txBody>
      </p:sp>
      <p:sp>
        <p:nvSpPr>
          <p:cNvPr id="762" name="Shape 762"/>
          <p:cNvSpPr/>
          <p:nvPr/>
        </p:nvSpPr>
        <p:spPr>
          <a:xfrm>
            <a:off x="457189" y="68581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pic>
        <p:nvPicPr>
          <p:cNvPr id="763" name="Shape 763"/>
          <p:cNvPicPr preferRelativeResize="0"/>
          <p:nvPr/>
        </p:nvPicPr>
        <p:blipFill rotWithShape="1">
          <a:blip r:embed="rId3">
            <a:alphaModFix/>
          </a:blip>
          <a:srcRect/>
          <a:stretch/>
        </p:blipFill>
        <p:spPr>
          <a:xfrm>
            <a:off x="3244135" y="4906860"/>
            <a:ext cx="822300" cy="822300"/>
          </a:xfrm>
          <a:prstGeom prst="rect">
            <a:avLst/>
          </a:prstGeom>
          <a:noFill/>
          <a:ln>
            <a:noFill/>
          </a:ln>
        </p:spPr>
      </p:pic>
      <p:sp>
        <p:nvSpPr>
          <p:cNvPr id="764" name="Shape 764"/>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765" name="Shape 765"/>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Shape 771"/>
          <p:cNvSpPr txBox="1">
            <a:spLocks noGrp="1"/>
          </p:cNvSpPr>
          <p:nvPr>
            <p:ph type="body" idx="1"/>
          </p:nvPr>
        </p:nvSpPr>
        <p:spPr>
          <a:xfrm>
            <a:off x="457200" y="1600200"/>
            <a:ext cx="4724400" cy="4526100"/>
          </a:xfrm>
          <a:prstGeom prst="rect">
            <a:avLst/>
          </a:prstGeom>
        </p:spPr>
        <p:txBody>
          <a:bodyPr lIns="91425" tIns="91425" rIns="91425" bIns="91425" anchor="t" anchorCtr="0">
            <a:noAutofit/>
          </a:bodyPr>
          <a:lstStyle/>
          <a:p>
            <a:pPr lvl="0" rtl="0">
              <a:spcBef>
                <a:spcPts val="0"/>
              </a:spcBef>
              <a:spcAft>
                <a:spcPts val="4200"/>
              </a:spcAft>
              <a:buNone/>
            </a:pPr>
            <a:r>
              <a:rPr lang="en-US" sz="1600" b="1">
                <a:solidFill>
                  <a:schemeClr val="dk1"/>
                </a:solidFill>
              </a:rPr>
              <a:t>Q: What simple experiment can Jenny do to test her hypothesis? </a:t>
            </a:r>
            <a:r>
              <a:rPr lang="en-US" sz="1600">
                <a:solidFill>
                  <a:srgbClr val="2E2F33"/>
                </a:solidFill>
              </a:rPr>
              <a:t> </a:t>
            </a:r>
          </a:p>
          <a:p>
            <a:pPr rtl="0">
              <a:spcBef>
                <a:spcPts val="0"/>
              </a:spcBef>
              <a:spcAft>
                <a:spcPts val="4200"/>
              </a:spcAft>
              <a:buNone/>
            </a:pPr>
            <a:r>
              <a:rPr lang="en-US" sz="1600">
                <a:solidFill>
                  <a:schemeClr val="dk1"/>
                </a:solidFill>
              </a:rPr>
              <a:t>Here are some possible experiments Jenny might do to test her hypothesis:</a:t>
            </a:r>
          </a:p>
          <a:p>
            <a:pPr rtl="0">
              <a:spcBef>
                <a:spcPts val="0"/>
              </a:spcBef>
              <a:spcAft>
                <a:spcPts val="4200"/>
              </a:spcAft>
              <a:buNone/>
            </a:pPr>
            <a:r>
              <a:rPr lang="en-US" sz="1600">
                <a:solidFill>
                  <a:srgbClr val="2E2F33"/>
                </a:solidFill>
              </a:rPr>
              <a:t>A: Jenny might eat dairy on one night. Then she would observe if the dairy made her sick.</a:t>
            </a:r>
          </a:p>
          <a:p>
            <a:pPr lvl="0" rtl="0">
              <a:spcBef>
                <a:spcPts val="0"/>
              </a:spcBef>
              <a:spcAft>
                <a:spcPts val="4200"/>
              </a:spcAft>
              <a:buNone/>
            </a:pPr>
            <a:r>
              <a:rPr lang="en-US" sz="1600">
                <a:solidFill>
                  <a:srgbClr val="2E2F33"/>
                </a:solidFill>
              </a:rPr>
              <a:t>A: Jenny might start eliminating food from her diet one at a time, then observe what food, when she stopped eating it, made her stomach feel better.</a:t>
            </a:r>
          </a:p>
          <a:p>
            <a:pPr lvl="0" rtl="0">
              <a:spcBef>
                <a:spcPts val="0"/>
              </a:spcBef>
              <a:spcAft>
                <a:spcPts val="4200"/>
              </a:spcAft>
              <a:buNone/>
            </a:pPr>
            <a:endParaRPr>
              <a:solidFill>
                <a:srgbClr val="2E2F33"/>
              </a:solidFill>
            </a:endParaRPr>
          </a:p>
          <a:p>
            <a:pPr lvl="0" rtl="0">
              <a:spcBef>
                <a:spcPts val="0"/>
              </a:spcBef>
              <a:buNone/>
            </a:pPr>
            <a:endParaRPr/>
          </a:p>
        </p:txBody>
      </p:sp>
      <p:sp>
        <p:nvSpPr>
          <p:cNvPr id="772" name="Shape 772"/>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None/>
            </a:pPr>
            <a:fld id="{00000000-1234-1234-1234-123412341234}" type="slidenum">
              <a:rPr lang="en-US"/>
              <a:pPr lvl="0" rtl="0">
                <a:spcBef>
                  <a:spcPts val="0"/>
                </a:spcBef>
                <a:buNone/>
              </a:pPr>
              <a:t>64</a:t>
            </a:fld>
            <a:endParaRPr lang="en-US"/>
          </a:p>
        </p:txBody>
      </p:sp>
      <p:sp>
        <p:nvSpPr>
          <p:cNvPr id="773" name="Shape 773"/>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774" name="Shape 774"/>
          <p:cNvSpPr/>
          <p:nvPr/>
        </p:nvSpPr>
        <p:spPr>
          <a:xfrm>
            <a:off x="457189" y="68581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
        <p:nvSpPr>
          <p:cNvPr id="775" name="Shape 775"/>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Shape 781"/>
          <p:cNvSpPr txBox="1">
            <a:spLocks noGrp="1"/>
          </p:cNvSpPr>
          <p:nvPr>
            <p:ph type="body" idx="1"/>
          </p:nvPr>
        </p:nvSpPr>
        <p:spPr>
          <a:xfrm>
            <a:off x="457200" y="1798500"/>
            <a:ext cx="4724400" cy="1244700"/>
          </a:xfrm>
          <a:prstGeom prst="rect">
            <a:avLst/>
          </a:prstGeom>
        </p:spPr>
        <p:txBody>
          <a:bodyPr lIns="91425" tIns="91425" rIns="91425" bIns="91425" anchor="t" anchorCtr="0">
            <a:noAutofit/>
          </a:bodyPr>
          <a:lstStyle/>
          <a:p>
            <a:pPr rtl="0">
              <a:spcBef>
                <a:spcPts val="0"/>
              </a:spcBef>
              <a:buNone/>
            </a:pPr>
            <a:endParaRPr sz="1600" b="1">
              <a:solidFill>
                <a:schemeClr val="dk1"/>
              </a:solidFill>
            </a:endParaRPr>
          </a:p>
          <a:p>
            <a:pPr lvl="0" rtl="0">
              <a:spcBef>
                <a:spcPts val="0"/>
              </a:spcBef>
              <a:buNone/>
            </a:pPr>
            <a:r>
              <a:rPr lang="en-US" sz="1600" b="1">
                <a:solidFill>
                  <a:schemeClr val="dk1"/>
                </a:solidFill>
              </a:rPr>
              <a:t>Q: What conclusion could Jenny draw from analyzing the data? </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a:solidFill>
                <a:schemeClr val="dk1"/>
              </a:solidFill>
            </a:endParaRPr>
          </a:p>
        </p:txBody>
      </p:sp>
      <p:sp>
        <p:nvSpPr>
          <p:cNvPr id="782" name="Shape 782"/>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65</a:t>
            </a:fld>
            <a:endParaRPr lang="en-US"/>
          </a:p>
        </p:txBody>
      </p:sp>
      <p:sp>
        <p:nvSpPr>
          <p:cNvPr id="783" name="Shape 783"/>
          <p:cNvSpPr txBox="1"/>
          <p:nvPr/>
        </p:nvSpPr>
        <p:spPr>
          <a:xfrm>
            <a:off x="457200" y="3914775"/>
            <a:ext cx="4724400" cy="1814399"/>
          </a:xfrm>
          <a:prstGeom prst="rect">
            <a:avLst/>
          </a:prstGeom>
          <a:noFill/>
          <a:ln>
            <a:noFill/>
          </a:ln>
        </p:spPr>
        <p:txBody>
          <a:bodyPr lIns="91425" tIns="91425" rIns="91425" bIns="91425" anchor="t" anchorCtr="0">
            <a:noAutofit/>
          </a:bodyPr>
          <a:lstStyle/>
          <a:p>
            <a:pPr lvl="0" rtl="0">
              <a:spcBef>
                <a:spcPts val="0"/>
              </a:spcBef>
              <a:buNone/>
            </a:pPr>
            <a:r>
              <a:rPr lang="en-US" sz="1600">
                <a:solidFill>
                  <a:schemeClr val="dk1"/>
                </a:solidFill>
              </a:rPr>
              <a:t>[Use a pencil/pen and paper to answer the questions; then, click on the arrow to </a:t>
            </a:r>
            <a:r>
              <a:rPr lang="en-US" sz="1600" b="1">
                <a:solidFill>
                  <a:schemeClr val="dk1"/>
                </a:solidFill>
              </a:rPr>
              <a:t>compare</a:t>
            </a:r>
            <a:r>
              <a:rPr lang="en-US" sz="1600">
                <a:solidFill>
                  <a:schemeClr val="dk1"/>
                </a:solidFill>
              </a:rPr>
              <a:t> your answers to ours!]</a:t>
            </a:r>
          </a:p>
          <a:p>
            <a:pPr lvl="0" rtl="0">
              <a:spcBef>
                <a:spcPts val="0"/>
              </a:spcBef>
              <a:buNone/>
            </a:pPr>
            <a:endParaRPr/>
          </a:p>
        </p:txBody>
      </p:sp>
      <p:sp>
        <p:nvSpPr>
          <p:cNvPr id="784" name="Shape 784"/>
          <p:cNvSpPr/>
          <p:nvPr/>
        </p:nvSpPr>
        <p:spPr>
          <a:xfrm>
            <a:off x="457194" y="685825"/>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pic>
        <p:nvPicPr>
          <p:cNvPr id="785" name="Shape 785"/>
          <p:cNvPicPr preferRelativeResize="0"/>
          <p:nvPr/>
        </p:nvPicPr>
        <p:blipFill rotWithShape="1">
          <a:blip r:embed="rId3">
            <a:alphaModFix/>
          </a:blip>
          <a:srcRect/>
          <a:stretch/>
        </p:blipFill>
        <p:spPr>
          <a:xfrm>
            <a:off x="3244135" y="4906860"/>
            <a:ext cx="822300" cy="822300"/>
          </a:xfrm>
          <a:prstGeom prst="rect">
            <a:avLst/>
          </a:prstGeom>
          <a:noFill/>
          <a:ln>
            <a:noFill/>
          </a:ln>
        </p:spPr>
      </p:pic>
      <p:sp>
        <p:nvSpPr>
          <p:cNvPr id="786" name="Shape 786"/>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787" name="Shape 787"/>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792"/>
        <p:cNvGrpSpPr/>
        <p:nvPr/>
      </p:nvGrpSpPr>
      <p:grpSpPr>
        <a:xfrm>
          <a:off x="0" y="0"/>
          <a:ext cx="0" cy="0"/>
          <a:chOff x="0" y="0"/>
          <a:chExt cx="0" cy="0"/>
        </a:xfrm>
      </p:grpSpPr>
      <p:sp>
        <p:nvSpPr>
          <p:cNvPr id="793" name="Shape 793"/>
          <p:cNvSpPr txBox="1">
            <a:spLocks noGrp="1"/>
          </p:cNvSpPr>
          <p:nvPr>
            <p:ph type="body" idx="1"/>
          </p:nvPr>
        </p:nvSpPr>
        <p:spPr>
          <a:xfrm>
            <a:off x="457200" y="1600200"/>
            <a:ext cx="4724400" cy="4526100"/>
          </a:xfrm>
          <a:prstGeom prst="rect">
            <a:avLst/>
          </a:prstGeom>
        </p:spPr>
        <p:txBody>
          <a:bodyPr lIns="91425" tIns="91425" rIns="91425" bIns="91425" anchor="t" anchorCtr="0">
            <a:noAutofit/>
          </a:bodyPr>
          <a:lstStyle/>
          <a:p>
            <a:pPr rtl="0">
              <a:spcBef>
                <a:spcPts val="0"/>
              </a:spcBef>
              <a:spcAft>
                <a:spcPts val="4200"/>
              </a:spcAft>
              <a:buNone/>
            </a:pPr>
            <a:r>
              <a:rPr lang="en-US" sz="1600" b="1">
                <a:solidFill>
                  <a:schemeClr val="dk1"/>
                </a:solidFill>
              </a:rPr>
              <a:t>Q: What conclusion could Jenny draw from analyzing the data?</a:t>
            </a:r>
          </a:p>
          <a:p>
            <a:pPr rtl="0">
              <a:spcBef>
                <a:spcPts val="0"/>
              </a:spcBef>
              <a:spcAft>
                <a:spcPts val="4200"/>
              </a:spcAft>
              <a:buNone/>
            </a:pPr>
            <a:r>
              <a:rPr lang="en-US" sz="1600">
                <a:solidFill>
                  <a:schemeClr val="dk1"/>
                </a:solidFill>
              </a:rPr>
              <a:t>Here are some possible conclusions Jenny could draw: </a:t>
            </a:r>
          </a:p>
          <a:p>
            <a:pPr lvl="0" rtl="0">
              <a:spcBef>
                <a:spcPts val="0"/>
              </a:spcBef>
              <a:spcAft>
                <a:spcPts val="4200"/>
              </a:spcAft>
              <a:buNone/>
            </a:pPr>
            <a:r>
              <a:rPr lang="en-US" sz="1600">
                <a:solidFill>
                  <a:srgbClr val="2E2F33"/>
                </a:solidFill>
              </a:rPr>
              <a:t>A: After reviewing her journal, Jenny would find a pattern with certain foods. Jenny might find that each time she drinks milk, she has a stomach ache. Jenny could repeat the experiment several time to see if she gets the same results. If she does then Jenny could conclude that milk is to blame for her on-going stomach pain.</a:t>
            </a:r>
          </a:p>
          <a:p>
            <a:pPr lvl="0" rtl="0">
              <a:spcBef>
                <a:spcPts val="0"/>
              </a:spcBef>
              <a:buNone/>
            </a:pPr>
            <a:endParaRPr/>
          </a:p>
        </p:txBody>
      </p:sp>
      <p:sp>
        <p:nvSpPr>
          <p:cNvPr id="794" name="Shape 794"/>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None/>
            </a:pPr>
            <a:fld id="{00000000-1234-1234-1234-123412341234}" type="slidenum">
              <a:rPr lang="en-US"/>
              <a:pPr lvl="0" rtl="0">
                <a:spcBef>
                  <a:spcPts val="0"/>
                </a:spcBef>
                <a:buNone/>
              </a:pPr>
              <a:t>66</a:t>
            </a:fld>
            <a:endParaRPr lang="en-US"/>
          </a:p>
        </p:txBody>
      </p:sp>
      <p:sp>
        <p:nvSpPr>
          <p:cNvPr id="795" name="Shape 795"/>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796" name="Shape 796"/>
          <p:cNvSpPr/>
          <p:nvPr/>
        </p:nvSpPr>
        <p:spPr>
          <a:xfrm>
            <a:off x="457194" y="685825"/>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sp>
        <p:nvSpPr>
          <p:cNvPr id="797" name="Shape 797"/>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802"/>
        <p:cNvGrpSpPr/>
        <p:nvPr/>
      </p:nvGrpSpPr>
      <p:grpSpPr>
        <a:xfrm>
          <a:off x="0" y="0"/>
          <a:ext cx="0" cy="0"/>
          <a:chOff x="0" y="0"/>
          <a:chExt cx="0" cy="0"/>
        </a:xfrm>
      </p:grpSpPr>
      <p:sp>
        <p:nvSpPr>
          <p:cNvPr id="803" name="Shape 803"/>
          <p:cNvSpPr txBox="1">
            <a:spLocks noGrp="1"/>
          </p:cNvSpPr>
          <p:nvPr>
            <p:ph type="body" idx="1"/>
          </p:nvPr>
        </p:nvSpPr>
        <p:spPr>
          <a:xfrm>
            <a:off x="457200" y="1798500"/>
            <a:ext cx="4724400" cy="1244700"/>
          </a:xfrm>
          <a:prstGeom prst="rect">
            <a:avLst/>
          </a:prstGeom>
        </p:spPr>
        <p:txBody>
          <a:bodyPr lIns="91425" tIns="91425" rIns="91425" bIns="91425" anchor="t" anchorCtr="0">
            <a:noAutofit/>
          </a:bodyPr>
          <a:lstStyle/>
          <a:p>
            <a:pPr rtl="0">
              <a:spcBef>
                <a:spcPts val="0"/>
              </a:spcBef>
              <a:buNone/>
            </a:pPr>
            <a:endParaRPr sz="1600" b="1">
              <a:solidFill>
                <a:schemeClr val="dk1"/>
              </a:solidFill>
            </a:endParaRPr>
          </a:p>
          <a:p>
            <a:pPr rtl="0">
              <a:spcBef>
                <a:spcPts val="0"/>
              </a:spcBef>
              <a:buNone/>
            </a:pPr>
            <a:r>
              <a:rPr lang="en-US" sz="1600" b="1">
                <a:solidFill>
                  <a:schemeClr val="dk1"/>
                </a:solidFill>
              </a:rPr>
              <a:t>Q: How can Jenny determine whether or not her hypothesis was correct? </a:t>
            </a: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sz="1600">
              <a:solidFill>
                <a:schemeClr val="dk1"/>
              </a:solidFill>
            </a:endParaRPr>
          </a:p>
          <a:p>
            <a:pPr lvl="0" rtl="0">
              <a:spcBef>
                <a:spcPts val="0"/>
              </a:spcBef>
              <a:buNone/>
            </a:pPr>
            <a:endParaRPr>
              <a:solidFill>
                <a:schemeClr val="dk1"/>
              </a:solidFill>
            </a:endParaRPr>
          </a:p>
        </p:txBody>
      </p:sp>
      <p:sp>
        <p:nvSpPr>
          <p:cNvPr id="804" name="Shape 804"/>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Clr>
                <a:srgbClr val="000000"/>
              </a:buClr>
              <a:buSzPct val="25000"/>
              <a:buFont typeface="Arial"/>
              <a:buNone/>
            </a:pPr>
            <a:fld id="{00000000-1234-1234-1234-123412341234}" type="slidenum">
              <a:rPr lang="en-US"/>
              <a:pPr lvl="0" rtl="0">
                <a:spcBef>
                  <a:spcPts val="0"/>
                </a:spcBef>
                <a:buClr>
                  <a:srgbClr val="000000"/>
                </a:buClr>
                <a:buSzPct val="25000"/>
                <a:buFont typeface="Arial"/>
                <a:buNone/>
              </a:pPr>
              <a:t>67</a:t>
            </a:fld>
            <a:endParaRPr lang="en-US"/>
          </a:p>
        </p:txBody>
      </p:sp>
      <p:sp>
        <p:nvSpPr>
          <p:cNvPr id="805" name="Shape 805"/>
          <p:cNvSpPr txBox="1"/>
          <p:nvPr/>
        </p:nvSpPr>
        <p:spPr>
          <a:xfrm>
            <a:off x="457200" y="3914775"/>
            <a:ext cx="4724400" cy="1814399"/>
          </a:xfrm>
          <a:prstGeom prst="rect">
            <a:avLst/>
          </a:prstGeom>
          <a:noFill/>
          <a:ln>
            <a:noFill/>
          </a:ln>
        </p:spPr>
        <p:txBody>
          <a:bodyPr lIns="91425" tIns="91425" rIns="91425" bIns="91425" anchor="t" anchorCtr="0">
            <a:noAutofit/>
          </a:bodyPr>
          <a:lstStyle/>
          <a:p>
            <a:pPr lvl="0" rtl="0">
              <a:spcBef>
                <a:spcPts val="0"/>
              </a:spcBef>
              <a:buNone/>
            </a:pPr>
            <a:r>
              <a:rPr lang="en-US" sz="1600">
                <a:solidFill>
                  <a:schemeClr val="dk1"/>
                </a:solidFill>
              </a:rPr>
              <a:t>[Use a pencil/pen and paper to answer the questions; then, click on the arrow to </a:t>
            </a:r>
            <a:r>
              <a:rPr lang="en-US" sz="1600" b="1">
                <a:solidFill>
                  <a:schemeClr val="dk1"/>
                </a:solidFill>
              </a:rPr>
              <a:t>compare</a:t>
            </a:r>
            <a:r>
              <a:rPr lang="en-US" sz="1600">
                <a:solidFill>
                  <a:schemeClr val="dk1"/>
                </a:solidFill>
              </a:rPr>
              <a:t> your answers to ours!]</a:t>
            </a:r>
          </a:p>
          <a:p>
            <a:pPr lvl="0" rtl="0">
              <a:spcBef>
                <a:spcPts val="0"/>
              </a:spcBef>
              <a:buNone/>
            </a:pPr>
            <a:endParaRPr/>
          </a:p>
        </p:txBody>
      </p:sp>
      <p:sp>
        <p:nvSpPr>
          <p:cNvPr id="806" name="Shape 806"/>
          <p:cNvSpPr/>
          <p:nvPr/>
        </p:nvSpPr>
        <p:spPr>
          <a:xfrm>
            <a:off x="457211" y="685825"/>
            <a:ext cx="2834676" cy="614735"/>
          </a:xfrm>
          <a:prstGeom prst="flowChartTerminator">
            <a:avLst/>
          </a:prstGeom>
          <a:solidFill>
            <a:srgbClr val="FF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Report your results (Was your hypothesis correct?)</a:t>
            </a:r>
          </a:p>
        </p:txBody>
      </p:sp>
      <p:pic>
        <p:nvPicPr>
          <p:cNvPr id="807" name="Shape 807"/>
          <p:cNvPicPr preferRelativeResize="0"/>
          <p:nvPr/>
        </p:nvPicPr>
        <p:blipFill rotWithShape="1">
          <a:blip r:embed="rId3">
            <a:alphaModFix/>
          </a:blip>
          <a:srcRect/>
          <a:stretch/>
        </p:blipFill>
        <p:spPr>
          <a:xfrm>
            <a:off x="3244135" y="4906860"/>
            <a:ext cx="822300" cy="822300"/>
          </a:xfrm>
          <a:prstGeom prst="rect">
            <a:avLst/>
          </a:prstGeom>
          <a:noFill/>
          <a:ln>
            <a:noFill/>
          </a:ln>
        </p:spPr>
      </p:pic>
      <p:sp>
        <p:nvSpPr>
          <p:cNvPr id="808" name="Shape 808"/>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809" name="Shape 809"/>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814"/>
        <p:cNvGrpSpPr/>
        <p:nvPr/>
      </p:nvGrpSpPr>
      <p:grpSpPr>
        <a:xfrm>
          <a:off x="0" y="0"/>
          <a:ext cx="0" cy="0"/>
          <a:chOff x="0" y="0"/>
          <a:chExt cx="0" cy="0"/>
        </a:xfrm>
      </p:grpSpPr>
      <p:sp>
        <p:nvSpPr>
          <p:cNvPr id="815" name="Shape 815"/>
          <p:cNvSpPr txBox="1">
            <a:spLocks noGrp="1"/>
          </p:cNvSpPr>
          <p:nvPr>
            <p:ph type="body" idx="1"/>
          </p:nvPr>
        </p:nvSpPr>
        <p:spPr>
          <a:xfrm>
            <a:off x="457200" y="1600200"/>
            <a:ext cx="4724400" cy="4526100"/>
          </a:xfrm>
          <a:prstGeom prst="rect">
            <a:avLst/>
          </a:prstGeom>
        </p:spPr>
        <p:txBody>
          <a:bodyPr lIns="91425" tIns="91425" rIns="91425" bIns="91425" anchor="t" anchorCtr="0">
            <a:noAutofit/>
          </a:bodyPr>
          <a:lstStyle/>
          <a:p>
            <a:pPr rtl="0">
              <a:spcBef>
                <a:spcPts val="0"/>
              </a:spcBef>
              <a:spcAft>
                <a:spcPts val="4200"/>
              </a:spcAft>
              <a:buNone/>
            </a:pPr>
            <a:r>
              <a:rPr lang="en-US" sz="1600" b="1">
                <a:solidFill>
                  <a:schemeClr val="dk1"/>
                </a:solidFill>
              </a:rPr>
              <a:t>Q: How can Jenny determine whether or not her hypothesis was correct? </a:t>
            </a:r>
          </a:p>
          <a:p>
            <a:pPr rtl="0">
              <a:spcBef>
                <a:spcPts val="0"/>
              </a:spcBef>
              <a:spcAft>
                <a:spcPts val="4200"/>
              </a:spcAft>
              <a:buNone/>
            </a:pPr>
            <a:r>
              <a:rPr lang="en-US" sz="1600">
                <a:solidFill>
                  <a:schemeClr val="dk1"/>
                </a:solidFill>
              </a:rPr>
              <a:t>Here is a possible outcome:</a:t>
            </a:r>
          </a:p>
          <a:p>
            <a:pPr lvl="0" rtl="0">
              <a:spcBef>
                <a:spcPts val="0"/>
              </a:spcBef>
              <a:spcAft>
                <a:spcPts val="4200"/>
              </a:spcAft>
              <a:buNone/>
            </a:pPr>
            <a:r>
              <a:rPr lang="en-US" sz="1600">
                <a:solidFill>
                  <a:srgbClr val="2E2F33"/>
                </a:solidFill>
              </a:rPr>
              <a:t>A: Based on the results, Jenny could report that she has a milk allergy and it would confirm her hypothesis. </a:t>
            </a:r>
          </a:p>
          <a:p>
            <a:pPr lvl="0" rtl="0">
              <a:spcBef>
                <a:spcPts val="0"/>
              </a:spcBef>
              <a:buNone/>
            </a:pPr>
            <a:endParaRPr/>
          </a:p>
        </p:txBody>
      </p:sp>
      <p:sp>
        <p:nvSpPr>
          <p:cNvPr id="816" name="Shape 816"/>
          <p:cNvSpPr txBox="1">
            <a:spLocks noGrp="1"/>
          </p:cNvSpPr>
          <p:nvPr>
            <p:ph type="sldNum" idx="12"/>
          </p:nvPr>
        </p:nvSpPr>
        <p:spPr>
          <a:xfrm>
            <a:off x="6553200" y="6324600"/>
            <a:ext cx="2133599" cy="365099"/>
          </a:xfrm>
          <a:prstGeom prst="rect">
            <a:avLst/>
          </a:prstGeom>
        </p:spPr>
        <p:txBody>
          <a:bodyPr lIns="91425" tIns="45700" rIns="91425" bIns="45700" anchor="ctr" anchorCtr="0">
            <a:noAutofit/>
          </a:bodyPr>
          <a:lstStyle/>
          <a:p>
            <a:pPr lvl="0" rtl="0">
              <a:spcBef>
                <a:spcPts val="0"/>
              </a:spcBef>
              <a:buNone/>
            </a:pPr>
            <a:fld id="{00000000-1234-1234-1234-123412341234}" type="slidenum">
              <a:rPr lang="en-US"/>
              <a:pPr lvl="0" rtl="0">
                <a:spcBef>
                  <a:spcPts val="0"/>
                </a:spcBef>
                <a:buNone/>
              </a:pPr>
              <a:t>68</a:t>
            </a:fld>
            <a:endParaRPr lang="en-US"/>
          </a:p>
        </p:txBody>
      </p:sp>
      <p:sp>
        <p:nvSpPr>
          <p:cNvPr id="817" name="Shape 817"/>
          <p:cNvSpPr txBox="1"/>
          <p:nvPr/>
        </p:nvSpPr>
        <p:spPr>
          <a:xfrm>
            <a:off x="5698375" y="256875"/>
            <a:ext cx="3179700" cy="60675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Jenny’s Upset Stomach!</a:t>
            </a:r>
          </a:p>
          <a:p>
            <a:pPr lvl="0" rtl="0">
              <a:spcBef>
                <a:spcPts val="0"/>
              </a:spcBef>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Jenny is excited. She got the job! However, it does not take long before Jenny notices that on Wednesdays, after a weekly lunch meeting with her co-workers, she is having an upset stomach.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After three months of discomfort, Jenny begins to notice the correlation between the meals and the pain. Jenny also notices that when she goes out for ice cream, she has the same symptoms.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A co-worker suggests that she keep a food journal, recording what she eats every day.  Jenny believes that once she finds out what foods are bothering her stomach, she can control the pain and discomfort. </a:t>
            </a:r>
          </a:p>
          <a:p>
            <a:pPr lvl="0" rtl="0">
              <a:lnSpc>
                <a:spcPct val="115000"/>
              </a:lnSpc>
              <a:spcBef>
                <a:spcPts val="0"/>
              </a:spcBef>
              <a:buClr>
                <a:schemeClr val="dk1"/>
              </a:buClr>
              <a:buFont typeface="Arial"/>
              <a:buNone/>
            </a:pPr>
            <a:endParaRPr sz="1200">
              <a:solidFill>
                <a:schemeClr val="dk1"/>
              </a:solidFill>
            </a:endParaRPr>
          </a:p>
          <a:p>
            <a:pPr lvl="0" rtl="0">
              <a:lnSpc>
                <a:spcPct val="115000"/>
              </a:lnSpc>
              <a:spcBef>
                <a:spcPts val="0"/>
              </a:spcBef>
              <a:buClr>
                <a:schemeClr val="dk1"/>
              </a:buClr>
              <a:buSzPct val="91666"/>
              <a:buFont typeface="Arial"/>
              <a:buNone/>
            </a:pPr>
            <a:r>
              <a:rPr lang="en-US" sz="1200">
                <a:solidFill>
                  <a:schemeClr val="dk1"/>
                </a:solidFill>
              </a:rPr>
              <a:t>Using the six steps of the scientific method, help Jenny figure out what foods are upsetting her stomach.</a:t>
            </a:r>
          </a:p>
        </p:txBody>
      </p:sp>
      <p:sp>
        <p:nvSpPr>
          <p:cNvPr id="818" name="Shape 818"/>
          <p:cNvSpPr/>
          <p:nvPr/>
        </p:nvSpPr>
        <p:spPr>
          <a:xfrm>
            <a:off x="457211" y="685825"/>
            <a:ext cx="2834676" cy="614735"/>
          </a:xfrm>
          <a:prstGeom prst="flowChartTerminator">
            <a:avLst/>
          </a:prstGeom>
          <a:solidFill>
            <a:srgbClr val="FF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Report your results (Was your hypothesis correct?)</a:t>
            </a:r>
          </a:p>
        </p:txBody>
      </p:sp>
      <p:sp>
        <p:nvSpPr>
          <p:cNvPr id="819" name="Shape 819"/>
          <p:cNvSpPr txBox="1"/>
          <p:nvPr/>
        </p:nvSpPr>
        <p:spPr>
          <a:xfrm>
            <a:off x="3148583" y="6324600"/>
            <a:ext cx="1828800" cy="365099"/>
          </a:xfrm>
          <a:prstGeom prst="rect">
            <a:avLst/>
          </a:prstGeom>
          <a:noFill/>
          <a:ln>
            <a:noFill/>
          </a:ln>
        </p:spPr>
        <p:txBody>
          <a:bodyPr lIns="91425" tIns="45700" rIns="91425" bIns="45700" anchor="ctr" anchorCtr="0">
            <a:noAutofit/>
          </a:bodyPr>
          <a:lstStyle/>
          <a:p>
            <a:pPr lvl="0" algn="ctr" rtl="0">
              <a:spcBef>
                <a:spcPts val="0"/>
              </a:spcBef>
              <a:buNone/>
            </a:pPr>
            <a:r>
              <a:rPr lang="en-US" sz="1200">
                <a:solidFill>
                  <a:srgbClr val="888888"/>
                </a:solidFill>
              </a:rPr>
              <a:t>Designers for Learning </a:t>
            </a:r>
          </a:p>
        </p:txBody>
      </p:sp>
    </p:spTree>
  </p:cSld>
  <p:clrMapOvr>
    <a:masterClrMapping/>
  </p:clrMapOvr>
  <p:transition spd="slow">
    <p:cu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sp>
        <p:nvSpPr>
          <p:cNvPr id="825" name="Shape 825"/>
          <p:cNvSpPr txBox="1">
            <a:spLocks noGrp="1"/>
          </p:cNvSpPr>
          <p:nvPr>
            <p:ph type="title"/>
          </p:nvPr>
        </p:nvSpPr>
        <p:spPr>
          <a:xfrm>
            <a:off x="457200" y="762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Arial"/>
                <a:ea typeface="Arial"/>
                <a:cs typeface="Arial"/>
                <a:sym typeface="Arial"/>
              </a:rPr>
              <a:t>Practice Your Skills</a:t>
            </a:r>
          </a:p>
        </p:txBody>
      </p:sp>
      <p:sp>
        <p:nvSpPr>
          <p:cNvPr id="826" name="Shape 826"/>
          <p:cNvSpPr txBox="1">
            <a:spLocks noGrp="1"/>
          </p:cNvSpPr>
          <p:nvPr>
            <p:ph type="body" idx="1"/>
          </p:nvPr>
        </p:nvSpPr>
        <p:spPr>
          <a:xfrm>
            <a:off x="457200" y="1295400"/>
            <a:ext cx="5492999" cy="5029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sz="11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827" name="Shape 827"/>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69</a:t>
            </a:fld>
            <a:endParaRPr lang="en-US" sz="1200" b="0" i="0" u="none" strike="noStrike" cap="none" baseline="0">
              <a:solidFill>
                <a:srgbClr val="888888"/>
              </a:solidFill>
              <a:latin typeface="Arial"/>
              <a:ea typeface="Arial"/>
              <a:cs typeface="Arial"/>
              <a:sym typeface="Arial"/>
            </a:endParaRPr>
          </a:p>
        </p:txBody>
      </p:sp>
      <p:sp>
        <p:nvSpPr>
          <p:cNvPr id="828" name="Shape 828"/>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829" name="Shape 829"/>
          <p:cNvSpPr txBox="1"/>
          <p:nvPr/>
        </p:nvSpPr>
        <p:spPr>
          <a:xfrm>
            <a:off x="544475" y="1559275"/>
            <a:ext cx="4190400" cy="4605599"/>
          </a:xfrm>
          <a:prstGeom prst="rect">
            <a:avLst/>
          </a:prstGeom>
          <a:noFill/>
          <a:ln>
            <a:noFill/>
          </a:ln>
        </p:spPr>
        <p:txBody>
          <a:bodyPr lIns="91425" tIns="91425" rIns="91425" bIns="91425" anchor="t" anchorCtr="0">
            <a:noAutofit/>
          </a:bodyPr>
          <a:lstStyle/>
          <a:p>
            <a:pPr lvl="0" rtl="0">
              <a:spcBef>
                <a:spcPts val="0"/>
              </a:spcBef>
              <a:buNone/>
            </a:pPr>
            <a:endParaRPr sz="1600">
              <a:solidFill>
                <a:schemeClr val="dk1"/>
              </a:solidFill>
            </a:endParaRPr>
          </a:p>
          <a:p>
            <a:pPr rtl="0">
              <a:spcBef>
                <a:spcPts val="0"/>
              </a:spcBef>
              <a:buNone/>
            </a:pPr>
            <a:r>
              <a:rPr lang="en-US" sz="1600">
                <a:solidFill>
                  <a:schemeClr val="dk1"/>
                </a:solidFill>
              </a:rPr>
              <a:t>Practice matching the steps of the scientific method to their description with the Quizlet Scatter game. </a:t>
            </a:r>
          </a:p>
          <a:p>
            <a:pPr rtl="0">
              <a:spcBef>
                <a:spcPts val="0"/>
              </a:spcBef>
              <a:buNone/>
            </a:pPr>
            <a:endParaRPr sz="1600"/>
          </a:p>
          <a:p>
            <a:pPr marL="457200" indent="0" rtl="0">
              <a:spcBef>
                <a:spcPts val="0"/>
              </a:spcBef>
              <a:buNone/>
            </a:pPr>
            <a:r>
              <a:rPr lang="en-US" sz="1600"/>
              <a:t>First, click </a:t>
            </a:r>
            <a:r>
              <a:rPr lang="en-US" sz="1600" u="sng">
                <a:solidFill>
                  <a:srgbClr val="0000FF"/>
                </a:solidFill>
                <a:hlinkClick r:id="rId3"/>
              </a:rPr>
              <a:t>here</a:t>
            </a:r>
            <a:r>
              <a:rPr lang="en-US" sz="1600"/>
              <a:t> to go to the Quizlet Scatter game, then click the “Start Game” link.</a:t>
            </a:r>
          </a:p>
          <a:p>
            <a:pPr marL="457200" lvl="0" indent="0" rtl="0">
              <a:spcBef>
                <a:spcPts val="0"/>
              </a:spcBef>
              <a:buNone/>
            </a:pPr>
            <a:endParaRPr sz="1600"/>
          </a:p>
          <a:p>
            <a:pPr marL="457200" lvl="0" indent="0" rtl="0">
              <a:spcBef>
                <a:spcPts val="0"/>
              </a:spcBef>
              <a:buNone/>
            </a:pPr>
            <a:r>
              <a:rPr lang="en-US" sz="1600" b="1" u="sng"/>
              <a:t>Directions:</a:t>
            </a:r>
          </a:p>
          <a:p>
            <a:pPr marL="457200" indent="0" rtl="0">
              <a:spcBef>
                <a:spcPts val="0"/>
              </a:spcBef>
              <a:buNone/>
            </a:pPr>
            <a:r>
              <a:rPr lang="en-US" sz="1600"/>
              <a:t>You must match all six steps of the scientific method to their description. </a:t>
            </a:r>
          </a:p>
          <a:p>
            <a:pPr marL="457200" indent="0" rtl="0">
              <a:spcBef>
                <a:spcPts val="0"/>
              </a:spcBef>
              <a:buNone/>
            </a:pPr>
            <a:endParaRPr sz="1600"/>
          </a:p>
          <a:p>
            <a:pPr marL="457200" lvl="0" indent="0" rtl="0">
              <a:spcBef>
                <a:spcPts val="0"/>
              </a:spcBef>
              <a:buNone/>
            </a:pPr>
            <a:r>
              <a:rPr lang="en-US" sz="1600"/>
              <a:t>Drag the step number and drop it on top of its description to see how quickly you can match the steps of the scientific method to their description.</a:t>
            </a: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p:txBody>
      </p:sp>
      <p:sp>
        <p:nvSpPr>
          <p:cNvPr id="830" name="Shape 830"/>
          <p:cNvSpPr txBox="1"/>
          <p:nvPr/>
        </p:nvSpPr>
        <p:spPr>
          <a:xfrm>
            <a:off x="4977375" y="1669700"/>
            <a:ext cx="3862500" cy="28494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101600" lvl="0" indent="0" rtl="0">
              <a:spcBef>
                <a:spcPts val="0"/>
              </a:spcBef>
              <a:buSzPct val="133333"/>
              <a:buNone/>
            </a:pPr>
            <a:r>
              <a:rPr lang="en-US" sz="1200" b="1">
                <a:solidFill>
                  <a:schemeClr val="dk1"/>
                </a:solidFill>
              </a:rPr>
              <a:t>The six steps of the scientific method in order</a:t>
            </a:r>
            <a:r>
              <a:rPr lang="en-US" sz="1200">
                <a:solidFill>
                  <a:schemeClr val="dk1"/>
                </a:solidFill>
              </a:rPr>
              <a:t>:</a:t>
            </a:r>
          </a:p>
          <a:p>
            <a:pPr marL="101600" lvl="0" indent="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One: 	Ask a question</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Two: 	Do background research</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Three:	Construct a hypothesis</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Four:	Test your hypothesis by doing an experiment</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Five:	Analyze data and draw conclusion</a:t>
            </a:r>
          </a:p>
          <a:p>
            <a:pPr marL="342900" lvl="0" indent="-241300" rtl="0">
              <a:spcBef>
                <a:spcPts val="0"/>
              </a:spcBef>
              <a:buClr>
                <a:schemeClr val="dk1"/>
              </a:buClr>
              <a:buFont typeface="Arial"/>
              <a:buNone/>
            </a:pPr>
            <a:endParaRPr sz="1200">
              <a:solidFill>
                <a:schemeClr val="dk1"/>
              </a:solidFill>
            </a:endParaRPr>
          </a:p>
          <a:p>
            <a:pPr marL="342900" lvl="0" indent="-241300" rtl="0">
              <a:spcBef>
                <a:spcPts val="0"/>
              </a:spcBef>
              <a:buClr>
                <a:schemeClr val="dk1"/>
              </a:buClr>
              <a:buSzPct val="91666"/>
              <a:buFont typeface="Arial"/>
              <a:buNone/>
            </a:pPr>
            <a:r>
              <a:rPr lang="en-US" sz="1200">
                <a:solidFill>
                  <a:schemeClr val="dk1"/>
                </a:solidFill>
              </a:rPr>
              <a:t>Step Six: 	Report results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71325" y="76200"/>
            <a:ext cx="8645100" cy="11027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The Scientific Method: Not a new concept!</a:t>
            </a:r>
          </a:p>
        </p:txBody>
      </p:sp>
      <p:sp>
        <p:nvSpPr>
          <p:cNvPr id="123" name="Shape 123"/>
          <p:cNvSpPr txBox="1">
            <a:spLocks noGrp="1"/>
          </p:cNvSpPr>
          <p:nvPr>
            <p:ph type="body" idx="1"/>
          </p:nvPr>
        </p:nvSpPr>
        <p:spPr>
          <a:xfrm>
            <a:off x="371325" y="1399500"/>
            <a:ext cx="5013000" cy="43863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sz="1600" dirty="0">
              <a:solidFill>
                <a:schemeClr val="dk1"/>
              </a:solidFill>
            </a:endParaRPr>
          </a:p>
          <a:p>
            <a:pPr marL="0" marR="0" lvl="0" indent="0" algn="l" rtl="0">
              <a:spcBef>
                <a:spcPts val="0"/>
              </a:spcBef>
              <a:buClr>
                <a:schemeClr val="dk1"/>
              </a:buClr>
              <a:buFont typeface="Arial"/>
              <a:buNone/>
            </a:pPr>
            <a:endParaRPr sz="1600" dirty="0">
              <a:solidFill>
                <a:schemeClr val="dk1"/>
              </a:solidFill>
            </a:endParaRPr>
          </a:p>
          <a:p>
            <a:pPr marL="0" marR="0" lvl="0" indent="0" algn="l" rtl="0">
              <a:spcBef>
                <a:spcPts val="0"/>
              </a:spcBef>
              <a:buClr>
                <a:schemeClr val="dk1"/>
              </a:buClr>
              <a:buSzPct val="25000"/>
              <a:buFont typeface="Arial"/>
              <a:buNone/>
            </a:pPr>
            <a:r>
              <a:rPr lang="en-US" sz="1600" dirty="0">
                <a:solidFill>
                  <a:schemeClr val="dk1"/>
                </a:solidFill>
              </a:rPr>
              <a:t>You use the scientific method in your everyday life without realizing it!</a:t>
            </a:r>
          </a:p>
          <a:p>
            <a:pPr marL="0" marR="0" lvl="0" indent="0" algn="l" rtl="0">
              <a:spcBef>
                <a:spcPts val="0"/>
              </a:spcBef>
              <a:buClr>
                <a:schemeClr val="dk1"/>
              </a:buClr>
              <a:buFont typeface="Arial"/>
              <a:buNone/>
            </a:pPr>
            <a:endParaRPr sz="1600" dirty="0">
              <a:solidFill>
                <a:schemeClr val="dk1"/>
              </a:solidFill>
            </a:endParaRPr>
          </a:p>
          <a:p>
            <a:pPr marL="0" marR="0" lvl="0" indent="0" algn="l" rtl="0">
              <a:spcBef>
                <a:spcPts val="0"/>
              </a:spcBef>
              <a:buClr>
                <a:schemeClr val="dk1"/>
              </a:buClr>
              <a:buFont typeface="Arial"/>
              <a:buNone/>
            </a:pPr>
            <a:endParaRPr sz="1600" dirty="0">
              <a:solidFill>
                <a:schemeClr val="dk1"/>
              </a:solidFill>
            </a:endParaRPr>
          </a:p>
          <a:p>
            <a:pPr marL="0" marR="0" lvl="0" indent="0" algn="l" rtl="0">
              <a:spcBef>
                <a:spcPts val="0"/>
              </a:spcBef>
              <a:buClr>
                <a:schemeClr val="dk1"/>
              </a:buClr>
              <a:buFont typeface="Arial"/>
              <a:buNone/>
            </a:pPr>
            <a:endParaRPr sz="1600" dirty="0">
              <a:solidFill>
                <a:schemeClr val="dk1"/>
              </a:solidFill>
            </a:endParaRPr>
          </a:p>
          <a:p>
            <a:pPr marL="0" marR="0" lvl="0" indent="0" algn="l" rtl="0">
              <a:spcBef>
                <a:spcPts val="0"/>
              </a:spcBef>
              <a:buClr>
                <a:schemeClr val="dk1"/>
              </a:buClr>
              <a:buFont typeface="Arial"/>
              <a:buNone/>
            </a:pPr>
            <a:endParaRPr sz="1600" dirty="0">
              <a:solidFill>
                <a:schemeClr val="dk1"/>
              </a:solidFill>
            </a:endParaRPr>
          </a:p>
          <a:p>
            <a:pPr marL="0" marR="0" lvl="0" indent="0" algn="l" rtl="0">
              <a:spcBef>
                <a:spcPts val="0"/>
              </a:spcBef>
              <a:buClr>
                <a:schemeClr val="dk1"/>
              </a:buClr>
              <a:buFont typeface="Arial"/>
              <a:buNone/>
            </a:pPr>
            <a:endParaRPr sz="1600" dirty="0">
              <a:solidFill>
                <a:schemeClr val="dk1"/>
              </a:solidFill>
            </a:endParaRPr>
          </a:p>
          <a:p>
            <a:pPr marL="0" marR="0" lvl="0" indent="0" algn="l" rtl="0">
              <a:spcBef>
                <a:spcPts val="0"/>
              </a:spcBef>
              <a:buClr>
                <a:schemeClr val="dk1"/>
              </a:buClr>
              <a:buFont typeface="Arial"/>
              <a:buNone/>
            </a:pPr>
            <a:endParaRPr sz="1600" dirty="0">
              <a:solidFill>
                <a:schemeClr val="dk1"/>
              </a:solidFill>
            </a:endParaRPr>
          </a:p>
          <a:p>
            <a:pPr marL="0" marR="0" lvl="0" indent="0" algn="l" rtl="0">
              <a:spcBef>
                <a:spcPts val="0"/>
              </a:spcBef>
              <a:buClr>
                <a:schemeClr val="dk1"/>
              </a:buClr>
              <a:buSzPct val="25000"/>
              <a:buFont typeface="Arial"/>
              <a:buNone/>
            </a:pPr>
            <a:r>
              <a:rPr lang="en-US" sz="1600" dirty="0">
                <a:solidFill>
                  <a:schemeClr val="dk1"/>
                </a:solidFill>
              </a:rPr>
              <a:t>Click </a:t>
            </a:r>
            <a:r>
              <a:rPr lang="en-US" sz="1600" b="1" u="sng" dirty="0">
                <a:solidFill>
                  <a:schemeClr val="hlink"/>
                </a:solidFill>
                <a:hlinkClick r:id="rId3"/>
              </a:rPr>
              <a:t>here</a:t>
            </a:r>
            <a:r>
              <a:rPr lang="en-US" sz="1600" dirty="0">
                <a:solidFill>
                  <a:schemeClr val="dk1"/>
                </a:solidFill>
              </a:rPr>
              <a:t> to view a 1 min video and find out how Jenny uses the scientific method to solve a problem she encounters as she heads out to her first job interview.</a:t>
            </a:r>
          </a:p>
          <a:p>
            <a:pPr marL="0" marR="0" lvl="0" indent="0" algn="l" rtl="0">
              <a:spcBef>
                <a:spcPts val="0"/>
              </a:spcBef>
              <a:buClr>
                <a:schemeClr val="dk1"/>
              </a:buClr>
              <a:buFont typeface="Arial"/>
              <a:buNone/>
            </a:pPr>
            <a:endParaRPr sz="1600" dirty="0">
              <a:solidFill>
                <a:schemeClr val="dk1"/>
              </a:solidFill>
            </a:endParaRPr>
          </a:p>
          <a:p>
            <a:pPr marL="0" marR="0" lvl="0" indent="0" algn="l" rtl="0">
              <a:spcBef>
                <a:spcPts val="0"/>
              </a:spcBef>
              <a:buClr>
                <a:schemeClr val="dk1"/>
              </a:buClr>
              <a:buFont typeface="Arial"/>
              <a:buNone/>
            </a:pPr>
            <a:endParaRPr sz="1600" dirty="0"/>
          </a:p>
        </p:txBody>
      </p:sp>
      <p:sp>
        <p:nvSpPr>
          <p:cNvPr id="124" name="Shape 12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a:t>
            </a:fld>
            <a:endParaRPr lang="en-US" sz="1200" b="0" i="0" u="none" strike="noStrike" cap="none" baseline="0">
              <a:solidFill>
                <a:srgbClr val="888888"/>
              </a:solidFill>
              <a:latin typeface="Arial"/>
              <a:ea typeface="Arial"/>
              <a:cs typeface="Arial"/>
              <a:sym typeface="Arial"/>
            </a:endParaRPr>
          </a:p>
        </p:txBody>
      </p:sp>
      <p:sp>
        <p:nvSpPr>
          <p:cNvPr id="125" name="Shape 12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26" name="Shape 126"/>
          <p:cNvPicPr preferRelativeResize="0"/>
          <p:nvPr/>
        </p:nvPicPr>
        <p:blipFill>
          <a:blip r:embed="rId4">
            <a:alphaModFix/>
          </a:blip>
          <a:stretch>
            <a:fillRect/>
          </a:stretch>
        </p:blipFill>
        <p:spPr>
          <a:xfrm>
            <a:off x="5744000" y="2150499"/>
            <a:ext cx="2942800" cy="22785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835"/>
        <p:cNvGrpSpPr/>
        <p:nvPr/>
      </p:nvGrpSpPr>
      <p:grpSpPr>
        <a:xfrm>
          <a:off x="0" y="0"/>
          <a:ext cx="0" cy="0"/>
          <a:chOff x="0" y="0"/>
          <a:chExt cx="0" cy="0"/>
        </a:xfrm>
      </p:grpSpPr>
      <p:sp>
        <p:nvSpPr>
          <p:cNvPr id="836" name="Shape 836"/>
          <p:cNvSpPr txBox="1">
            <a:spLocks noGrp="1"/>
          </p:cNvSpPr>
          <p:nvPr>
            <p:ph type="title"/>
          </p:nvPr>
        </p:nvSpPr>
        <p:spPr>
          <a:xfrm>
            <a:off x="460829"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Section 3 Summary</a:t>
            </a:r>
          </a:p>
        </p:txBody>
      </p:sp>
      <p:sp>
        <p:nvSpPr>
          <p:cNvPr id="837" name="Shape 837"/>
          <p:cNvSpPr txBox="1">
            <a:spLocks noGrp="1"/>
          </p:cNvSpPr>
          <p:nvPr>
            <p:ph type="body" idx="1"/>
          </p:nvPr>
        </p:nvSpPr>
        <p:spPr>
          <a:xfrm>
            <a:off x="460825" y="1817100"/>
            <a:ext cx="5538299" cy="2924700"/>
          </a:xfrm>
          <a:prstGeom prst="rect">
            <a:avLst/>
          </a:prstGeom>
          <a:noFill/>
          <a:ln>
            <a:noFill/>
          </a:ln>
        </p:spPr>
        <p:txBody>
          <a:bodyPr lIns="91425" tIns="45700" rIns="91425" bIns="45700" anchor="t" anchorCtr="0">
            <a:noAutofit/>
          </a:bodyPr>
          <a:lstStyle/>
          <a:p>
            <a:pPr marL="0" indent="0" rtl="0">
              <a:spcBef>
                <a:spcPts val="0"/>
              </a:spcBef>
              <a:buNone/>
            </a:pPr>
            <a:r>
              <a:rPr lang="en-US" sz="1600">
                <a:solidFill>
                  <a:schemeClr val="dk1"/>
                </a:solidFill>
              </a:rPr>
              <a:t>During this section, you have learned to explain how to use the six steps of the scientific method in solving a possible real-life problem.</a:t>
            </a: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lvl="0" rtl="0">
              <a:spcBef>
                <a:spcPts val="0"/>
              </a:spcBef>
              <a:buNone/>
            </a:pPr>
            <a:endParaRPr sz="1600">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838" name="Shape 838"/>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70</a:t>
            </a:fld>
            <a:endParaRPr lang="en-US" sz="1200" b="0" i="0" u="none" strike="noStrike" cap="none" baseline="0">
              <a:solidFill>
                <a:srgbClr val="888888"/>
              </a:solidFill>
              <a:latin typeface="Arial"/>
              <a:ea typeface="Arial"/>
              <a:cs typeface="Arial"/>
              <a:sym typeface="Arial"/>
            </a:endParaRPr>
          </a:p>
        </p:txBody>
      </p:sp>
      <p:sp>
        <p:nvSpPr>
          <p:cNvPr id="839" name="Shape 839"/>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840" name="Shape 840"/>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845"/>
        <p:cNvGrpSpPr/>
        <p:nvPr/>
      </p:nvGrpSpPr>
      <p:grpSpPr>
        <a:xfrm>
          <a:off x="0" y="0"/>
          <a:ext cx="0" cy="0"/>
          <a:chOff x="0" y="0"/>
          <a:chExt cx="0" cy="0"/>
        </a:xfrm>
      </p:grpSpPr>
      <p:sp>
        <p:nvSpPr>
          <p:cNvPr id="846" name="Shape 846"/>
          <p:cNvSpPr txBox="1">
            <a:spLocks noGrp="1"/>
          </p:cNvSpPr>
          <p:nvPr>
            <p:ph type="title"/>
          </p:nvPr>
        </p:nvSpPr>
        <p:spPr>
          <a:xfrm>
            <a:off x="457200"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Section 4 Overview</a:t>
            </a:r>
          </a:p>
        </p:txBody>
      </p:sp>
      <p:sp>
        <p:nvSpPr>
          <p:cNvPr id="847" name="Shape 847"/>
          <p:cNvSpPr txBox="1">
            <a:spLocks noGrp="1"/>
          </p:cNvSpPr>
          <p:nvPr>
            <p:ph type="body" idx="1"/>
          </p:nvPr>
        </p:nvSpPr>
        <p:spPr>
          <a:xfrm>
            <a:off x="457200" y="1354800"/>
            <a:ext cx="5537999" cy="4969799"/>
          </a:xfrm>
          <a:prstGeom prst="rect">
            <a:avLst/>
          </a:prstGeom>
          <a:noFill/>
          <a:ln>
            <a:noFill/>
          </a:ln>
        </p:spPr>
        <p:txBody>
          <a:bodyPr lIns="91425" tIns="45700" rIns="91425" bIns="45700" anchor="t" anchorCtr="0">
            <a:noAutofit/>
          </a:bodyPr>
          <a:lstStyle/>
          <a:p>
            <a:pPr marL="0" lvl="0" indent="0" rtl="0">
              <a:spcBef>
                <a:spcPts val="0"/>
              </a:spcBef>
              <a:buNone/>
            </a:pPr>
            <a:endParaRPr sz="1600">
              <a:solidFill>
                <a:schemeClr val="dk1"/>
              </a:solidFill>
            </a:endParaRPr>
          </a:p>
          <a:p>
            <a:pPr marL="0" lvl="0" indent="0" rtl="0">
              <a:spcBef>
                <a:spcPts val="0"/>
              </a:spcBef>
              <a:buClr>
                <a:schemeClr val="dk1"/>
              </a:buClr>
              <a:buFont typeface="Arial"/>
              <a:buNone/>
            </a:pPr>
            <a:endParaRPr sz="1600"/>
          </a:p>
          <a:p>
            <a:pPr marL="0" lvl="0" indent="0" rtl="0">
              <a:spcBef>
                <a:spcPts val="0"/>
              </a:spcBef>
              <a:buClr>
                <a:schemeClr val="dk1"/>
              </a:buClr>
              <a:buSzPct val="68750"/>
              <a:buFont typeface="Arial"/>
              <a:buNone/>
            </a:pPr>
            <a:r>
              <a:rPr lang="en-US" sz="1600">
                <a:solidFill>
                  <a:schemeClr val="dk1"/>
                </a:solidFill>
              </a:rPr>
              <a:t>After completing section 4, you should be able to perform the following:</a:t>
            </a:r>
          </a:p>
          <a:p>
            <a:pPr marL="0" lvl="0" indent="0" rtl="0">
              <a:spcBef>
                <a:spcPts val="0"/>
              </a:spcBef>
              <a:buClr>
                <a:schemeClr val="dk1"/>
              </a:buClr>
              <a:buFont typeface="Arial"/>
              <a:buNone/>
            </a:pPr>
            <a:endParaRPr sz="1600">
              <a:solidFill>
                <a:schemeClr val="dk1"/>
              </a:solidFill>
            </a:endParaRPr>
          </a:p>
          <a:p>
            <a:pPr marL="0" lvl="0" indent="0" rtl="0">
              <a:spcBef>
                <a:spcPts val="0"/>
              </a:spcBef>
              <a:buClr>
                <a:schemeClr val="dk1"/>
              </a:buClr>
              <a:buFont typeface="Arial"/>
              <a:buNone/>
            </a:pPr>
            <a:endParaRPr sz="1600">
              <a:solidFill>
                <a:schemeClr val="dk1"/>
              </a:solidFill>
            </a:endParaRPr>
          </a:p>
          <a:p>
            <a:pPr marL="0" lvl="0" indent="0" rtl="0">
              <a:spcBef>
                <a:spcPts val="0"/>
              </a:spcBef>
              <a:buNone/>
            </a:pPr>
            <a:r>
              <a:rPr lang="en-US" sz="1600">
                <a:solidFill>
                  <a:schemeClr val="dk1"/>
                </a:solidFill>
              </a:rPr>
              <a:t>When you are given a story, you will decide if all six steps of the scientific method have been followed in solving a given problem.</a:t>
            </a:r>
            <a:r>
              <a:rPr lang="en-US">
                <a:solidFill>
                  <a:schemeClr val="dk1"/>
                </a:solidFill>
              </a:rPr>
              <a:t> </a:t>
            </a:r>
          </a:p>
          <a:p>
            <a:pPr marL="0" lvl="0" indent="0" rtl="0">
              <a:spcBef>
                <a:spcPts val="0"/>
              </a:spcBef>
              <a:buNone/>
            </a:pPr>
            <a:endParaRPr>
              <a:solidFill>
                <a:schemeClr val="dk1"/>
              </a:solidFill>
            </a:endParaRPr>
          </a:p>
          <a:p>
            <a:pPr marL="0" marR="0" lvl="0" indent="0" algn="l" rtl="0">
              <a:spcBef>
                <a:spcPts val="280"/>
              </a:spcBef>
              <a:buNone/>
            </a:pPr>
            <a:endParaRPr>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848" name="Shape 848"/>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71</a:t>
            </a:fld>
            <a:endParaRPr lang="en-US" sz="1200" b="0" i="0" u="none" strike="noStrike" cap="none" baseline="0">
              <a:solidFill>
                <a:srgbClr val="888888"/>
              </a:solidFill>
              <a:latin typeface="Arial"/>
              <a:ea typeface="Arial"/>
              <a:cs typeface="Arial"/>
              <a:sym typeface="Arial"/>
            </a:endParaRPr>
          </a:p>
        </p:txBody>
      </p:sp>
      <p:sp>
        <p:nvSpPr>
          <p:cNvPr id="849" name="Shape 849"/>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850" name="Shape 850"/>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855"/>
        <p:cNvGrpSpPr/>
        <p:nvPr/>
      </p:nvGrpSpPr>
      <p:grpSpPr>
        <a:xfrm>
          <a:off x="0" y="0"/>
          <a:ext cx="0" cy="0"/>
          <a:chOff x="0" y="0"/>
          <a:chExt cx="0" cy="0"/>
        </a:xfrm>
      </p:grpSpPr>
      <p:sp>
        <p:nvSpPr>
          <p:cNvPr id="856" name="Shape 856"/>
          <p:cNvSpPr txBox="1">
            <a:spLocks noGrp="1"/>
          </p:cNvSpPr>
          <p:nvPr>
            <p:ph type="title"/>
          </p:nvPr>
        </p:nvSpPr>
        <p:spPr>
          <a:xfrm>
            <a:off x="457200" y="76200"/>
            <a:ext cx="8229600" cy="12767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Case Study: How Penicillin Was Discovered</a:t>
            </a:r>
          </a:p>
        </p:txBody>
      </p:sp>
      <p:sp>
        <p:nvSpPr>
          <p:cNvPr id="857" name="Shape 857"/>
          <p:cNvSpPr txBox="1">
            <a:spLocks noGrp="1"/>
          </p:cNvSpPr>
          <p:nvPr>
            <p:ph type="body" idx="1"/>
          </p:nvPr>
        </p:nvSpPr>
        <p:spPr>
          <a:xfrm>
            <a:off x="457200" y="1836025"/>
            <a:ext cx="5658599" cy="3898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a:solidFill>
                  <a:schemeClr val="dk1"/>
                </a:solidFill>
              </a:rPr>
              <a:t>Read about “How Penicillin Was Discovered” and identify the steps of the Scientific Method that Sir Alexander Fleming might have followed.</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 </a:t>
            </a:r>
          </a:p>
          <a:p>
            <a:pPr marL="0" marR="0" lvl="0" indent="0" algn="l" rtl="0">
              <a:spcBef>
                <a:spcPts val="0"/>
              </a:spcBef>
              <a:buClr>
                <a:schemeClr val="dk1"/>
              </a:buClr>
              <a:buFont typeface="Arial"/>
              <a:buNone/>
            </a:pPr>
            <a:endParaRPr sz="1600">
              <a:solidFill>
                <a:schemeClr val="dk1"/>
              </a:solidFill>
            </a:endParaRPr>
          </a:p>
        </p:txBody>
      </p:sp>
      <p:sp>
        <p:nvSpPr>
          <p:cNvPr id="858" name="Shape 858"/>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72</a:t>
            </a:fld>
            <a:endParaRPr lang="en-US" sz="1200" b="0" i="0" u="none" strike="noStrike" cap="none" baseline="0">
              <a:solidFill>
                <a:srgbClr val="888888"/>
              </a:solidFill>
              <a:latin typeface="Arial"/>
              <a:ea typeface="Arial"/>
              <a:cs typeface="Arial"/>
              <a:sym typeface="Arial"/>
            </a:endParaRPr>
          </a:p>
        </p:txBody>
      </p:sp>
      <p:sp>
        <p:nvSpPr>
          <p:cNvPr id="859" name="Shape 859"/>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860" name="Shape 860"/>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865"/>
        <p:cNvGrpSpPr/>
        <p:nvPr/>
      </p:nvGrpSpPr>
      <p:grpSpPr>
        <a:xfrm>
          <a:off x="0" y="0"/>
          <a:ext cx="0" cy="0"/>
          <a:chOff x="0" y="0"/>
          <a:chExt cx="0" cy="0"/>
        </a:xfrm>
      </p:grpSpPr>
      <p:sp>
        <p:nvSpPr>
          <p:cNvPr id="866" name="Shape 866"/>
          <p:cNvSpPr txBox="1">
            <a:spLocks noGrp="1"/>
          </p:cNvSpPr>
          <p:nvPr>
            <p:ph type="title"/>
          </p:nvPr>
        </p:nvSpPr>
        <p:spPr>
          <a:xfrm>
            <a:off x="286800" y="571600"/>
            <a:ext cx="55190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How Penicillin Was Discovered</a:t>
            </a:r>
          </a:p>
        </p:txBody>
      </p:sp>
      <p:sp>
        <p:nvSpPr>
          <p:cNvPr id="867" name="Shape 867"/>
          <p:cNvSpPr txBox="1">
            <a:spLocks noGrp="1"/>
          </p:cNvSpPr>
          <p:nvPr>
            <p:ph type="body" idx="1"/>
          </p:nvPr>
        </p:nvSpPr>
        <p:spPr>
          <a:xfrm>
            <a:off x="457200" y="2214500"/>
            <a:ext cx="8532900" cy="36102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a:solidFill>
                <a:srgbClr val="FF0000"/>
              </a:solidFill>
            </a:endParaRPr>
          </a:p>
          <a:p>
            <a:pPr marL="0" lvl="0" indent="0" rtl="0">
              <a:spcBef>
                <a:spcPts val="0"/>
              </a:spcBef>
              <a:buClr>
                <a:schemeClr val="dk1"/>
              </a:buClr>
              <a:buFont typeface="Arial"/>
              <a:buNone/>
            </a:pPr>
            <a:endParaRPr sz="1600" b="1">
              <a:solidFill>
                <a:schemeClr val="dk1"/>
              </a:solidFill>
            </a:endParaRPr>
          </a:p>
          <a:p>
            <a:pPr marL="342900" lvl="0" indent="-241300" rtl="0">
              <a:spcBef>
                <a:spcPts val="0"/>
              </a:spcBef>
              <a:buClr>
                <a:schemeClr val="dk1"/>
              </a:buClr>
              <a:buSzPct val="68750"/>
              <a:buFont typeface="Arial"/>
              <a:buNone/>
            </a:pPr>
            <a:r>
              <a:rPr lang="en-US" sz="1600">
                <a:solidFill>
                  <a:schemeClr val="dk1"/>
                </a:solidFill>
              </a:rPr>
              <a:t> </a:t>
            </a:r>
          </a:p>
          <a:p>
            <a:pPr lvl="0" rtl="0">
              <a:spcBef>
                <a:spcPts val="0"/>
              </a:spcBef>
              <a:buNone/>
            </a:pPr>
            <a:r>
              <a:rPr lang="en-US" sz="16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marL="342900" lvl="0" indent="-241300" rtl="0">
              <a:spcBef>
                <a:spcPts val="0"/>
              </a:spcBef>
              <a:buClr>
                <a:schemeClr val="dk1"/>
              </a:buClr>
              <a:buSzPct val="68750"/>
              <a:buFont typeface="Arial"/>
              <a:buNone/>
            </a:pPr>
            <a:r>
              <a:rPr lang="en-US" sz="1600">
                <a:solidFill>
                  <a:schemeClr val="dk1"/>
                </a:solidFill>
              </a:rPr>
              <a:t> </a:t>
            </a:r>
          </a:p>
          <a:p>
            <a:pPr lvl="0" rtl="0">
              <a:spcBef>
                <a:spcPts val="0"/>
              </a:spcBef>
              <a:buNone/>
            </a:pPr>
            <a:r>
              <a:rPr lang="en-US" sz="16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marL="342900" indent="-241300" rtl="0">
              <a:spcBef>
                <a:spcPts val="0"/>
              </a:spcBef>
              <a:buNone/>
            </a:pPr>
            <a:endParaRPr sz="1600">
              <a:solidFill>
                <a:schemeClr val="dk1"/>
              </a:solidFill>
            </a:endParaRPr>
          </a:p>
          <a:p>
            <a:pPr marL="342900" lvl="0" indent="-241300" rtl="0">
              <a:spcBef>
                <a:spcPts val="0"/>
              </a:spcBef>
              <a:buClr>
                <a:srgbClr val="000000"/>
              </a:buClr>
              <a:buFont typeface="Arial"/>
              <a:buNone/>
            </a:pPr>
            <a:endParaRPr>
              <a:solidFill>
                <a:schemeClr val="dk1"/>
              </a:solidFill>
            </a:endParaRPr>
          </a:p>
          <a:p>
            <a:pPr rtl="0">
              <a:spcBef>
                <a:spcPts val="0"/>
              </a:spcBef>
              <a:buNone/>
            </a:pPr>
            <a:endParaRPr sz="1600">
              <a:solidFill>
                <a:schemeClr val="dk1"/>
              </a:solidFill>
            </a:endParaRPr>
          </a:p>
          <a:p>
            <a:pPr marL="342900" lvl="0" indent="-241300" rtl="0">
              <a:spcBef>
                <a:spcPts val="0"/>
              </a:spcBef>
              <a:buNone/>
            </a:pPr>
            <a:endParaRPr sz="1600">
              <a:solidFill>
                <a:schemeClr val="dk1"/>
              </a:solidFill>
            </a:endParaRPr>
          </a:p>
          <a:p>
            <a:pPr marL="342900" lvl="0" indent="-241300" rtl="0">
              <a:spcBef>
                <a:spcPts val="0"/>
              </a:spcBef>
              <a:buNone/>
            </a:pPr>
            <a:endParaRPr sz="900"/>
          </a:p>
          <a:p>
            <a:pPr marL="457200" marR="0" lvl="1" indent="0" algn="l" rtl="0">
              <a:spcBef>
                <a:spcPts val="240"/>
              </a:spcBef>
              <a:buClr>
                <a:schemeClr val="dk1"/>
              </a:buClr>
              <a:buFont typeface="Arial"/>
              <a:buNone/>
            </a:pPr>
            <a:endParaRPr sz="1200" b="0" i="0" u="none" strike="noStrike" cap="none" baseline="0">
              <a:solidFill>
                <a:schemeClr val="dk1"/>
              </a:solidFill>
              <a:latin typeface="Arial"/>
              <a:ea typeface="Arial"/>
              <a:cs typeface="Arial"/>
              <a:sym typeface="Arial"/>
            </a:endParaRPr>
          </a:p>
          <a:p>
            <a:pPr marL="0" marR="0" lvl="0" indent="0" algn="l" rtl="0">
              <a:spcBef>
                <a:spcPts val="320"/>
              </a:spcBef>
              <a:buClr>
                <a:schemeClr val="dk1"/>
              </a:buClr>
              <a:buFont typeface="Arial"/>
              <a:buNone/>
            </a:pPr>
            <a:endParaRPr sz="1600" b="0" i="0" u="none" strike="noStrike" cap="none" baseline="0">
              <a:solidFill>
                <a:schemeClr val="dk1"/>
              </a:solidFill>
              <a:latin typeface="Arial"/>
              <a:ea typeface="Arial"/>
              <a:cs typeface="Arial"/>
              <a:sym typeface="Arial"/>
            </a:endParaRPr>
          </a:p>
          <a:p>
            <a:pPr marL="0" marR="0" lvl="0" indent="0" algn="l" rtl="0">
              <a:spcBef>
                <a:spcPts val="320"/>
              </a:spcBef>
              <a:buClr>
                <a:schemeClr val="dk1"/>
              </a:buClr>
              <a:buFont typeface="Arial"/>
              <a:buNone/>
            </a:pPr>
            <a:endParaRPr sz="1600" b="0" i="0" u="none" strike="noStrike" cap="none" baseline="0">
              <a:solidFill>
                <a:schemeClr val="dk1"/>
              </a:solidFill>
              <a:latin typeface="Arial"/>
              <a:ea typeface="Arial"/>
              <a:cs typeface="Arial"/>
              <a:sym typeface="Arial"/>
            </a:endParaRPr>
          </a:p>
        </p:txBody>
      </p:sp>
      <p:sp>
        <p:nvSpPr>
          <p:cNvPr id="868" name="Shape 868"/>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73</a:t>
            </a:fld>
            <a:endParaRPr lang="en-US" sz="1200" b="0" i="0" u="none" strike="noStrike" cap="none" baseline="0">
              <a:solidFill>
                <a:srgbClr val="888888"/>
              </a:solidFill>
              <a:latin typeface="Arial"/>
              <a:ea typeface="Arial"/>
              <a:cs typeface="Arial"/>
              <a:sym typeface="Arial"/>
            </a:endParaRPr>
          </a:p>
        </p:txBody>
      </p:sp>
      <p:sp>
        <p:nvSpPr>
          <p:cNvPr id="869" name="Shape 869"/>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870" name="Shape 870"/>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73</a:t>
            </a:fld>
            <a:endParaRPr lang="en-US" sz="1200" b="0" i="0" u="none" strike="noStrike" cap="none" baseline="0">
              <a:solidFill>
                <a:srgbClr val="888888"/>
              </a:solidFill>
              <a:latin typeface="Arial"/>
              <a:ea typeface="Arial"/>
              <a:cs typeface="Arial"/>
              <a:sym typeface="Arial"/>
            </a:endParaRPr>
          </a:p>
        </p:txBody>
      </p:sp>
      <p:pic>
        <p:nvPicPr>
          <p:cNvPr id="871" name="Shape 871"/>
          <p:cNvPicPr preferRelativeResize="0"/>
          <p:nvPr/>
        </p:nvPicPr>
        <p:blipFill>
          <a:blip r:embed="rId3">
            <a:alphaModFix/>
          </a:blip>
          <a:stretch>
            <a:fillRect/>
          </a:stretch>
        </p:blipFill>
        <p:spPr>
          <a:xfrm>
            <a:off x="5805892" y="152400"/>
            <a:ext cx="3184207" cy="21382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876"/>
        <p:cNvGrpSpPr/>
        <p:nvPr/>
      </p:nvGrpSpPr>
      <p:grpSpPr>
        <a:xfrm>
          <a:off x="0" y="0"/>
          <a:ext cx="0" cy="0"/>
          <a:chOff x="0" y="0"/>
          <a:chExt cx="0" cy="0"/>
        </a:xfrm>
      </p:grpSpPr>
      <p:sp>
        <p:nvSpPr>
          <p:cNvPr id="877" name="Shape 877"/>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74</a:t>
            </a:fld>
            <a:endParaRPr lang="en-US" sz="1200" b="0" i="0" u="none" strike="noStrike" cap="none" baseline="0">
              <a:solidFill>
                <a:srgbClr val="888888"/>
              </a:solidFill>
              <a:latin typeface="Arial"/>
              <a:ea typeface="Arial"/>
              <a:cs typeface="Arial"/>
              <a:sym typeface="Arial"/>
            </a:endParaRPr>
          </a:p>
        </p:txBody>
      </p:sp>
      <p:sp>
        <p:nvSpPr>
          <p:cNvPr id="878" name="Shape 878"/>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879" name="Shape 879"/>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74</a:t>
            </a:fld>
            <a:endParaRPr lang="en-US" sz="1200" b="0" i="0" u="none" strike="noStrike" cap="none" baseline="0">
              <a:solidFill>
                <a:srgbClr val="888888"/>
              </a:solidFill>
              <a:latin typeface="Arial"/>
              <a:ea typeface="Arial"/>
              <a:cs typeface="Arial"/>
              <a:sym typeface="Arial"/>
            </a:endParaRPr>
          </a:p>
        </p:txBody>
      </p:sp>
      <p:sp>
        <p:nvSpPr>
          <p:cNvPr id="880" name="Shape 880"/>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881" name="Shape 881"/>
          <p:cNvSpPr txBox="1"/>
          <p:nvPr/>
        </p:nvSpPr>
        <p:spPr>
          <a:xfrm>
            <a:off x="460825" y="3202375"/>
            <a:ext cx="4934999" cy="3000000"/>
          </a:xfrm>
          <a:prstGeom prst="rect">
            <a:avLst/>
          </a:prstGeom>
          <a:noFill/>
          <a:ln>
            <a:noFill/>
          </a:ln>
        </p:spPr>
        <p:txBody>
          <a:bodyPr lIns="91425" tIns="91425" rIns="91425" bIns="91425" anchor="ctr" anchorCtr="0">
            <a:noAutofit/>
          </a:bodyPr>
          <a:lstStyle/>
          <a:p>
            <a:pPr lvl="0" rtl="0">
              <a:spcBef>
                <a:spcPts val="0"/>
              </a:spcBef>
              <a:buNone/>
            </a:pPr>
            <a:r>
              <a:rPr lang="en-US" sz="1600">
                <a:solidFill>
                  <a:schemeClr val="dk1"/>
                </a:solidFill>
              </a:rPr>
              <a:t>[Use a pencil/pen and paper to answer the questions; then, click on the arrow to see the correct answers.]</a:t>
            </a:r>
          </a:p>
          <a:p>
            <a:pPr lvl="0" rtl="0">
              <a:spcBef>
                <a:spcPts val="0"/>
              </a:spcBef>
              <a:buNone/>
            </a:pPr>
            <a:endParaRPr b="1">
              <a:solidFill>
                <a:schemeClr val="dk1"/>
              </a:solidFill>
            </a:endParaRPr>
          </a:p>
          <a:p>
            <a:pPr lvl="0" rtl="0">
              <a:spcBef>
                <a:spcPts val="0"/>
              </a:spcBef>
              <a:buNone/>
            </a:pPr>
            <a:endParaRPr>
              <a:solidFill>
                <a:schemeClr val="dk1"/>
              </a:solidFill>
            </a:endParaRPr>
          </a:p>
        </p:txBody>
      </p:sp>
      <p:pic>
        <p:nvPicPr>
          <p:cNvPr id="882" name="Shape 882"/>
          <p:cNvPicPr preferRelativeResize="0"/>
          <p:nvPr/>
        </p:nvPicPr>
        <p:blipFill rotWithShape="1">
          <a:blip r:embed="rId3">
            <a:alphaModFix/>
          </a:blip>
          <a:srcRect/>
          <a:stretch/>
        </p:blipFill>
        <p:spPr>
          <a:xfrm>
            <a:off x="4432660" y="4906210"/>
            <a:ext cx="822300" cy="822300"/>
          </a:xfrm>
          <a:prstGeom prst="rect">
            <a:avLst/>
          </a:prstGeom>
          <a:noFill/>
          <a:ln>
            <a:noFill/>
          </a:ln>
        </p:spPr>
      </p:pic>
      <p:sp>
        <p:nvSpPr>
          <p:cNvPr id="883" name="Shape 883"/>
          <p:cNvSpPr txBox="1"/>
          <p:nvPr/>
        </p:nvSpPr>
        <p:spPr>
          <a:xfrm>
            <a:off x="460825" y="1129700"/>
            <a:ext cx="4794000" cy="1426200"/>
          </a:xfrm>
          <a:prstGeom prst="rect">
            <a:avLst/>
          </a:prstGeom>
          <a:noFill/>
          <a:ln>
            <a:noFill/>
          </a:ln>
        </p:spPr>
        <p:txBody>
          <a:bodyPr lIns="91425" tIns="91425" rIns="91425" bIns="91425" anchor="ctr" anchorCtr="0">
            <a:noAutofit/>
          </a:bodyPr>
          <a:lstStyle/>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sz="1600">
              <a:solidFill>
                <a:schemeClr val="dk1"/>
              </a:solidFill>
            </a:endParaRPr>
          </a:p>
          <a:p>
            <a:pPr lvl="0" rtl="0">
              <a:spcBef>
                <a:spcPts val="0"/>
              </a:spcBef>
              <a:buNone/>
            </a:pPr>
            <a:r>
              <a:rPr lang="en-US" sz="1600" b="1">
                <a:solidFill>
                  <a:schemeClr val="dk1"/>
                </a:solidFill>
              </a:rPr>
              <a:t>Q: What did Fleming observe and what question do you think he could have asked himself? </a:t>
            </a:r>
          </a:p>
        </p:txBody>
      </p:sp>
      <p:sp>
        <p:nvSpPr>
          <p:cNvPr id="884" name="Shape 884"/>
          <p:cNvSpPr/>
          <p:nvPr/>
        </p:nvSpPr>
        <p:spPr>
          <a:xfrm>
            <a:off x="457205" y="5703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889"/>
        <p:cNvGrpSpPr/>
        <p:nvPr/>
      </p:nvGrpSpPr>
      <p:grpSpPr>
        <a:xfrm>
          <a:off x="0" y="0"/>
          <a:ext cx="0" cy="0"/>
          <a:chOff x="0" y="0"/>
          <a:chExt cx="0" cy="0"/>
        </a:xfrm>
      </p:grpSpPr>
      <p:sp>
        <p:nvSpPr>
          <p:cNvPr id="890" name="Shape 890"/>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75</a:t>
            </a:fld>
            <a:endParaRPr lang="en-US" sz="1200" b="0" i="0" u="none" strike="noStrike" cap="none" baseline="0">
              <a:solidFill>
                <a:srgbClr val="888888"/>
              </a:solidFill>
              <a:latin typeface="Arial"/>
              <a:ea typeface="Arial"/>
              <a:cs typeface="Arial"/>
              <a:sym typeface="Arial"/>
            </a:endParaRPr>
          </a:p>
        </p:txBody>
      </p:sp>
      <p:sp>
        <p:nvSpPr>
          <p:cNvPr id="891" name="Shape 891"/>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892" name="Shape 892"/>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75</a:t>
            </a:fld>
            <a:endParaRPr lang="en-US" sz="1200" b="0" i="0" u="none" strike="noStrike" cap="none" baseline="0">
              <a:solidFill>
                <a:srgbClr val="888888"/>
              </a:solidFill>
              <a:latin typeface="Arial"/>
              <a:ea typeface="Arial"/>
              <a:cs typeface="Arial"/>
              <a:sym typeface="Arial"/>
            </a:endParaRPr>
          </a:p>
        </p:txBody>
      </p:sp>
      <p:sp>
        <p:nvSpPr>
          <p:cNvPr id="893" name="Shape 893"/>
          <p:cNvSpPr txBox="1"/>
          <p:nvPr/>
        </p:nvSpPr>
        <p:spPr>
          <a:xfrm>
            <a:off x="457200" y="1699837"/>
            <a:ext cx="4938300" cy="41100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n-US" sz="1600" b="1">
                <a:solidFill>
                  <a:schemeClr val="dk1"/>
                </a:solidFill>
              </a:rPr>
              <a:t>Q: What did Fleming observe and what question do you think he could have asked himself? </a:t>
            </a:r>
          </a:p>
          <a:p>
            <a:pPr lvl="0" rtl="0">
              <a:lnSpc>
                <a:spcPct val="115000"/>
              </a:lnSpc>
              <a:spcBef>
                <a:spcPts val="0"/>
              </a:spcBef>
              <a:buNone/>
            </a:pPr>
            <a:endParaRPr sz="1600">
              <a:solidFill>
                <a:schemeClr val="dk1"/>
              </a:solidFill>
            </a:endParaRPr>
          </a:p>
          <a:p>
            <a:pPr lvl="0" rtl="0">
              <a:lnSpc>
                <a:spcPct val="115000"/>
              </a:lnSpc>
              <a:spcBef>
                <a:spcPts val="0"/>
              </a:spcBef>
              <a:buNone/>
            </a:pPr>
            <a:endParaRPr sz="1600">
              <a:solidFill>
                <a:schemeClr val="dk1"/>
              </a:solidFill>
            </a:endParaRPr>
          </a:p>
          <a:p>
            <a:pPr lvl="0" rtl="0">
              <a:lnSpc>
                <a:spcPct val="115000"/>
              </a:lnSpc>
              <a:spcBef>
                <a:spcPts val="0"/>
              </a:spcBef>
              <a:buNone/>
            </a:pPr>
            <a:r>
              <a:rPr lang="en-US" sz="1600">
                <a:solidFill>
                  <a:schemeClr val="dk1"/>
                </a:solidFill>
              </a:rPr>
              <a:t>A: While Fleming was growing Staphylococcus bacteria in culture dishes, he noticed that a mold (called Penicillium) was also growing in some of the dishes.  He observed that a clear area existed around the mold because all the bacteria that had grown in this area had died. In the culture dishes without the mold, no clear areas were present.</a:t>
            </a:r>
          </a:p>
          <a:p>
            <a:pPr lvl="0" rtl="0">
              <a:lnSpc>
                <a:spcPct val="115000"/>
              </a:lnSpc>
              <a:spcBef>
                <a:spcPts val="0"/>
              </a:spcBef>
              <a:buNone/>
            </a:pPr>
            <a:endParaRPr sz="1600">
              <a:solidFill>
                <a:schemeClr val="dk1"/>
              </a:solidFill>
            </a:endParaRPr>
          </a:p>
          <a:p>
            <a:pPr lvl="0" rtl="0">
              <a:lnSpc>
                <a:spcPct val="115000"/>
              </a:lnSpc>
              <a:spcBef>
                <a:spcPts val="0"/>
              </a:spcBef>
              <a:buNone/>
            </a:pPr>
            <a:r>
              <a:rPr lang="en-US" sz="1600">
                <a:solidFill>
                  <a:schemeClr val="dk1"/>
                </a:solidFill>
              </a:rPr>
              <a:t>Fleming might have asked, “Why was this happening?”</a:t>
            </a:r>
          </a:p>
        </p:txBody>
      </p:sp>
      <p:sp>
        <p:nvSpPr>
          <p:cNvPr id="894" name="Shape 894"/>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895" name="Shape 895"/>
          <p:cNvSpPr/>
          <p:nvPr/>
        </p:nvSpPr>
        <p:spPr>
          <a:xfrm>
            <a:off x="457205" y="5703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spTree>
  </p:cSld>
  <p:clrMapOvr>
    <a:masterClrMapping/>
  </p:clrMapOvr>
  <p:transition spd="slow">
    <p:cu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900"/>
        <p:cNvGrpSpPr/>
        <p:nvPr/>
      </p:nvGrpSpPr>
      <p:grpSpPr>
        <a:xfrm>
          <a:off x="0" y="0"/>
          <a:ext cx="0" cy="0"/>
          <a:chOff x="0" y="0"/>
          <a:chExt cx="0" cy="0"/>
        </a:xfrm>
      </p:grpSpPr>
      <p:sp>
        <p:nvSpPr>
          <p:cNvPr id="901" name="Shape 901"/>
          <p:cNvSpPr txBox="1">
            <a:spLocks noGrp="1"/>
          </p:cNvSpPr>
          <p:nvPr>
            <p:ph type="body" idx="1"/>
          </p:nvPr>
        </p:nvSpPr>
        <p:spPr>
          <a:xfrm>
            <a:off x="457200" y="1300550"/>
            <a:ext cx="4797900" cy="4800600"/>
          </a:xfrm>
          <a:prstGeom prst="rect">
            <a:avLst/>
          </a:prstGeom>
          <a:noFill/>
          <a:ln>
            <a:noFill/>
          </a:ln>
        </p:spPr>
        <p:txBody>
          <a:bodyPr lIns="91425" tIns="45700" rIns="91425" bIns="45700" anchor="t" anchorCtr="0">
            <a:noAutofit/>
          </a:bodyPr>
          <a:lstStyle/>
          <a:p>
            <a:pPr marL="0" lvl="0" indent="0" rtl="0">
              <a:spcBef>
                <a:spcPts val="0"/>
              </a:spcBef>
              <a:buClr>
                <a:srgbClr val="000000"/>
              </a:buClr>
              <a:buFont typeface="Arial"/>
              <a:buNone/>
            </a:pPr>
            <a:endParaRPr sz="1600">
              <a:solidFill>
                <a:schemeClr val="dk1"/>
              </a:solidFill>
            </a:endParaRPr>
          </a:p>
          <a:p>
            <a:pPr marL="0" lvl="0" indent="0" rtl="0">
              <a:spcBef>
                <a:spcPts val="0"/>
              </a:spcBef>
              <a:buNone/>
            </a:pPr>
            <a:endParaRPr>
              <a:solidFill>
                <a:schemeClr val="dk1"/>
              </a:solidFill>
            </a:endParaRPr>
          </a:p>
          <a:p>
            <a:pPr marL="0" indent="0" rtl="0">
              <a:spcBef>
                <a:spcPts val="0"/>
              </a:spcBef>
              <a:buNone/>
            </a:pPr>
            <a:r>
              <a:rPr lang="en-US" sz="1600" b="1">
                <a:solidFill>
                  <a:schemeClr val="dk1"/>
                </a:solidFill>
              </a:rPr>
              <a:t>Q: What observation and background research do you think Fleming did?</a:t>
            </a: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lvl="0" indent="0" rtl="0">
              <a:spcBef>
                <a:spcPts val="0"/>
              </a:spcBef>
              <a:buNone/>
            </a:pPr>
            <a:r>
              <a:rPr lang="en-US" sz="1600">
                <a:solidFill>
                  <a:schemeClr val="dk1"/>
                </a:solidFill>
              </a:rPr>
              <a:t>[Use a pencil/pen and paper to answer the questions; then, click on the arrow to see the correct answers.]</a:t>
            </a:r>
          </a:p>
          <a:p>
            <a:pPr marL="0" lvl="0" indent="0" rtl="0">
              <a:spcBef>
                <a:spcPts val="0"/>
              </a:spcBef>
              <a:buNone/>
            </a:pPr>
            <a:endParaRPr sz="1600">
              <a:solidFill>
                <a:schemeClr val="dk1"/>
              </a:solidFill>
            </a:endParaRPr>
          </a:p>
          <a:p>
            <a:pPr marL="0" lvl="0" indent="0" rtl="0">
              <a:spcBef>
                <a:spcPts val="0"/>
              </a:spcBef>
              <a:buNone/>
            </a:pPr>
            <a:endParaRPr>
              <a:solidFill>
                <a:schemeClr val="dk1"/>
              </a:solidFill>
            </a:endParaRPr>
          </a:p>
          <a:p>
            <a:pPr marL="0" lvl="0" indent="0" rtl="0">
              <a:spcBef>
                <a:spcPts val="0"/>
              </a:spcBef>
              <a:buClr>
                <a:srgbClr val="000000"/>
              </a:buClr>
              <a:buFont typeface="Arial"/>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320"/>
              </a:spcBef>
              <a:buNone/>
            </a:pPr>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902" name="Shape 902"/>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76</a:t>
            </a:fld>
            <a:endParaRPr lang="en-US" sz="1200" b="0" i="0" u="none" strike="noStrike" cap="none" baseline="0">
              <a:solidFill>
                <a:srgbClr val="888888"/>
              </a:solidFill>
              <a:latin typeface="Arial"/>
              <a:ea typeface="Arial"/>
              <a:cs typeface="Arial"/>
              <a:sym typeface="Arial"/>
            </a:endParaRPr>
          </a:p>
        </p:txBody>
      </p:sp>
      <p:sp>
        <p:nvSpPr>
          <p:cNvPr id="903" name="Shape 903"/>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904" name="Shape 904"/>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76</a:t>
            </a:fld>
            <a:endParaRPr lang="en-US" sz="1200" b="0" i="0" u="none" strike="noStrike" cap="none" baseline="0">
              <a:solidFill>
                <a:srgbClr val="888888"/>
              </a:solidFill>
              <a:latin typeface="Arial"/>
              <a:ea typeface="Arial"/>
              <a:cs typeface="Arial"/>
              <a:sym typeface="Arial"/>
            </a:endParaRPr>
          </a:p>
        </p:txBody>
      </p:sp>
      <p:pic>
        <p:nvPicPr>
          <p:cNvPr id="905" name="Shape 905"/>
          <p:cNvPicPr preferRelativeResize="0"/>
          <p:nvPr/>
        </p:nvPicPr>
        <p:blipFill rotWithShape="1">
          <a:blip r:embed="rId3">
            <a:alphaModFix/>
          </a:blip>
          <a:srcRect/>
          <a:stretch/>
        </p:blipFill>
        <p:spPr>
          <a:xfrm>
            <a:off x="4432660" y="5245160"/>
            <a:ext cx="822300" cy="822300"/>
          </a:xfrm>
          <a:prstGeom prst="rect">
            <a:avLst/>
          </a:prstGeom>
          <a:noFill/>
          <a:ln>
            <a:noFill/>
          </a:ln>
        </p:spPr>
      </p:pic>
      <p:sp>
        <p:nvSpPr>
          <p:cNvPr id="906" name="Shape 906"/>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907" name="Shape 907"/>
          <p:cNvSpPr/>
          <p:nvPr/>
        </p:nvSpPr>
        <p:spPr>
          <a:xfrm>
            <a:off x="457194" y="68582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Tree>
  </p:cSld>
  <p:clrMapOvr>
    <a:masterClrMapping/>
  </p:clrMapOvr>
  <p:transition spd="slow">
    <p:cu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912"/>
        <p:cNvGrpSpPr/>
        <p:nvPr/>
      </p:nvGrpSpPr>
      <p:grpSpPr>
        <a:xfrm>
          <a:off x="0" y="0"/>
          <a:ext cx="0" cy="0"/>
          <a:chOff x="0" y="0"/>
          <a:chExt cx="0" cy="0"/>
        </a:xfrm>
      </p:grpSpPr>
      <p:sp>
        <p:nvSpPr>
          <p:cNvPr id="913" name="Shape 913"/>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77</a:t>
            </a:fld>
            <a:endParaRPr lang="en-US" sz="1200" b="0" i="0" u="none" strike="noStrike" cap="none" baseline="0">
              <a:solidFill>
                <a:srgbClr val="888888"/>
              </a:solidFill>
              <a:latin typeface="Arial"/>
              <a:ea typeface="Arial"/>
              <a:cs typeface="Arial"/>
              <a:sym typeface="Arial"/>
            </a:endParaRPr>
          </a:p>
        </p:txBody>
      </p:sp>
      <p:sp>
        <p:nvSpPr>
          <p:cNvPr id="914" name="Shape 914"/>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915" name="Shape 915"/>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77</a:t>
            </a:fld>
            <a:endParaRPr lang="en-US" sz="1200" b="0" i="0" u="none" strike="noStrike" cap="none" baseline="0">
              <a:solidFill>
                <a:srgbClr val="888888"/>
              </a:solidFill>
              <a:latin typeface="Arial"/>
              <a:ea typeface="Arial"/>
              <a:cs typeface="Arial"/>
              <a:sym typeface="Arial"/>
            </a:endParaRPr>
          </a:p>
        </p:txBody>
      </p:sp>
      <p:sp>
        <p:nvSpPr>
          <p:cNvPr id="916" name="Shape 916"/>
          <p:cNvSpPr txBox="1"/>
          <p:nvPr/>
        </p:nvSpPr>
        <p:spPr>
          <a:xfrm>
            <a:off x="457200" y="1802250"/>
            <a:ext cx="5072999" cy="45225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n-US" sz="1600" b="1">
                <a:solidFill>
                  <a:schemeClr val="dk1"/>
                </a:solidFill>
              </a:rPr>
              <a:t>Q: What observation and background research do you think Fleming might have done to answer his question: “Why was this happening?”</a:t>
            </a:r>
          </a:p>
          <a:p>
            <a:pPr lvl="0" rtl="0">
              <a:lnSpc>
                <a:spcPct val="115000"/>
              </a:lnSpc>
              <a:spcBef>
                <a:spcPts val="0"/>
              </a:spcBef>
              <a:buNone/>
            </a:pPr>
            <a:endParaRPr sz="1600">
              <a:solidFill>
                <a:schemeClr val="dk1"/>
              </a:solidFill>
            </a:endParaRPr>
          </a:p>
          <a:p>
            <a:pPr rtl="0">
              <a:lnSpc>
                <a:spcPct val="115000"/>
              </a:lnSpc>
              <a:spcBef>
                <a:spcPts val="0"/>
              </a:spcBef>
              <a:buNone/>
            </a:pPr>
            <a:endParaRPr sz="1600" b="1"/>
          </a:p>
          <a:p>
            <a:pPr lvl="0" rtl="0">
              <a:lnSpc>
                <a:spcPct val="115000"/>
              </a:lnSpc>
              <a:spcBef>
                <a:spcPts val="0"/>
              </a:spcBef>
              <a:buNone/>
            </a:pPr>
            <a:r>
              <a:rPr lang="en-US" sz="1600"/>
              <a:t>A: When Sir Alexander Fleming observed that the Penicillium mold was preventing the Staphylococcus bacteria from growing, and that a clear area existed around the mold because all the bacteria that had grown in this area had died, Fleming might have talked other researchers about his finding to get their input. Flemings might have researched the characteristics of the bacteria he was studying or the characteristics of the Penicillium mold in books and studies that were published at that time.  </a:t>
            </a:r>
          </a:p>
          <a:p>
            <a:pPr lvl="0" rtl="0">
              <a:lnSpc>
                <a:spcPct val="115000"/>
              </a:lnSpc>
              <a:spcBef>
                <a:spcPts val="0"/>
              </a:spcBef>
              <a:buNone/>
            </a:pPr>
            <a:endParaRPr sz="1600">
              <a:solidFill>
                <a:schemeClr val="dk1"/>
              </a:solidFill>
            </a:endParaRPr>
          </a:p>
          <a:p>
            <a:pPr lvl="0" rtl="0">
              <a:lnSpc>
                <a:spcPct val="115000"/>
              </a:lnSpc>
              <a:spcBef>
                <a:spcPts val="0"/>
              </a:spcBef>
              <a:buNone/>
            </a:pPr>
            <a:endParaRPr sz="1600"/>
          </a:p>
        </p:txBody>
      </p:sp>
      <p:sp>
        <p:nvSpPr>
          <p:cNvPr id="917" name="Shape 917"/>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918" name="Shape 918"/>
          <p:cNvSpPr/>
          <p:nvPr/>
        </p:nvSpPr>
        <p:spPr>
          <a:xfrm>
            <a:off x="457194" y="68582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Tree>
  </p:cSld>
  <p:clrMapOvr>
    <a:masterClrMapping/>
  </p:clrMapOvr>
  <p:transition spd="slow">
    <p:cu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923"/>
        <p:cNvGrpSpPr/>
        <p:nvPr/>
      </p:nvGrpSpPr>
      <p:grpSpPr>
        <a:xfrm>
          <a:off x="0" y="0"/>
          <a:ext cx="0" cy="0"/>
          <a:chOff x="0" y="0"/>
          <a:chExt cx="0" cy="0"/>
        </a:xfrm>
      </p:grpSpPr>
      <p:sp>
        <p:nvSpPr>
          <p:cNvPr id="924" name="Shape 924"/>
          <p:cNvSpPr txBox="1">
            <a:spLocks noGrp="1"/>
          </p:cNvSpPr>
          <p:nvPr>
            <p:ph type="body" idx="1"/>
          </p:nvPr>
        </p:nvSpPr>
        <p:spPr>
          <a:xfrm>
            <a:off x="457200" y="1723346"/>
            <a:ext cx="4797900" cy="3411299"/>
          </a:xfrm>
          <a:prstGeom prst="rect">
            <a:avLst/>
          </a:prstGeom>
          <a:noFill/>
          <a:ln>
            <a:noFill/>
          </a:ln>
        </p:spPr>
        <p:txBody>
          <a:bodyPr lIns="91425" tIns="45700" rIns="91425" bIns="45700" anchor="t" anchorCtr="0">
            <a:noAutofit/>
          </a:bodyPr>
          <a:lstStyle/>
          <a:p>
            <a:pPr marL="0" lvl="0" indent="0" rtl="0">
              <a:spcBef>
                <a:spcPts val="0"/>
              </a:spcBef>
              <a:buNone/>
            </a:pPr>
            <a:r>
              <a:rPr lang="en-US" sz="1600" b="1">
                <a:solidFill>
                  <a:schemeClr val="dk1"/>
                </a:solidFill>
              </a:rPr>
              <a:t>Q: What do you think Fleming's hypothesis was? </a:t>
            </a:r>
          </a:p>
          <a:p>
            <a:pPr marL="0" lvl="0" indent="0" rtl="0">
              <a:spcBef>
                <a:spcPts val="0"/>
              </a:spcBef>
              <a:buNone/>
            </a:pPr>
            <a:endParaRPr sz="1600">
              <a:solidFill>
                <a:schemeClr val="dk1"/>
              </a:solidFill>
            </a:endParaRPr>
          </a:p>
          <a:p>
            <a:pPr marL="0" lvl="0" indent="0" rtl="0">
              <a:spcBef>
                <a:spcPts val="0"/>
              </a:spcBef>
              <a:buClr>
                <a:srgbClr val="000000"/>
              </a:buClr>
              <a:buFont typeface="Arial"/>
              <a:buNone/>
            </a:pPr>
            <a:endParaRPr sz="1600">
              <a:solidFill>
                <a:schemeClr val="dk1"/>
              </a:solidFill>
            </a:endParaRPr>
          </a:p>
          <a:p>
            <a:pPr marL="0" lvl="0" indent="0" rtl="0">
              <a:spcBef>
                <a:spcPts val="0"/>
              </a:spcBef>
              <a:buClr>
                <a:srgbClr val="000000"/>
              </a:buClr>
              <a:buFont typeface="Arial"/>
              <a:buNone/>
            </a:pPr>
            <a:endParaRPr sz="1600">
              <a:solidFill>
                <a:schemeClr val="dk1"/>
              </a:solidFill>
            </a:endParaRPr>
          </a:p>
          <a:p>
            <a:pPr marL="0" lvl="0" indent="0" rtl="0">
              <a:spcBef>
                <a:spcPts val="0"/>
              </a:spcBef>
              <a:buClr>
                <a:srgbClr val="000000"/>
              </a:buClr>
              <a:buFont typeface="Arial"/>
              <a:buNone/>
            </a:pPr>
            <a:endParaRPr sz="1600">
              <a:solidFill>
                <a:schemeClr val="dk1"/>
              </a:solidFill>
            </a:endParaRPr>
          </a:p>
          <a:p>
            <a:pPr marL="0" lvl="0" indent="0" rtl="0">
              <a:spcBef>
                <a:spcPts val="0"/>
              </a:spcBef>
              <a:buClr>
                <a:srgbClr val="000000"/>
              </a:buClr>
              <a:buFont typeface="Arial"/>
              <a:buNone/>
            </a:pPr>
            <a:endParaRPr sz="1600">
              <a:solidFill>
                <a:schemeClr val="dk1"/>
              </a:solidFill>
            </a:endParaRPr>
          </a:p>
          <a:p>
            <a:pPr marL="0" lvl="0" indent="0" rtl="0">
              <a:spcBef>
                <a:spcPts val="0"/>
              </a:spcBef>
              <a:buClr>
                <a:srgbClr val="000000"/>
              </a:buClr>
              <a:buFont typeface="Arial"/>
              <a:buNone/>
            </a:pPr>
            <a:endParaRPr sz="1600">
              <a:solidFill>
                <a:schemeClr val="dk1"/>
              </a:solidFill>
            </a:endParaRPr>
          </a:p>
          <a:p>
            <a:pPr marL="0" lvl="0" indent="0" rtl="0">
              <a:spcBef>
                <a:spcPts val="0"/>
              </a:spcBef>
              <a:buClr>
                <a:srgbClr val="000000"/>
              </a:buClr>
              <a:buFont typeface="Arial"/>
              <a:buNone/>
            </a:pPr>
            <a:endParaRPr sz="1600">
              <a:solidFill>
                <a:schemeClr val="dk1"/>
              </a:solidFill>
            </a:endParaRPr>
          </a:p>
          <a:p>
            <a:pPr marL="0" lvl="0" indent="0" rtl="0">
              <a:spcBef>
                <a:spcPts val="0"/>
              </a:spcBef>
              <a:buClr>
                <a:schemeClr val="dk1"/>
              </a:buClr>
              <a:buFont typeface="Arial"/>
              <a:buNone/>
            </a:pPr>
            <a:endParaRPr sz="1600">
              <a:solidFill>
                <a:schemeClr val="dk1"/>
              </a:solidFill>
            </a:endParaRPr>
          </a:p>
          <a:p>
            <a:pPr marL="0" lvl="0" indent="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marL="0" lvl="0" indent="0" rtl="0">
              <a:spcBef>
                <a:spcPts val="0"/>
              </a:spcBef>
              <a:buClr>
                <a:schemeClr val="dk1"/>
              </a:buClr>
              <a:buFont typeface="Arial"/>
              <a:buNone/>
            </a:pPr>
            <a:endParaRPr>
              <a:solidFill>
                <a:schemeClr val="dk1"/>
              </a:solidFill>
            </a:endParaRPr>
          </a:p>
          <a:p>
            <a:pPr marL="0" lvl="0" indent="0" rtl="0">
              <a:spcBef>
                <a:spcPts val="0"/>
              </a:spcBef>
              <a:buClr>
                <a:schemeClr val="dk1"/>
              </a:buClr>
              <a:buFont typeface="Arial"/>
              <a:buNone/>
            </a:pPr>
            <a:endParaRPr>
              <a:solidFill>
                <a:schemeClr val="dk1"/>
              </a:solidFill>
            </a:endParaRPr>
          </a:p>
          <a:p>
            <a:pPr marL="0" lvl="0" indent="0" rtl="0">
              <a:spcBef>
                <a:spcPts val="0"/>
              </a:spcBef>
              <a:buClr>
                <a:schemeClr val="dk1"/>
              </a:buClr>
              <a:buFont typeface="Arial"/>
              <a:buNone/>
            </a:pPr>
            <a:endParaRPr sz="1600">
              <a:solidFill>
                <a:schemeClr val="dk1"/>
              </a:solidFill>
            </a:endParaRPr>
          </a:p>
          <a:p>
            <a:pPr marL="0" lvl="0" indent="0" rtl="0">
              <a:spcBef>
                <a:spcPts val="0"/>
              </a:spcBef>
              <a:buClr>
                <a:srgbClr val="000000"/>
              </a:buClr>
              <a:buFont typeface="Arial"/>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320"/>
              </a:spcBef>
              <a:buNone/>
            </a:pPr>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925" name="Shape 925"/>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78</a:t>
            </a:fld>
            <a:endParaRPr lang="en-US" sz="1200" b="0" i="0" u="none" strike="noStrike" cap="none" baseline="0">
              <a:solidFill>
                <a:srgbClr val="888888"/>
              </a:solidFill>
              <a:latin typeface="Arial"/>
              <a:ea typeface="Arial"/>
              <a:cs typeface="Arial"/>
              <a:sym typeface="Arial"/>
            </a:endParaRPr>
          </a:p>
        </p:txBody>
      </p:sp>
      <p:sp>
        <p:nvSpPr>
          <p:cNvPr id="926" name="Shape 926"/>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927" name="Shape 927"/>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78</a:t>
            </a:fld>
            <a:endParaRPr lang="en-US" sz="1200" b="0" i="0" u="none" strike="noStrike" cap="none" baseline="0">
              <a:solidFill>
                <a:srgbClr val="888888"/>
              </a:solidFill>
              <a:latin typeface="Arial"/>
              <a:ea typeface="Arial"/>
              <a:cs typeface="Arial"/>
              <a:sym typeface="Arial"/>
            </a:endParaRPr>
          </a:p>
        </p:txBody>
      </p:sp>
      <p:pic>
        <p:nvPicPr>
          <p:cNvPr id="928" name="Shape 928"/>
          <p:cNvPicPr preferRelativeResize="0"/>
          <p:nvPr/>
        </p:nvPicPr>
        <p:blipFill rotWithShape="1">
          <a:blip r:embed="rId3">
            <a:alphaModFix/>
          </a:blip>
          <a:srcRect/>
          <a:stretch/>
        </p:blipFill>
        <p:spPr>
          <a:xfrm>
            <a:off x="4432660" y="5245160"/>
            <a:ext cx="822300" cy="822300"/>
          </a:xfrm>
          <a:prstGeom prst="rect">
            <a:avLst/>
          </a:prstGeom>
          <a:noFill/>
          <a:ln>
            <a:noFill/>
          </a:ln>
        </p:spPr>
      </p:pic>
      <p:sp>
        <p:nvSpPr>
          <p:cNvPr id="929" name="Shape 929"/>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930" name="Shape 930"/>
          <p:cNvSpPr/>
          <p:nvPr/>
        </p:nvSpPr>
        <p:spPr>
          <a:xfrm>
            <a:off x="457194" y="685812"/>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Tree>
  </p:cSld>
  <p:clrMapOvr>
    <a:masterClrMapping/>
  </p:clrMapOvr>
  <p:transition spd="slow">
    <p:cut/>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935"/>
        <p:cNvGrpSpPr/>
        <p:nvPr/>
      </p:nvGrpSpPr>
      <p:grpSpPr>
        <a:xfrm>
          <a:off x="0" y="0"/>
          <a:ext cx="0" cy="0"/>
          <a:chOff x="0" y="0"/>
          <a:chExt cx="0" cy="0"/>
        </a:xfrm>
      </p:grpSpPr>
      <p:sp>
        <p:nvSpPr>
          <p:cNvPr id="936" name="Shape 936"/>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79</a:t>
            </a:fld>
            <a:endParaRPr lang="en-US" sz="1200" b="0" i="0" u="none" strike="noStrike" cap="none" baseline="0">
              <a:solidFill>
                <a:srgbClr val="888888"/>
              </a:solidFill>
              <a:latin typeface="Arial"/>
              <a:ea typeface="Arial"/>
              <a:cs typeface="Arial"/>
              <a:sym typeface="Arial"/>
            </a:endParaRPr>
          </a:p>
        </p:txBody>
      </p:sp>
      <p:sp>
        <p:nvSpPr>
          <p:cNvPr id="937" name="Shape 937"/>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938" name="Shape 938"/>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79</a:t>
            </a:fld>
            <a:endParaRPr lang="en-US" sz="1200" b="0" i="0" u="none" strike="noStrike" cap="none" baseline="0">
              <a:solidFill>
                <a:srgbClr val="888888"/>
              </a:solidFill>
              <a:latin typeface="Arial"/>
              <a:ea typeface="Arial"/>
              <a:cs typeface="Arial"/>
              <a:sym typeface="Arial"/>
            </a:endParaRPr>
          </a:p>
        </p:txBody>
      </p:sp>
      <p:sp>
        <p:nvSpPr>
          <p:cNvPr id="939" name="Shape 939"/>
          <p:cNvSpPr txBox="1"/>
          <p:nvPr/>
        </p:nvSpPr>
        <p:spPr>
          <a:xfrm>
            <a:off x="457200" y="1300550"/>
            <a:ext cx="4516499" cy="3087599"/>
          </a:xfrm>
          <a:prstGeom prst="rect">
            <a:avLst/>
          </a:prstGeom>
          <a:noFill/>
          <a:ln>
            <a:noFill/>
          </a:ln>
        </p:spPr>
        <p:txBody>
          <a:bodyPr lIns="91425" tIns="91425" rIns="91425" bIns="91425" anchor="ctr" anchorCtr="0">
            <a:noAutofit/>
          </a:bodyPr>
          <a:lstStyle/>
          <a:p>
            <a:pPr lvl="0" rtl="0">
              <a:lnSpc>
                <a:spcPct val="100000"/>
              </a:lnSpc>
              <a:spcBef>
                <a:spcPts val="0"/>
              </a:spcBef>
              <a:buNone/>
            </a:pPr>
            <a:r>
              <a:rPr lang="en-US" sz="1600" b="1">
                <a:solidFill>
                  <a:schemeClr val="dk1"/>
                </a:solidFill>
              </a:rPr>
              <a:t>Q: What do you think Fleming's hypothesis was?</a:t>
            </a:r>
            <a:r>
              <a:rPr lang="en-US" sz="1600">
                <a:solidFill>
                  <a:schemeClr val="dk1"/>
                </a:solidFill>
              </a:rPr>
              <a:t> </a:t>
            </a:r>
          </a:p>
          <a:p>
            <a:pPr lvl="0" rtl="0">
              <a:lnSpc>
                <a:spcPct val="115000"/>
              </a:lnSpc>
              <a:spcBef>
                <a:spcPts val="0"/>
              </a:spcBef>
              <a:buNone/>
            </a:pPr>
            <a:endParaRPr sz="1600">
              <a:solidFill>
                <a:schemeClr val="dk1"/>
              </a:solidFill>
            </a:endParaRPr>
          </a:p>
          <a:p>
            <a:pPr rtl="0">
              <a:lnSpc>
                <a:spcPct val="115000"/>
              </a:lnSpc>
              <a:spcBef>
                <a:spcPts val="0"/>
              </a:spcBef>
              <a:buNone/>
            </a:pPr>
            <a:endParaRPr sz="1600">
              <a:solidFill>
                <a:schemeClr val="dk1"/>
              </a:solidFill>
            </a:endParaRPr>
          </a:p>
          <a:p>
            <a:pPr rtl="0">
              <a:lnSpc>
                <a:spcPct val="115000"/>
              </a:lnSpc>
              <a:spcBef>
                <a:spcPts val="0"/>
              </a:spcBef>
              <a:buNone/>
            </a:pPr>
            <a:endParaRPr sz="1600">
              <a:solidFill>
                <a:schemeClr val="dk1"/>
              </a:solidFill>
            </a:endParaRPr>
          </a:p>
          <a:p>
            <a:pPr lvl="0" rtl="0">
              <a:lnSpc>
                <a:spcPct val="115000"/>
              </a:lnSpc>
              <a:spcBef>
                <a:spcPts val="0"/>
              </a:spcBef>
              <a:buNone/>
            </a:pPr>
            <a:endParaRPr sz="1600">
              <a:solidFill>
                <a:schemeClr val="dk1"/>
              </a:solidFill>
            </a:endParaRPr>
          </a:p>
          <a:p>
            <a:pPr lvl="0" rtl="0">
              <a:lnSpc>
                <a:spcPct val="115000"/>
              </a:lnSpc>
              <a:spcBef>
                <a:spcPts val="0"/>
              </a:spcBef>
              <a:buNone/>
            </a:pPr>
            <a:r>
              <a:rPr lang="en-US" sz="1600"/>
              <a:t>A: Fleming hypothesized the mold must be producing a chemical that killed the bacteria.   </a:t>
            </a:r>
          </a:p>
        </p:txBody>
      </p:sp>
      <p:sp>
        <p:nvSpPr>
          <p:cNvPr id="940" name="Shape 940"/>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941" name="Shape 941"/>
          <p:cNvSpPr/>
          <p:nvPr/>
        </p:nvSpPr>
        <p:spPr>
          <a:xfrm>
            <a:off x="457194" y="685812"/>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59750" y="169400"/>
            <a:ext cx="4576500" cy="18354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3200">
                <a:solidFill>
                  <a:schemeClr val="dk1"/>
                </a:solidFill>
              </a:rPr>
              <a:t>The Six Steps of the Scientific Method</a:t>
            </a:r>
          </a:p>
          <a:p>
            <a:pPr lvl="0" rtl="0">
              <a:spcBef>
                <a:spcPts val="0"/>
              </a:spcBef>
              <a:buClr>
                <a:schemeClr val="dk1"/>
              </a:buClr>
              <a:buFont typeface="Arial"/>
              <a:buNone/>
            </a:pPr>
            <a:endParaRPr sz="3200">
              <a:solidFill>
                <a:schemeClr val="dk1"/>
              </a:solidFill>
            </a:endParaRPr>
          </a:p>
        </p:txBody>
      </p:sp>
      <p:sp>
        <p:nvSpPr>
          <p:cNvPr id="133" name="Shape 133"/>
          <p:cNvSpPr txBox="1">
            <a:spLocks noGrp="1"/>
          </p:cNvSpPr>
          <p:nvPr>
            <p:ph type="body" idx="1"/>
          </p:nvPr>
        </p:nvSpPr>
        <p:spPr>
          <a:xfrm>
            <a:off x="457250" y="2004800"/>
            <a:ext cx="4479000" cy="3247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Arial"/>
              <a:buNone/>
            </a:pPr>
            <a:r>
              <a:rPr lang="en-US" sz="1600">
                <a:solidFill>
                  <a:schemeClr val="dk1"/>
                </a:solidFill>
              </a:rPr>
              <a:t>The chart on the right lists the six steps of the scientific method.  </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SzPct val="25000"/>
              <a:buFont typeface="Arial"/>
              <a:buNone/>
            </a:pPr>
            <a:r>
              <a:rPr lang="en-US" sz="1600">
                <a:solidFill>
                  <a:schemeClr val="dk1"/>
                </a:solidFill>
              </a:rPr>
              <a:t>Click </a:t>
            </a:r>
            <a:r>
              <a:rPr lang="en-US" sz="1600" u="sng">
                <a:solidFill>
                  <a:schemeClr val="hlink"/>
                </a:solidFill>
                <a:hlinkClick r:id="rId3"/>
              </a:rPr>
              <a:t>here</a:t>
            </a:r>
            <a:r>
              <a:rPr lang="en-US" sz="1600">
                <a:solidFill>
                  <a:schemeClr val="dk1"/>
                </a:solidFill>
              </a:rPr>
              <a:t> for more information about the six steps of the Scientific Method.</a:t>
            </a: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R="0" lvl="0" algn="l" rtl="0">
              <a:lnSpc>
                <a:spcPct val="150000"/>
              </a:lnSpc>
              <a:spcBef>
                <a:spcPts val="0"/>
              </a:spcBef>
              <a:buNone/>
            </a:pPr>
            <a:endParaRPr sz="1600">
              <a:solidFill>
                <a:schemeClr val="dk1"/>
              </a:solidFill>
            </a:endParaRPr>
          </a:p>
          <a:p>
            <a:pPr marR="0" algn="l" rtl="0">
              <a:spcBef>
                <a:spcPts val="0"/>
              </a:spcBef>
              <a:buNone/>
            </a:pPr>
            <a:endParaRPr sz="1600">
              <a:solidFill>
                <a:schemeClr val="dk1"/>
              </a:solidFill>
            </a:endParaRPr>
          </a:p>
          <a:p>
            <a:pPr marR="0" lvl="0" algn="l" rtl="0">
              <a:spcBef>
                <a:spcPts val="0"/>
              </a:spcBef>
              <a:buNone/>
            </a:pPr>
            <a:endParaRPr sz="1600">
              <a:solidFill>
                <a:srgbClr val="FF0000"/>
              </a:solidFill>
            </a:endParaRPr>
          </a:p>
        </p:txBody>
      </p:sp>
      <p:sp>
        <p:nvSpPr>
          <p:cNvPr id="134" name="Shape 13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a:t>
            </a:fld>
            <a:endParaRPr lang="en-US" sz="1200" b="0" i="0" u="none" strike="noStrike" cap="none" baseline="0">
              <a:solidFill>
                <a:srgbClr val="888888"/>
              </a:solidFill>
              <a:latin typeface="Arial"/>
              <a:ea typeface="Arial"/>
              <a:cs typeface="Arial"/>
              <a:sym typeface="Arial"/>
            </a:endParaRPr>
          </a:p>
        </p:txBody>
      </p:sp>
      <p:sp>
        <p:nvSpPr>
          <p:cNvPr id="135" name="Shape 13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136" name="Shape 136"/>
          <p:cNvSpPr/>
          <p:nvPr/>
        </p:nvSpPr>
        <p:spPr>
          <a:xfrm>
            <a:off x="5730305" y="233850"/>
            <a:ext cx="2723166" cy="614735"/>
          </a:xfrm>
          <a:prstGeom prst="flowChartTerminator">
            <a:avLst/>
          </a:prstGeom>
          <a:solidFill>
            <a:srgbClr val="FF00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78571"/>
              <a:buFont typeface="Arial"/>
              <a:buNone/>
            </a:pPr>
            <a:r>
              <a:rPr lang="en-US"/>
              <a:t>Ask a question</a:t>
            </a:r>
          </a:p>
        </p:txBody>
      </p:sp>
      <p:cxnSp>
        <p:nvCxnSpPr>
          <p:cNvPr id="137" name="Shape 137"/>
          <p:cNvCxnSpPr>
            <a:stCxn id="136" idx="2"/>
            <a:endCxn id="138" idx="0"/>
          </p:cNvCxnSpPr>
          <p:nvPr/>
        </p:nvCxnSpPr>
        <p:spPr>
          <a:xfrm>
            <a:off x="7091888" y="848585"/>
            <a:ext cx="0" cy="448800"/>
          </a:xfrm>
          <a:prstGeom prst="straightConnector1">
            <a:avLst/>
          </a:prstGeom>
          <a:noFill/>
          <a:ln w="19050" cap="flat">
            <a:solidFill>
              <a:schemeClr val="dk2"/>
            </a:solidFill>
            <a:prstDash val="solid"/>
            <a:round/>
            <a:headEnd type="none" w="lg" len="lg"/>
            <a:tailEnd type="triangle" w="lg" len="lg"/>
          </a:ln>
        </p:spPr>
      </p:cxnSp>
      <p:sp>
        <p:nvSpPr>
          <p:cNvPr id="138" name="Shape 138"/>
          <p:cNvSpPr/>
          <p:nvPr/>
        </p:nvSpPr>
        <p:spPr>
          <a:xfrm>
            <a:off x="5674544" y="1297375"/>
            <a:ext cx="2834676" cy="614735"/>
          </a:xfrm>
          <a:prstGeom prst="flowChartTerminator">
            <a:avLst/>
          </a:prstGeom>
          <a:solidFill>
            <a:srgbClr val="FF99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Do background research </a:t>
            </a:r>
          </a:p>
        </p:txBody>
      </p:sp>
      <p:sp>
        <p:nvSpPr>
          <p:cNvPr id="139" name="Shape 139"/>
          <p:cNvSpPr/>
          <p:nvPr/>
        </p:nvSpPr>
        <p:spPr>
          <a:xfrm>
            <a:off x="5674544" y="2398987"/>
            <a:ext cx="2834676" cy="614735"/>
          </a:xfrm>
          <a:prstGeom prst="flowChartTerminator">
            <a:avLst/>
          </a:prstGeom>
          <a:solidFill>
            <a:srgbClr val="FF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Construct a hypothesis</a:t>
            </a:r>
          </a:p>
        </p:txBody>
      </p:sp>
      <p:sp>
        <p:nvSpPr>
          <p:cNvPr id="140" name="Shape 140"/>
          <p:cNvSpPr/>
          <p:nvPr/>
        </p:nvSpPr>
        <p:spPr>
          <a:xfrm>
            <a:off x="5674539" y="348156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
        <p:nvSpPr>
          <p:cNvPr id="141" name="Shape 141"/>
          <p:cNvSpPr/>
          <p:nvPr/>
        </p:nvSpPr>
        <p:spPr>
          <a:xfrm>
            <a:off x="5730294" y="4564150"/>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sp>
        <p:nvSpPr>
          <p:cNvPr id="142" name="Shape 142"/>
          <p:cNvSpPr/>
          <p:nvPr/>
        </p:nvSpPr>
        <p:spPr>
          <a:xfrm>
            <a:off x="5674536" y="5646725"/>
            <a:ext cx="2834676" cy="614735"/>
          </a:xfrm>
          <a:prstGeom prst="flowChartTerminator">
            <a:avLst/>
          </a:prstGeom>
          <a:solidFill>
            <a:srgbClr val="FF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Report your results (Was your hypothesis correct?)</a:t>
            </a:r>
          </a:p>
        </p:txBody>
      </p:sp>
      <p:cxnSp>
        <p:nvCxnSpPr>
          <p:cNvPr id="143" name="Shape 143"/>
          <p:cNvCxnSpPr>
            <a:stCxn id="138" idx="2"/>
            <a:endCxn id="139" idx="0"/>
          </p:cNvCxnSpPr>
          <p:nvPr/>
        </p:nvCxnSpPr>
        <p:spPr>
          <a:xfrm>
            <a:off x="7091882" y="1912110"/>
            <a:ext cx="0" cy="486900"/>
          </a:xfrm>
          <a:prstGeom prst="straightConnector1">
            <a:avLst/>
          </a:prstGeom>
          <a:noFill/>
          <a:ln w="19050" cap="flat">
            <a:solidFill>
              <a:schemeClr val="dk2"/>
            </a:solidFill>
            <a:prstDash val="solid"/>
            <a:round/>
            <a:headEnd type="none" w="lg" len="lg"/>
            <a:tailEnd type="triangle" w="lg" len="lg"/>
          </a:ln>
        </p:spPr>
      </p:cxnSp>
      <p:cxnSp>
        <p:nvCxnSpPr>
          <p:cNvPr id="144" name="Shape 144"/>
          <p:cNvCxnSpPr>
            <a:stCxn id="139" idx="2"/>
            <a:endCxn id="140" idx="0"/>
          </p:cNvCxnSpPr>
          <p:nvPr/>
        </p:nvCxnSpPr>
        <p:spPr>
          <a:xfrm>
            <a:off x="7091882" y="3013723"/>
            <a:ext cx="0" cy="467700"/>
          </a:xfrm>
          <a:prstGeom prst="straightConnector1">
            <a:avLst/>
          </a:prstGeom>
          <a:noFill/>
          <a:ln w="19050" cap="flat">
            <a:solidFill>
              <a:schemeClr val="dk2"/>
            </a:solidFill>
            <a:prstDash val="solid"/>
            <a:round/>
            <a:headEnd type="none" w="lg" len="lg"/>
            <a:tailEnd type="triangle" w="lg" len="lg"/>
          </a:ln>
        </p:spPr>
      </p:cxnSp>
      <p:cxnSp>
        <p:nvCxnSpPr>
          <p:cNvPr id="145" name="Shape 145"/>
          <p:cNvCxnSpPr>
            <a:stCxn id="140" idx="2"/>
            <a:endCxn id="141" idx="0"/>
          </p:cNvCxnSpPr>
          <p:nvPr/>
        </p:nvCxnSpPr>
        <p:spPr>
          <a:xfrm>
            <a:off x="7091877" y="4096298"/>
            <a:ext cx="0" cy="468000"/>
          </a:xfrm>
          <a:prstGeom prst="straightConnector1">
            <a:avLst/>
          </a:prstGeom>
          <a:noFill/>
          <a:ln w="19050" cap="flat">
            <a:solidFill>
              <a:schemeClr val="dk2"/>
            </a:solidFill>
            <a:prstDash val="solid"/>
            <a:round/>
            <a:headEnd type="none" w="lg" len="lg"/>
            <a:tailEnd type="triangle" w="lg" len="lg"/>
          </a:ln>
        </p:spPr>
      </p:cxnSp>
      <p:cxnSp>
        <p:nvCxnSpPr>
          <p:cNvPr id="146" name="Shape 146"/>
          <p:cNvCxnSpPr>
            <a:stCxn id="141" idx="2"/>
            <a:endCxn id="142" idx="0"/>
          </p:cNvCxnSpPr>
          <p:nvPr/>
        </p:nvCxnSpPr>
        <p:spPr>
          <a:xfrm>
            <a:off x="7091877" y="5178885"/>
            <a:ext cx="0" cy="467700"/>
          </a:xfrm>
          <a:prstGeom prst="straightConnector1">
            <a:avLst/>
          </a:prstGeom>
          <a:noFill/>
          <a:ln w="19050" cap="flat">
            <a:solidFill>
              <a:schemeClr val="dk2"/>
            </a:solidFill>
            <a:prstDash val="solid"/>
            <a:round/>
            <a:headEnd type="none" w="lg" len="lg"/>
            <a:tailEnd type="triangle" w="lg" len="lg"/>
          </a:ln>
        </p:spPr>
      </p:cxnSp>
    </p:spTree>
  </p:cSld>
  <p:clrMapOvr>
    <a:masterClrMapping/>
  </p:clrMapOvr>
  <p:transition spd="slow">
    <p:cu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946"/>
        <p:cNvGrpSpPr/>
        <p:nvPr/>
      </p:nvGrpSpPr>
      <p:grpSpPr>
        <a:xfrm>
          <a:off x="0" y="0"/>
          <a:ext cx="0" cy="0"/>
          <a:chOff x="0" y="0"/>
          <a:chExt cx="0" cy="0"/>
        </a:xfrm>
      </p:grpSpPr>
      <p:sp>
        <p:nvSpPr>
          <p:cNvPr id="947" name="Shape 947"/>
          <p:cNvSpPr txBox="1">
            <a:spLocks noGrp="1"/>
          </p:cNvSpPr>
          <p:nvPr>
            <p:ph type="body" idx="1"/>
          </p:nvPr>
        </p:nvSpPr>
        <p:spPr>
          <a:xfrm>
            <a:off x="457200" y="1300550"/>
            <a:ext cx="4797600" cy="5057999"/>
          </a:xfrm>
          <a:prstGeom prst="rect">
            <a:avLst/>
          </a:prstGeom>
          <a:noFill/>
          <a:ln>
            <a:noFill/>
          </a:ln>
        </p:spPr>
        <p:txBody>
          <a:bodyPr lIns="91425" tIns="45700" rIns="91425" bIns="45700" anchor="t" anchorCtr="0">
            <a:noAutofit/>
          </a:bodyPr>
          <a:lstStyle/>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r>
              <a:rPr lang="en-US" sz="1600" b="1">
                <a:solidFill>
                  <a:schemeClr val="dk1"/>
                </a:solidFill>
              </a:rPr>
              <a:t>Q: How did Fleming test his hypothesis, and what experiment did he do? </a:t>
            </a: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indent="0" rtl="0">
              <a:spcBef>
                <a:spcPts val="0"/>
              </a:spcBef>
              <a:buNone/>
            </a:pPr>
            <a:r>
              <a:rPr lang="en-US" sz="1600">
                <a:solidFill>
                  <a:schemeClr val="dk1"/>
                </a:solidFill>
              </a:rPr>
              <a:t>[Use a pencil/pen and paper to answer the questions; then, click on the arrow to see the correct answers.]</a:t>
            </a:r>
          </a:p>
          <a:p>
            <a:pPr marL="0" indent="0" rtl="0">
              <a:spcBef>
                <a:spcPts val="0"/>
              </a:spcBef>
              <a:buNone/>
            </a:pPr>
            <a:endParaRPr>
              <a:solidFill>
                <a:schemeClr val="dk1"/>
              </a:solidFill>
            </a:endParaRPr>
          </a:p>
          <a:p>
            <a:pPr marL="0" lvl="0" indent="0" rtl="0">
              <a:spcBef>
                <a:spcPts val="0"/>
              </a:spcBef>
              <a:buNone/>
            </a:pPr>
            <a:endParaRPr>
              <a:solidFill>
                <a:schemeClr val="dk1"/>
              </a:solidFill>
            </a:endParaRPr>
          </a:p>
          <a:p>
            <a:pPr marL="0" lvl="0" indent="0" rtl="0">
              <a:spcBef>
                <a:spcPts val="0"/>
              </a:spcBef>
              <a:buNone/>
            </a:pPr>
            <a:endParaRPr>
              <a:solidFill>
                <a:schemeClr val="dk1"/>
              </a:solidFill>
            </a:endParaRPr>
          </a:p>
          <a:p>
            <a:pPr marL="0" lvl="0" indent="0" rtl="0">
              <a:spcBef>
                <a:spcPts val="0"/>
              </a:spcBef>
              <a:buNone/>
            </a:pPr>
            <a:endParaRPr>
              <a:solidFill>
                <a:schemeClr val="dk1"/>
              </a:solidFill>
            </a:endParaRPr>
          </a:p>
          <a:p>
            <a:pPr marL="0" lvl="0" indent="0" rtl="0">
              <a:spcBef>
                <a:spcPts val="0"/>
              </a:spcBef>
              <a:buClr>
                <a:srgbClr val="000000"/>
              </a:buClr>
              <a:buFont typeface="Arial"/>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320"/>
              </a:spcBef>
              <a:buNone/>
            </a:pPr>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948" name="Shape 948"/>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80</a:t>
            </a:fld>
            <a:endParaRPr lang="en-US" sz="1200" b="0" i="0" u="none" strike="noStrike" cap="none" baseline="0">
              <a:solidFill>
                <a:srgbClr val="888888"/>
              </a:solidFill>
              <a:latin typeface="Arial"/>
              <a:ea typeface="Arial"/>
              <a:cs typeface="Arial"/>
              <a:sym typeface="Arial"/>
            </a:endParaRPr>
          </a:p>
        </p:txBody>
      </p:sp>
      <p:sp>
        <p:nvSpPr>
          <p:cNvPr id="949" name="Shape 949"/>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950" name="Shape 950"/>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80</a:t>
            </a:fld>
            <a:endParaRPr lang="en-US" sz="1200" b="0" i="0" u="none" strike="noStrike" cap="none" baseline="0">
              <a:solidFill>
                <a:srgbClr val="888888"/>
              </a:solidFill>
              <a:latin typeface="Arial"/>
              <a:ea typeface="Arial"/>
              <a:cs typeface="Arial"/>
              <a:sym typeface="Arial"/>
            </a:endParaRPr>
          </a:p>
        </p:txBody>
      </p:sp>
      <p:pic>
        <p:nvPicPr>
          <p:cNvPr id="951" name="Shape 951"/>
          <p:cNvPicPr preferRelativeResize="0"/>
          <p:nvPr/>
        </p:nvPicPr>
        <p:blipFill rotWithShape="1">
          <a:blip r:embed="rId3">
            <a:alphaModFix/>
          </a:blip>
          <a:srcRect/>
          <a:stretch/>
        </p:blipFill>
        <p:spPr>
          <a:xfrm>
            <a:off x="4432660" y="5245160"/>
            <a:ext cx="822300" cy="822300"/>
          </a:xfrm>
          <a:prstGeom prst="rect">
            <a:avLst/>
          </a:prstGeom>
          <a:noFill/>
          <a:ln>
            <a:noFill/>
          </a:ln>
        </p:spPr>
      </p:pic>
      <p:sp>
        <p:nvSpPr>
          <p:cNvPr id="952" name="Shape 952"/>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953" name="Shape 953"/>
          <p:cNvSpPr/>
          <p:nvPr/>
        </p:nvSpPr>
        <p:spPr>
          <a:xfrm>
            <a:off x="457189" y="68581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Tree>
  </p:cSld>
  <p:clrMapOvr>
    <a:masterClrMapping/>
  </p:clrMapOvr>
  <p:transition spd="slow">
    <p:cut/>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958"/>
        <p:cNvGrpSpPr/>
        <p:nvPr/>
      </p:nvGrpSpPr>
      <p:grpSpPr>
        <a:xfrm>
          <a:off x="0" y="0"/>
          <a:ext cx="0" cy="0"/>
          <a:chOff x="0" y="0"/>
          <a:chExt cx="0" cy="0"/>
        </a:xfrm>
      </p:grpSpPr>
      <p:sp>
        <p:nvSpPr>
          <p:cNvPr id="959" name="Shape 95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81</a:t>
            </a:fld>
            <a:endParaRPr lang="en-US" sz="1200" b="0" i="0" u="none" strike="noStrike" cap="none" baseline="0">
              <a:solidFill>
                <a:srgbClr val="888888"/>
              </a:solidFill>
              <a:latin typeface="Arial"/>
              <a:ea typeface="Arial"/>
              <a:cs typeface="Arial"/>
              <a:sym typeface="Arial"/>
            </a:endParaRPr>
          </a:p>
        </p:txBody>
      </p:sp>
      <p:sp>
        <p:nvSpPr>
          <p:cNvPr id="960" name="Shape 96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961" name="Shape 961"/>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81</a:t>
            </a:fld>
            <a:endParaRPr lang="en-US" sz="1200" b="0" i="0" u="none" strike="noStrike" cap="none" baseline="0">
              <a:solidFill>
                <a:srgbClr val="888888"/>
              </a:solidFill>
              <a:latin typeface="Arial"/>
              <a:ea typeface="Arial"/>
              <a:cs typeface="Arial"/>
              <a:sym typeface="Arial"/>
            </a:endParaRPr>
          </a:p>
        </p:txBody>
      </p:sp>
      <p:sp>
        <p:nvSpPr>
          <p:cNvPr id="962" name="Shape 962"/>
          <p:cNvSpPr txBox="1"/>
          <p:nvPr/>
        </p:nvSpPr>
        <p:spPr>
          <a:xfrm>
            <a:off x="457200" y="1800925"/>
            <a:ext cx="4795800" cy="4023299"/>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n-US" sz="1600" b="1">
                <a:solidFill>
                  <a:schemeClr val="dk1"/>
                </a:solidFill>
              </a:rPr>
              <a:t>Q: How did Fleming test his hypothesis and what experiment did he do? </a:t>
            </a:r>
          </a:p>
          <a:p>
            <a:pPr rtl="0">
              <a:lnSpc>
                <a:spcPct val="115000"/>
              </a:lnSpc>
              <a:spcBef>
                <a:spcPts val="0"/>
              </a:spcBef>
              <a:buNone/>
            </a:pPr>
            <a:endParaRPr sz="1600">
              <a:solidFill>
                <a:schemeClr val="dk1"/>
              </a:solidFill>
            </a:endParaRPr>
          </a:p>
          <a:p>
            <a:pPr lvl="0" rtl="0">
              <a:lnSpc>
                <a:spcPct val="115000"/>
              </a:lnSpc>
              <a:spcBef>
                <a:spcPts val="0"/>
              </a:spcBef>
              <a:buNone/>
            </a:pPr>
            <a:endParaRPr sz="1600">
              <a:solidFill>
                <a:schemeClr val="dk1"/>
              </a:solidFill>
            </a:endParaRPr>
          </a:p>
          <a:p>
            <a:pPr lvl="0" rtl="0">
              <a:lnSpc>
                <a:spcPct val="115000"/>
              </a:lnSpc>
              <a:spcBef>
                <a:spcPts val="0"/>
              </a:spcBef>
              <a:buNone/>
            </a:pPr>
            <a:endParaRPr sz="1600">
              <a:solidFill>
                <a:schemeClr val="dk1"/>
              </a:solidFill>
            </a:endParaRPr>
          </a:p>
          <a:p>
            <a:pPr lvl="0" rtl="0">
              <a:lnSpc>
                <a:spcPct val="115000"/>
              </a:lnSpc>
              <a:spcBef>
                <a:spcPts val="0"/>
              </a:spcBef>
              <a:buNone/>
            </a:pPr>
            <a:r>
              <a:rPr lang="en-US" sz="1600"/>
              <a:t>A:</a:t>
            </a:r>
            <a:r>
              <a:rPr lang="en-US" sz="1600" b="1"/>
              <a:t> </a:t>
            </a:r>
            <a:r>
              <a:rPr lang="en-US" sz="1600"/>
              <a:t>Fleming decided to test his hypothesis by isolating the mold to see if it would kill bacteria.  The experiment consisted of Fleming transferring the mold to a nutrient broth solution. This solution contained all the materials the mold needed to grow.  After the mold grew, Fleming removed the mold from the nutrient broth, then added it to a culture of bacteria.  He observed the bacteria died when the mold was transferred to it.</a:t>
            </a:r>
          </a:p>
        </p:txBody>
      </p:sp>
      <p:sp>
        <p:nvSpPr>
          <p:cNvPr id="963" name="Shape 963"/>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964" name="Shape 964"/>
          <p:cNvSpPr/>
          <p:nvPr/>
        </p:nvSpPr>
        <p:spPr>
          <a:xfrm>
            <a:off x="457189" y="685812"/>
            <a:ext cx="2834676" cy="614735"/>
          </a:xfrm>
          <a:prstGeom prst="flowChartTerminator">
            <a:avLst/>
          </a:prstGeom>
          <a:solidFill>
            <a:srgbClr val="00FF00"/>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Test your hypothesis by doing an experiment</a:t>
            </a:r>
          </a:p>
        </p:txBody>
      </p:sp>
    </p:spTree>
  </p:cSld>
  <p:clrMapOvr>
    <a:masterClrMapping/>
  </p:clrMapOvr>
  <p:transition spd="slow">
    <p:cu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969"/>
        <p:cNvGrpSpPr/>
        <p:nvPr/>
      </p:nvGrpSpPr>
      <p:grpSpPr>
        <a:xfrm>
          <a:off x="0" y="0"/>
          <a:ext cx="0" cy="0"/>
          <a:chOff x="0" y="0"/>
          <a:chExt cx="0" cy="0"/>
        </a:xfrm>
      </p:grpSpPr>
      <p:sp>
        <p:nvSpPr>
          <p:cNvPr id="970" name="Shape 970"/>
          <p:cNvSpPr txBox="1">
            <a:spLocks noGrp="1"/>
          </p:cNvSpPr>
          <p:nvPr>
            <p:ph type="body" idx="1"/>
          </p:nvPr>
        </p:nvSpPr>
        <p:spPr>
          <a:xfrm>
            <a:off x="457200" y="1800000"/>
            <a:ext cx="4797900" cy="4063500"/>
          </a:xfrm>
          <a:prstGeom prst="rect">
            <a:avLst/>
          </a:prstGeom>
          <a:noFill/>
          <a:ln>
            <a:noFill/>
          </a:ln>
        </p:spPr>
        <p:txBody>
          <a:bodyPr lIns="91425" tIns="45700" rIns="91425" bIns="45700" anchor="t" anchorCtr="0">
            <a:noAutofit/>
          </a:bodyPr>
          <a:lstStyle/>
          <a:p>
            <a:pPr marL="0" lvl="0" indent="0" rtl="0">
              <a:spcBef>
                <a:spcPts val="0"/>
              </a:spcBef>
              <a:buNone/>
            </a:pPr>
            <a:r>
              <a:rPr lang="en-US" sz="1600" b="1">
                <a:solidFill>
                  <a:schemeClr val="dk1"/>
                </a:solidFill>
              </a:rPr>
              <a:t>Q: What was Fleming's analysis of the data collected and what conclusion did he draw?</a:t>
            </a:r>
            <a:r>
              <a:rPr lang="en-US" sz="1600">
                <a:solidFill>
                  <a:schemeClr val="dk1"/>
                </a:solidFill>
              </a:rPr>
              <a:t> </a:t>
            </a:r>
          </a:p>
          <a:p>
            <a:pPr marL="0" lv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endParaRPr sz="1600">
              <a:solidFill>
                <a:schemeClr val="dk1"/>
              </a:solidFill>
            </a:endParaRPr>
          </a:p>
          <a:p>
            <a:pPr marL="0" indent="0" rtl="0">
              <a:spcBef>
                <a:spcPts val="0"/>
              </a:spcBef>
              <a:buNone/>
            </a:pPr>
            <a:r>
              <a:rPr lang="en-US" sz="1600">
                <a:solidFill>
                  <a:schemeClr val="dk1"/>
                </a:solidFill>
              </a:rPr>
              <a:t>[Use a pencil/pen and paper to answer the questions; then, click on the arrow to see the correct answers.]</a:t>
            </a:r>
          </a:p>
          <a:p>
            <a:pPr marL="0" lvl="0" indent="0" rtl="0">
              <a:spcBef>
                <a:spcPts val="0"/>
              </a:spcBef>
              <a:buNone/>
            </a:pPr>
            <a:endParaRPr>
              <a:solidFill>
                <a:schemeClr val="dk1"/>
              </a:solidFill>
            </a:endParaRPr>
          </a:p>
          <a:p>
            <a:pPr marL="0" lvl="0" indent="0" rtl="0">
              <a:spcBef>
                <a:spcPts val="0"/>
              </a:spcBef>
              <a:buClr>
                <a:srgbClr val="000000"/>
              </a:buClr>
              <a:buFont typeface="Arial"/>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320"/>
              </a:spcBef>
              <a:buNone/>
            </a:pPr>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971" name="Shape 971"/>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82</a:t>
            </a:fld>
            <a:endParaRPr lang="en-US" sz="1200" b="0" i="0" u="none" strike="noStrike" cap="none" baseline="0">
              <a:solidFill>
                <a:srgbClr val="888888"/>
              </a:solidFill>
              <a:latin typeface="Arial"/>
              <a:ea typeface="Arial"/>
              <a:cs typeface="Arial"/>
              <a:sym typeface="Arial"/>
            </a:endParaRPr>
          </a:p>
        </p:txBody>
      </p:sp>
      <p:sp>
        <p:nvSpPr>
          <p:cNvPr id="972" name="Shape 972"/>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973" name="Shape 973"/>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82</a:t>
            </a:fld>
            <a:endParaRPr lang="en-US" sz="1200" b="0" i="0" u="none" strike="noStrike" cap="none" baseline="0">
              <a:solidFill>
                <a:srgbClr val="888888"/>
              </a:solidFill>
              <a:latin typeface="Arial"/>
              <a:ea typeface="Arial"/>
              <a:cs typeface="Arial"/>
              <a:sym typeface="Arial"/>
            </a:endParaRPr>
          </a:p>
        </p:txBody>
      </p:sp>
      <p:pic>
        <p:nvPicPr>
          <p:cNvPr id="974" name="Shape 974"/>
          <p:cNvPicPr preferRelativeResize="0"/>
          <p:nvPr/>
        </p:nvPicPr>
        <p:blipFill rotWithShape="1">
          <a:blip r:embed="rId3">
            <a:alphaModFix/>
          </a:blip>
          <a:srcRect/>
          <a:stretch/>
        </p:blipFill>
        <p:spPr>
          <a:xfrm>
            <a:off x="4432660" y="5245160"/>
            <a:ext cx="822300" cy="822300"/>
          </a:xfrm>
          <a:prstGeom prst="rect">
            <a:avLst/>
          </a:prstGeom>
          <a:noFill/>
          <a:ln>
            <a:noFill/>
          </a:ln>
        </p:spPr>
      </p:pic>
      <p:sp>
        <p:nvSpPr>
          <p:cNvPr id="975" name="Shape 975"/>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976" name="Shape 976"/>
          <p:cNvSpPr/>
          <p:nvPr/>
        </p:nvSpPr>
        <p:spPr>
          <a:xfrm>
            <a:off x="457194" y="685825"/>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spTree>
  </p:cSld>
  <p:clrMapOvr>
    <a:masterClrMapping/>
  </p:clrMapOvr>
  <p:transition spd="slow">
    <p:cu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981"/>
        <p:cNvGrpSpPr/>
        <p:nvPr/>
      </p:nvGrpSpPr>
      <p:grpSpPr>
        <a:xfrm>
          <a:off x="0" y="0"/>
          <a:ext cx="0" cy="0"/>
          <a:chOff x="0" y="0"/>
          <a:chExt cx="0" cy="0"/>
        </a:xfrm>
      </p:grpSpPr>
      <p:sp>
        <p:nvSpPr>
          <p:cNvPr id="982" name="Shape 982"/>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83</a:t>
            </a:fld>
            <a:endParaRPr lang="en-US" sz="1200" b="0" i="0" u="none" strike="noStrike" cap="none" baseline="0">
              <a:solidFill>
                <a:srgbClr val="888888"/>
              </a:solidFill>
              <a:latin typeface="Arial"/>
              <a:ea typeface="Arial"/>
              <a:cs typeface="Arial"/>
              <a:sym typeface="Arial"/>
            </a:endParaRPr>
          </a:p>
        </p:txBody>
      </p:sp>
      <p:sp>
        <p:nvSpPr>
          <p:cNvPr id="983" name="Shape 983"/>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984" name="Shape 984"/>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83</a:t>
            </a:fld>
            <a:endParaRPr lang="en-US" sz="1200" b="0" i="0" u="none" strike="noStrike" cap="none" baseline="0">
              <a:solidFill>
                <a:srgbClr val="888888"/>
              </a:solidFill>
              <a:latin typeface="Arial"/>
              <a:ea typeface="Arial"/>
              <a:cs typeface="Arial"/>
              <a:sym typeface="Arial"/>
            </a:endParaRPr>
          </a:p>
        </p:txBody>
      </p:sp>
      <p:sp>
        <p:nvSpPr>
          <p:cNvPr id="985" name="Shape 985"/>
          <p:cNvSpPr txBox="1"/>
          <p:nvPr/>
        </p:nvSpPr>
        <p:spPr>
          <a:xfrm>
            <a:off x="457200" y="1347825"/>
            <a:ext cx="4737900" cy="37335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n-US" sz="1600" b="1"/>
              <a:t>Q: What was Fleming's analysis of the data collected and what conclusion did he draw? </a:t>
            </a:r>
          </a:p>
          <a:p>
            <a:pPr lvl="0" rtl="0">
              <a:lnSpc>
                <a:spcPct val="115000"/>
              </a:lnSpc>
              <a:spcBef>
                <a:spcPts val="0"/>
              </a:spcBef>
              <a:buNone/>
            </a:pPr>
            <a:endParaRPr sz="1600"/>
          </a:p>
          <a:p>
            <a:pPr lvl="0" rtl="0">
              <a:lnSpc>
                <a:spcPct val="115000"/>
              </a:lnSpc>
              <a:spcBef>
                <a:spcPts val="0"/>
              </a:spcBef>
              <a:buNone/>
            </a:pPr>
            <a:endParaRPr sz="1600"/>
          </a:p>
          <a:p>
            <a:pPr lvl="0" rtl="0">
              <a:lnSpc>
                <a:spcPct val="115000"/>
              </a:lnSpc>
              <a:spcBef>
                <a:spcPts val="0"/>
              </a:spcBef>
              <a:buClr>
                <a:schemeClr val="dk1"/>
              </a:buClr>
              <a:buSzPct val="68750"/>
              <a:buFont typeface="Arial"/>
              <a:buNone/>
            </a:pPr>
            <a:r>
              <a:rPr lang="en-US" sz="1600"/>
              <a:t>A:</a:t>
            </a:r>
            <a:r>
              <a:rPr lang="en-US" sz="1600" b="1"/>
              <a:t> </a:t>
            </a:r>
            <a:r>
              <a:rPr lang="en-US" sz="1600"/>
              <a:t>When observing that the bacteria died when the mold was added to it, he concluded that the Penicillium mold kills bacteria.  This conclusion was later used to develop antibiotics to treat a variety of diseases. </a:t>
            </a:r>
          </a:p>
          <a:p>
            <a:pPr lvl="0" rtl="0">
              <a:lnSpc>
                <a:spcPct val="115000"/>
              </a:lnSpc>
              <a:spcBef>
                <a:spcPts val="0"/>
              </a:spcBef>
              <a:buNone/>
            </a:pPr>
            <a:endParaRPr sz="1600">
              <a:solidFill>
                <a:schemeClr val="dk1"/>
              </a:solidFill>
            </a:endParaRPr>
          </a:p>
        </p:txBody>
      </p:sp>
      <p:sp>
        <p:nvSpPr>
          <p:cNvPr id="986" name="Shape 986"/>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987" name="Shape 987"/>
          <p:cNvSpPr/>
          <p:nvPr/>
        </p:nvSpPr>
        <p:spPr>
          <a:xfrm>
            <a:off x="457194" y="685825"/>
            <a:ext cx="2723166" cy="614735"/>
          </a:xfrm>
          <a:prstGeom prst="flowChartTerminator">
            <a:avLst/>
          </a:prstGeom>
          <a:solidFill>
            <a:srgbClr val="4A86E8"/>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Analyze your data and draw a conclusion</a:t>
            </a:r>
          </a:p>
        </p:txBody>
      </p:sp>
    </p:spTree>
  </p:cSld>
  <p:clrMapOvr>
    <a:masterClrMapping/>
  </p:clrMapOvr>
  <p:transition spd="slow">
    <p:cut/>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992"/>
        <p:cNvGrpSpPr/>
        <p:nvPr/>
      </p:nvGrpSpPr>
      <p:grpSpPr>
        <a:xfrm>
          <a:off x="0" y="0"/>
          <a:ext cx="0" cy="0"/>
          <a:chOff x="0" y="0"/>
          <a:chExt cx="0" cy="0"/>
        </a:xfrm>
      </p:grpSpPr>
      <p:sp>
        <p:nvSpPr>
          <p:cNvPr id="993" name="Shape 993"/>
          <p:cNvSpPr txBox="1">
            <a:spLocks noGrp="1"/>
          </p:cNvSpPr>
          <p:nvPr>
            <p:ph type="body" idx="1"/>
          </p:nvPr>
        </p:nvSpPr>
        <p:spPr>
          <a:xfrm>
            <a:off x="457200" y="1300550"/>
            <a:ext cx="4701300" cy="5057999"/>
          </a:xfrm>
          <a:prstGeom prst="rect">
            <a:avLst/>
          </a:prstGeom>
          <a:noFill/>
          <a:ln>
            <a:noFill/>
          </a:ln>
        </p:spPr>
        <p:txBody>
          <a:bodyPr lIns="91425" tIns="45700" rIns="91425" bIns="45700" anchor="t" anchorCtr="0">
            <a:noAutofit/>
          </a:bodyPr>
          <a:lstStyle/>
          <a:p>
            <a:pPr marL="0" lvl="0" indent="0" rtl="0">
              <a:spcBef>
                <a:spcPts val="0"/>
              </a:spcBef>
              <a:buClr>
                <a:srgbClr val="000000"/>
              </a:buClr>
              <a:buFont typeface="Arial"/>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r>
              <a:rPr lang="en-US" sz="1600" b="1">
                <a:solidFill>
                  <a:schemeClr val="dk1"/>
                </a:solidFill>
              </a:rPr>
              <a:t>Q: Was Fleming's hypothesis correct?  Explain.</a:t>
            </a: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marL="0" lvl="0" indent="0" rtl="0">
              <a:spcBef>
                <a:spcPts val="0"/>
              </a:spcBef>
              <a:buClr>
                <a:schemeClr val="dk1"/>
              </a:buClr>
              <a:buSzPct val="68750"/>
              <a:buFont typeface="Arial"/>
              <a:buNone/>
            </a:pPr>
            <a:r>
              <a:rPr lang="en-US" sz="1600">
                <a:solidFill>
                  <a:schemeClr val="dk1"/>
                </a:solidFill>
              </a:rPr>
              <a:t>[Use a pencil/pen and paper to answer the questions; then, click on the arrow to see the correct answers.]</a:t>
            </a:r>
          </a:p>
          <a:p>
            <a:pPr marL="0" lvl="0" indent="0" rtl="0">
              <a:spcBef>
                <a:spcPts val="0"/>
              </a:spcBef>
              <a:buClr>
                <a:schemeClr val="dk1"/>
              </a:buClr>
              <a:buFont typeface="Arial"/>
              <a:buNone/>
            </a:pPr>
            <a:endParaRPr b="1">
              <a:solidFill>
                <a:schemeClr val="dk1"/>
              </a:solidFill>
            </a:endParaRPr>
          </a:p>
          <a:p>
            <a:pPr marL="0" lvl="0" indent="0" rtl="0">
              <a:spcBef>
                <a:spcPts val="0"/>
              </a:spcBef>
              <a:buClr>
                <a:schemeClr val="dk1"/>
              </a:buClr>
              <a:buFont typeface="Arial"/>
              <a:buNone/>
            </a:pPr>
            <a:endParaRPr>
              <a:solidFill>
                <a:schemeClr val="dk1"/>
              </a:solidFill>
            </a:endParaRPr>
          </a:p>
          <a:p>
            <a:pPr marL="0" lvl="0" indent="0" rtl="0">
              <a:spcBef>
                <a:spcPts val="0"/>
              </a:spcBef>
              <a:buClr>
                <a:schemeClr val="dk1"/>
              </a:buClr>
              <a:buFont typeface="Arial"/>
              <a:buNone/>
            </a:pPr>
            <a:endParaRPr b="1">
              <a:solidFill>
                <a:schemeClr val="dk1"/>
              </a:solidFill>
            </a:endParaRPr>
          </a:p>
          <a:p>
            <a:pPr marL="0" lvl="0" indent="0" rtl="0">
              <a:spcBef>
                <a:spcPts val="0"/>
              </a:spcBef>
              <a:buClr>
                <a:schemeClr val="dk1"/>
              </a:buClr>
              <a:buFont typeface="Arial"/>
              <a:buNone/>
            </a:pPr>
            <a:endParaRPr b="1">
              <a:solidFill>
                <a:schemeClr val="dk1"/>
              </a:solidFill>
            </a:endParaRPr>
          </a:p>
          <a:p>
            <a:pPr marL="0" indent="0" rtl="0">
              <a:spcBef>
                <a:spcPts val="0"/>
              </a:spcBef>
              <a:buNone/>
            </a:pPr>
            <a:endParaRPr>
              <a:solidFill>
                <a:schemeClr val="dk1"/>
              </a:solidFill>
            </a:endParaRPr>
          </a:p>
          <a:p>
            <a:pPr marL="0" lvl="0" indent="0" rtl="0">
              <a:spcBef>
                <a:spcPts val="0"/>
              </a:spcBef>
              <a:buNone/>
            </a:pPr>
            <a:endParaRPr>
              <a:solidFill>
                <a:schemeClr val="dk1"/>
              </a:solidFill>
            </a:endParaRPr>
          </a:p>
          <a:p>
            <a:pPr marL="0" lvl="0" indent="0" rtl="0">
              <a:spcBef>
                <a:spcPts val="0"/>
              </a:spcBef>
              <a:buClr>
                <a:srgbClr val="000000"/>
              </a:buClr>
              <a:buFont typeface="Arial"/>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0"/>
              </a:spcBef>
              <a:buClr>
                <a:schemeClr val="dk1"/>
              </a:buClr>
              <a:buFont typeface="Calibri"/>
              <a:buNone/>
            </a:pPr>
            <a:endParaRPr sz="1600">
              <a:solidFill>
                <a:schemeClr val="dk1"/>
              </a:solidFill>
            </a:endParaRPr>
          </a:p>
          <a:p>
            <a:pPr marL="0" marR="0" lvl="0" indent="0" algn="l" rtl="0">
              <a:spcBef>
                <a:spcPts val="320"/>
              </a:spcBef>
              <a:buNone/>
            </a:pPr>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994" name="Shape 994"/>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84</a:t>
            </a:fld>
            <a:endParaRPr lang="en-US" sz="1200" b="0" i="0" u="none" strike="noStrike" cap="none" baseline="0">
              <a:solidFill>
                <a:srgbClr val="888888"/>
              </a:solidFill>
              <a:latin typeface="Arial"/>
              <a:ea typeface="Arial"/>
              <a:cs typeface="Arial"/>
              <a:sym typeface="Arial"/>
            </a:endParaRPr>
          </a:p>
        </p:txBody>
      </p:sp>
      <p:sp>
        <p:nvSpPr>
          <p:cNvPr id="995" name="Shape 99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996" name="Shape 996"/>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84</a:t>
            </a:fld>
            <a:endParaRPr lang="en-US" sz="1200" b="0" i="0" u="none" strike="noStrike" cap="none" baseline="0">
              <a:solidFill>
                <a:srgbClr val="888888"/>
              </a:solidFill>
              <a:latin typeface="Arial"/>
              <a:ea typeface="Arial"/>
              <a:cs typeface="Arial"/>
              <a:sym typeface="Arial"/>
            </a:endParaRPr>
          </a:p>
        </p:txBody>
      </p:sp>
      <p:pic>
        <p:nvPicPr>
          <p:cNvPr id="997" name="Shape 997"/>
          <p:cNvPicPr preferRelativeResize="0"/>
          <p:nvPr/>
        </p:nvPicPr>
        <p:blipFill rotWithShape="1">
          <a:blip r:embed="rId3">
            <a:alphaModFix/>
          </a:blip>
          <a:srcRect/>
          <a:stretch/>
        </p:blipFill>
        <p:spPr>
          <a:xfrm>
            <a:off x="4336110" y="5274610"/>
            <a:ext cx="822300" cy="822300"/>
          </a:xfrm>
          <a:prstGeom prst="rect">
            <a:avLst/>
          </a:prstGeom>
          <a:noFill/>
          <a:ln>
            <a:noFill/>
          </a:ln>
        </p:spPr>
      </p:pic>
      <p:sp>
        <p:nvSpPr>
          <p:cNvPr id="998" name="Shape 998"/>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999" name="Shape 999"/>
          <p:cNvSpPr/>
          <p:nvPr/>
        </p:nvSpPr>
        <p:spPr>
          <a:xfrm>
            <a:off x="457211" y="685825"/>
            <a:ext cx="2834676" cy="614735"/>
          </a:xfrm>
          <a:prstGeom prst="flowChartTerminator">
            <a:avLst/>
          </a:prstGeom>
          <a:solidFill>
            <a:srgbClr val="FF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Report your results (Was your hypothesis correct?)</a:t>
            </a:r>
          </a:p>
        </p:txBody>
      </p:sp>
    </p:spTree>
  </p:cSld>
  <p:clrMapOvr>
    <a:masterClrMapping/>
  </p:clrMapOvr>
  <p:transition spd="slow">
    <p:cut/>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1004"/>
        <p:cNvGrpSpPr/>
        <p:nvPr/>
      </p:nvGrpSpPr>
      <p:grpSpPr>
        <a:xfrm>
          <a:off x="0" y="0"/>
          <a:ext cx="0" cy="0"/>
          <a:chOff x="0" y="0"/>
          <a:chExt cx="0" cy="0"/>
        </a:xfrm>
      </p:grpSpPr>
      <p:sp>
        <p:nvSpPr>
          <p:cNvPr id="1005" name="Shape 1005"/>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85</a:t>
            </a:fld>
            <a:endParaRPr lang="en-US" sz="1200" b="0" i="0" u="none" strike="noStrike" cap="none" baseline="0">
              <a:solidFill>
                <a:srgbClr val="888888"/>
              </a:solidFill>
              <a:latin typeface="Arial"/>
              <a:ea typeface="Arial"/>
              <a:cs typeface="Arial"/>
              <a:sym typeface="Arial"/>
            </a:endParaRPr>
          </a:p>
        </p:txBody>
      </p:sp>
      <p:sp>
        <p:nvSpPr>
          <p:cNvPr id="1006" name="Shape 1006"/>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1007" name="Shape 1007"/>
          <p:cNvSpPr txBox="1">
            <a:spLocks noGrp="1"/>
          </p:cNvSpPr>
          <p:nvPr>
            <p:ph type="sldNum" idx="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85</a:t>
            </a:fld>
            <a:endParaRPr lang="en-US" sz="1200" b="0" i="0" u="none" strike="noStrike" cap="none" baseline="0">
              <a:solidFill>
                <a:srgbClr val="888888"/>
              </a:solidFill>
              <a:latin typeface="Arial"/>
              <a:ea typeface="Arial"/>
              <a:cs typeface="Arial"/>
              <a:sym typeface="Arial"/>
            </a:endParaRPr>
          </a:p>
        </p:txBody>
      </p:sp>
      <p:sp>
        <p:nvSpPr>
          <p:cNvPr id="1008" name="Shape 1008"/>
          <p:cNvSpPr txBox="1"/>
          <p:nvPr/>
        </p:nvSpPr>
        <p:spPr>
          <a:xfrm>
            <a:off x="457200" y="1355475"/>
            <a:ext cx="4807499" cy="3630000"/>
          </a:xfrm>
          <a:prstGeom prst="rect">
            <a:avLst/>
          </a:prstGeom>
          <a:noFill/>
          <a:ln>
            <a:noFill/>
          </a:ln>
        </p:spPr>
        <p:txBody>
          <a:bodyPr lIns="91425" tIns="91425" rIns="91425" bIns="91425" anchor="ctr" anchorCtr="0">
            <a:noAutofit/>
          </a:bodyPr>
          <a:lstStyle/>
          <a:p>
            <a:pPr lvl="0" rtl="0">
              <a:spcBef>
                <a:spcPts val="0"/>
              </a:spcBef>
              <a:buClr>
                <a:schemeClr val="dk1"/>
              </a:buClr>
              <a:buSzPct val="68750"/>
              <a:buFont typeface="Arial"/>
              <a:buNone/>
            </a:pPr>
            <a:r>
              <a:rPr lang="en-US" sz="1600" b="1"/>
              <a:t>Q: Was Fleming's hypothesis correct?  Explain.</a:t>
            </a:r>
          </a:p>
          <a:p>
            <a:pPr lvl="0" rtl="0">
              <a:lnSpc>
                <a:spcPct val="115000"/>
              </a:lnSpc>
              <a:spcBef>
                <a:spcPts val="0"/>
              </a:spcBef>
              <a:buNone/>
            </a:pPr>
            <a:endParaRPr sz="1600"/>
          </a:p>
          <a:p>
            <a:pPr lvl="0" rtl="0">
              <a:lnSpc>
                <a:spcPct val="115000"/>
              </a:lnSpc>
              <a:spcBef>
                <a:spcPts val="0"/>
              </a:spcBef>
              <a:buNone/>
            </a:pPr>
            <a:endParaRPr sz="1600"/>
          </a:p>
          <a:p>
            <a:pPr rtl="0">
              <a:lnSpc>
                <a:spcPct val="115000"/>
              </a:lnSpc>
              <a:spcBef>
                <a:spcPts val="0"/>
              </a:spcBef>
              <a:buNone/>
            </a:pPr>
            <a:r>
              <a:rPr lang="en-US" sz="1600"/>
              <a:t>A: Fleming's hypothesis was the mold produced a chemical that killed the bacteria. His tests results showed when mold was added to a culture of bacteria, the bacteria died. This confirmed Fleming’s hypothesis.</a:t>
            </a:r>
          </a:p>
          <a:p>
            <a:pPr lvl="0" rtl="0">
              <a:lnSpc>
                <a:spcPct val="115000"/>
              </a:lnSpc>
              <a:spcBef>
                <a:spcPts val="0"/>
              </a:spcBef>
              <a:buNone/>
            </a:pPr>
            <a:endParaRPr sz="1600"/>
          </a:p>
        </p:txBody>
      </p:sp>
      <p:sp>
        <p:nvSpPr>
          <p:cNvPr id="1009" name="Shape 1009"/>
          <p:cNvSpPr txBox="1"/>
          <p:nvPr/>
        </p:nvSpPr>
        <p:spPr>
          <a:xfrm>
            <a:off x="5810725" y="320275"/>
            <a:ext cx="3019800" cy="6004199"/>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t" anchorCtr="0">
            <a:noAutofit/>
          </a:bodyPr>
          <a:lstStyle/>
          <a:p>
            <a:pPr lvl="0" rtl="0">
              <a:spcBef>
                <a:spcPts val="0"/>
              </a:spcBef>
              <a:buSzPct val="25000"/>
              <a:buNone/>
            </a:pPr>
            <a:r>
              <a:rPr lang="en-US" sz="1200" b="1">
                <a:solidFill>
                  <a:schemeClr val="dk1"/>
                </a:solidFill>
              </a:rPr>
              <a:t>Case Study: How Penicillin Was Discovered.</a:t>
            </a:r>
          </a:p>
          <a:p>
            <a:pPr lvl="0" rtl="0">
              <a:spcBef>
                <a:spcPts val="0"/>
              </a:spcBef>
              <a:buNone/>
            </a:pPr>
            <a:endParaRPr sz="1200" b="1">
              <a:solidFill>
                <a:schemeClr val="dk1"/>
              </a:solidFill>
            </a:endParaRPr>
          </a:p>
          <a:p>
            <a:pPr lvl="0" rtl="0">
              <a:spcBef>
                <a:spcPts val="0"/>
              </a:spcBef>
              <a:buNone/>
            </a:pPr>
            <a:r>
              <a:rPr lang="en-US" sz="1200">
                <a:solidFill>
                  <a:schemeClr val="dk1"/>
                </a:solidFill>
              </a:rPr>
              <a:t>In 1928, Sir Alexander Fleming was studying Staphylococcus bacteria growing in culture dishes. He noticed that a mold called Penicillium was also growing in some of the dishes. A clear area existed around the mold because all the bacteria that had grown in this area had died. In the culture dishes without the mold, no clear areas were present.</a:t>
            </a:r>
          </a:p>
          <a:p>
            <a:pPr lvl="0" rtl="0">
              <a:spcBef>
                <a:spcPts val="0"/>
              </a:spcBef>
              <a:buNone/>
            </a:pPr>
            <a:r>
              <a:rPr lang="en-US" sz="1200">
                <a:solidFill>
                  <a:schemeClr val="dk1"/>
                </a:solidFill>
              </a:rPr>
              <a:t> </a:t>
            </a:r>
          </a:p>
          <a:p>
            <a:pPr lvl="0" rtl="0">
              <a:spcBef>
                <a:spcPts val="0"/>
              </a:spcBef>
              <a:buNone/>
            </a:pPr>
            <a:endParaRPr sz="1200">
              <a:solidFill>
                <a:schemeClr val="dk1"/>
              </a:solidFill>
            </a:endParaRPr>
          </a:p>
          <a:p>
            <a:pPr lvl="0" rtl="0">
              <a:spcBef>
                <a:spcPts val="0"/>
              </a:spcBef>
              <a:buNone/>
            </a:pPr>
            <a:r>
              <a:rPr lang="en-US" sz="1200">
                <a:solidFill>
                  <a:schemeClr val="dk1"/>
                </a:solidFill>
              </a:rPr>
              <a:t>Fleming hypothesized that the mold must be producing a chemical that killed the bacteria. He decided to isolate this substance and test it to see if it would kill bacteria. Fleming transferred the mold to a nutrient broth solution. This solution contained all the materials the mold needed to grow. After the mold grew, he removed it from the nutrient broth. Fleming then added the nutrient broth in which the mold had grown to a culture of bacteria. He observed that the bacteria died which was later used to develop antibiotics used to treat a variety of diseases.</a:t>
            </a:r>
          </a:p>
          <a:p>
            <a:pPr lvl="0" rtl="0">
              <a:spcBef>
                <a:spcPts val="0"/>
              </a:spcBef>
              <a:buNone/>
            </a:pPr>
            <a:endParaRPr sz="900">
              <a:solidFill>
                <a:schemeClr val="dk1"/>
              </a:solidFill>
            </a:endParaRPr>
          </a:p>
          <a:p>
            <a:pPr lvl="0" rtl="0">
              <a:spcBef>
                <a:spcPts val="0"/>
              </a:spcBef>
              <a:buNone/>
            </a:pPr>
            <a:endParaRPr sz="900">
              <a:solidFill>
                <a:schemeClr val="dk1"/>
              </a:solidFill>
            </a:endParaRPr>
          </a:p>
        </p:txBody>
      </p:sp>
      <p:sp>
        <p:nvSpPr>
          <p:cNvPr id="1010" name="Shape 1010"/>
          <p:cNvSpPr/>
          <p:nvPr/>
        </p:nvSpPr>
        <p:spPr>
          <a:xfrm>
            <a:off x="457211" y="685825"/>
            <a:ext cx="2834676" cy="614735"/>
          </a:xfrm>
          <a:prstGeom prst="flowChartTerminator">
            <a:avLst/>
          </a:prstGeom>
          <a:solidFill>
            <a:srgbClr val="FF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a:solidFill>
                  <a:schemeClr val="dk1"/>
                </a:solidFill>
              </a:rPr>
              <a:t>Report your results (Was your hypothesis correct?)</a:t>
            </a:r>
          </a:p>
        </p:txBody>
      </p:sp>
    </p:spTree>
  </p:cSld>
  <p:clrMapOvr>
    <a:masterClrMapping/>
  </p:clrMapOvr>
  <p:transition spd="slow">
    <p:cu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1015"/>
        <p:cNvGrpSpPr/>
        <p:nvPr/>
      </p:nvGrpSpPr>
      <p:grpSpPr>
        <a:xfrm>
          <a:off x="0" y="0"/>
          <a:ext cx="0" cy="0"/>
          <a:chOff x="0" y="0"/>
          <a:chExt cx="0" cy="0"/>
        </a:xfrm>
      </p:grpSpPr>
      <p:sp>
        <p:nvSpPr>
          <p:cNvPr id="1016" name="Shape 1016"/>
          <p:cNvSpPr txBox="1">
            <a:spLocks noGrp="1"/>
          </p:cNvSpPr>
          <p:nvPr>
            <p:ph type="title"/>
          </p:nvPr>
        </p:nvSpPr>
        <p:spPr>
          <a:xfrm>
            <a:off x="457200" y="762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Arial"/>
                <a:ea typeface="Arial"/>
                <a:cs typeface="Arial"/>
                <a:sym typeface="Arial"/>
              </a:rPr>
              <a:t>Practice Your Skills</a:t>
            </a:r>
          </a:p>
        </p:txBody>
      </p:sp>
      <p:sp>
        <p:nvSpPr>
          <p:cNvPr id="1017" name="Shape 1017"/>
          <p:cNvSpPr txBox="1">
            <a:spLocks noGrp="1"/>
          </p:cNvSpPr>
          <p:nvPr>
            <p:ph type="body" idx="1"/>
          </p:nvPr>
        </p:nvSpPr>
        <p:spPr>
          <a:xfrm>
            <a:off x="457200" y="1295400"/>
            <a:ext cx="5492999" cy="50291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Font typeface="Arial"/>
              <a:buNone/>
            </a:pPr>
            <a:endParaRPr sz="11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a:p>
            <a:pPr marL="0" marR="0" lvl="0" indent="0" algn="l" rtl="0">
              <a:spcBef>
                <a:spcPts val="0"/>
              </a:spcBef>
              <a:buClr>
                <a:schemeClr val="dk1"/>
              </a:buClr>
              <a:buFont typeface="Arial"/>
              <a:buNone/>
            </a:pPr>
            <a:endParaRPr sz="1600">
              <a:solidFill>
                <a:schemeClr val="dk1"/>
              </a:solidFill>
            </a:endParaRPr>
          </a:p>
        </p:txBody>
      </p:sp>
      <p:sp>
        <p:nvSpPr>
          <p:cNvPr id="1018" name="Shape 1018"/>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86</a:t>
            </a:fld>
            <a:endParaRPr lang="en-US" sz="1200" b="0" i="0" u="none" strike="noStrike" cap="none" baseline="0">
              <a:solidFill>
                <a:srgbClr val="888888"/>
              </a:solidFill>
              <a:latin typeface="Arial"/>
              <a:ea typeface="Arial"/>
              <a:cs typeface="Arial"/>
              <a:sym typeface="Arial"/>
            </a:endParaRPr>
          </a:p>
        </p:txBody>
      </p:sp>
      <p:sp>
        <p:nvSpPr>
          <p:cNvPr id="1019" name="Shape 1019"/>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1020" name="Shape 1020"/>
          <p:cNvSpPr txBox="1"/>
          <p:nvPr/>
        </p:nvSpPr>
        <p:spPr>
          <a:xfrm>
            <a:off x="544475" y="1356537"/>
            <a:ext cx="4209600" cy="4846799"/>
          </a:xfrm>
          <a:prstGeom prst="rect">
            <a:avLst/>
          </a:prstGeom>
          <a:noFill/>
          <a:ln>
            <a:noFill/>
          </a:ln>
        </p:spPr>
        <p:txBody>
          <a:bodyPr lIns="91425" tIns="91425" rIns="91425" bIns="91425" anchor="t" anchorCtr="0">
            <a:noAutofit/>
          </a:bodyPr>
          <a:lstStyle/>
          <a:p>
            <a:pPr lvl="0" rtl="0">
              <a:spcBef>
                <a:spcPts val="0"/>
              </a:spcBef>
              <a:buNone/>
            </a:pPr>
            <a:endParaRPr sz="1600">
              <a:solidFill>
                <a:schemeClr val="dk1"/>
              </a:solidFill>
            </a:endParaRPr>
          </a:p>
          <a:p>
            <a:pPr rtl="0">
              <a:spcBef>
                <a:spcPts val="0"/>
              </a:spcBef>
              <a:buNone/>
            </a:pPr>
            <a:r>
              <a:rPr lang="en-US" sz="1600">
                <a:solidFill>
                  <a:schemeClr val="dk1"/>
                </a:solidFill>
              </a:rPr>
              <a:t>Practice matching the steps of the scientific method to their description with the Quizlet Scatter game. </a:t>
            </a:r>
          </a:p>
          <a:p>
            <a:pPr rtl="0">
              <a:spcBef>
                <a:spcPts val="0"/>
              </a:spcBef>
              <a:buNone/>
            </a:pPr>
            <a:endParaRPr sz="1600"/>
          </a:p>
          <a:p>
            <a:pPr marL="457200" indent="0" rtl="0">
              <a:spcBef>
                <a:spcPts val="0"/>
              </a:spcBef>
              <a:buNone/>
            </a:pPr>
            <a:r>
              <a:rPr lang="en-US" sz="1600"/>
              <a:t>First, click </a:t>
            </a:r>
            <a:r>
              <a:rPr lang="en-US" sz="1600" u="sng">
                <a:solidFill>
                  <a:schemeClr val="hlink"/>
                </a:solidFill>
                <a:hlinkClick r:id="rId3"/>
              </a:rPr>
              <a:t>here</a:t>
            </a:r>
            <a:r>
              <a:rPr lang="en-US" sz="1600">
                <a:solidFill>
                  <a:srgbClr val="FF0000"/>
                </a:solidFill>
              </a:rPr>
              <a:t> </a:t>
            </a:r>
            <a:r>
              <a:rPr lang="en-US" sz="1600"/>
              <a:t>to go to the Quizlet Scatter game, then click the “Start Game” link. </a:t>
            </a:r>
          </a:p>
          <a:p>
            <a:pPr lvl="0" rtl="0">
              <a:spcBef>
                <a:spcPts val="0"/>
              </a:spcBef>
              <a:buNone/>
            </a:pPr>
            <a:endParaRPr sz="1600"/>
          </a:p>
          <a:p>
            <a:pPr lvl="0" rtl="0">
              <a:spcBef>
                <a:spcPts val="0"/>
              </a:spcBef>
              <a:buNone/>
            </a:pPr>
            <a:endParaRPr sz="1600"/>
          </a:p>
          <a:p>
            <a:pPr marL="457200" lvl="0" indent="0" rtl="0">
              <a:spcBef>
                <a:spcPts val="0"/>
              </a:spcBef>
              <a:buNone/>
            </a:pPr>
            <a:r>
              <a:rPr lang="en-US" sz="1600" b="1" u="sng"/>
              <a:t>Directions:</a:t>
            </a:r>
          </a:p>
          <a:p>
            <a:pPr marL="457200" indent="0" rtl="0">
              <a:spcBef>
                <a:spcPts val="0"/>
              </a:spcBef>
              <a:buNone/>
            </a:pPr>
            <a:r>
              <a:rPr lang="en-US" sz="1600"/>
              <a:t>You must match all six steps of the scientific method to their description. </a:t>
            </a:r>
          </a:p>
          <a:p>
            <a:pPr marL="457200" indent="0" rtl="0">
              <a:spcBef>
                <a:spcPts val="0"/>
              </a:spcBef>
              <a:buNone/>
            </a:pPr>
            <a:endParaRPr sz="1600"/>
          </a:p>
          <a:p>
            <a:pPr marL="457200" lvl="0" indent="0" rtl="0">
              <a:spcBef>
                <a:spcPts val="0"/>
              </a:spcBef>
              <a:buNone/>
            </a:pPr>
            <a:r>
              <a:rPr lang="en-US" sz="1600"/>
              <a:t>Drag the step number and drop it on top of its description to see how quickly you can match the steps of the scientific method to their description.</a:t>
            </a:r>
          </a:p>
          <a:p>
            <a:pPr lvl="0" rtl="0">
              <a:spcBef>
                <a:spcPts val="0"/>
              </a:spcBef>
              <a:buNone/>
            </a:pPr>
            <a:endParaRPr>
              <a:solidFill>
                <a:schemeClr val="dk1"/>
              </a:solidFill>
            </a:endParaRPr>
          </a:p>
          <a:p>
            <a:pPr lvl="0" rtl="0">
              <a:spcBef>
                <a:spcPts val="0"/>
              </a:spcBef>
              <a:buNone/>
            </a:pPr>
            <a:endParaRPr>
              <a:solidFill>
                <a:schemeClr val="dk1"/>
              </a:solidFill>
            </a:endParaRPr>
          </a:p>
          <a:p>
            <a:pPr lvl="0" rtl="0">
              <a:spcBef>
                <a:spcPts val="0"/>
              </a:spcBef>
              <a:buNone/>
            </a:pPr>
            <a:endParaRPr>
              <a:solidFill>
                <a:schemeClr val="dk1"/>
              </a:solidFill>
            </a:endParaRPr>
          </a:p>
        </p:txBody>
      </p:sp>
      <p:sp>
        <p:nvSpPr>
          <p:cNvPr id="1021" name="Shape 1021"/>
          <p:cNvSpPr txBox="1"/>
          <p:nvPr/>
        </p:nvSpPr>
        <p:spPr>
          <a:xfrm>
            <a:off x="4977375" y="1669700"/>
            <a:ext cx="3862500" cy="28494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101600" lvl="0" indent="0" rtl="0">
              <a:spcBef>
                <a:spcPts val="0"/>
              </a:spcBef>
              <a:buSzPct val="133333"/>
              <a:buNone/>
            </a:pPr>
            <a:r>
              <a:rPr lang="en-US" sz="1200" b="1">
                <a:solidFill>
                  <a:schemeClr val="dk1"/>
                </a:solidFill>
              </a:rPr>
              <a:t>The six steps of the scientific method in order</a:t>
            </a:r>
            <a:r>
              <a:rPr lang="en-US" sz="1200">
                <a:solidFill>
                  <a:schemeClr val="dk1"/>
                </a:solidFill>
              </a:rPr>
              <a:t>:</a:t>
            </a:r>
          </a:p>
          <a:p>
            <a:pPr marL="101600" lvl="0" indent="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One: 	Ask a question</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Two: 	Do background research</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Three:	Construct a hypothesis</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Four:	Test your hypothesis by doing an experiment</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Five:	Analyze data and draw conclusion</a:t>
            </a:r>
          </a:p>
          <a:p>
            <a:pPr marL="342900" lvl="0" indent="-241300" rtl="0">
              <a:spcBef>
                <a:spcPts val="0"/>
              </a:spcBef>
              <a:buClr>
                <a:schemeClr val="dk1"/>
              </a:buClr>
              <a:buFont typeface="Arial"/>
              <a:buNone/>
            </a:pPr>
            <a:endParaRPr sz="1200">
              <a:solidFill>
                <a:schemeClr val="dk1"/>
              </a:solidFill>
            </a:endParaRPr>
          </a:p>
          <a:p>
            <a:pPr marL="342900" lvl="0" indent="-241300" rtl="0">
              <a:spcBef>
                <a:spcPts val="0"/>
              </a:spcBef>
              <a:buClr>
                <a:schemeClr val="dk1"/>
              </a:buClr>
              <a:buSzPct val="91666"/>
              <a:buFont typeface="Arial"/>
              <a:buNone/>
            </a:pPr>
            <a:r>
              <a:rPr lang="en-US" sz="1200">
                <a:solidFill>
                  <a:schemeClr val="dk1"/>
                </a:solidFill>
              </a:rPr>
              <a:t>Step Six: 	Report results</a:t>
            </a:r>
          </a:p>
        </p:txBody>
      </p:sp>
    </p:spTree>
  </p:cSld>
  <p:clrMapOvr>
    <a:masterClrMapping/>
  </p:clrMapOvr>
  <p:transition spd="slow">
    <p:cu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1026"/>
        <p:cNvGrpSpPr/>
        <p:nvPr/>
      </p:nvGrpSpPr>
      <p:grpSpPr>
        <a:xfrm>
          <a:off x="0" y="0"/>
          <a:ext cx="0" cy="0"/>
          <a:chOff x="0" y="0"/>
          <a:chExt cx="0" cy="0"/>
        </a:xfrm>
      </p:grpSpPr>
      <p:sp>
        <p:nvSpPr>
          <p:cNvPr id="1027" name="Shape 1027"/>
          <p:cNvSpPr txBox="1">
            <a:spLocks noGrp="1"/>
          </p:cNvSpPr>
          <p:nvPr>
            <p:ph type="title"/>
          </p:nvPr>
        </p:nvSpPr>
        <p:spPr>
          <a:xfrm>
            <a:off x="460829"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Section 4 Summary</a:t>
            </a:r>
          </a:p>
        </p:txBody>
      </p:sp>
      <p:sp>
        <p:nvSpPr>
          <p:cNvPr id="1028" name="Shape 1028"/>
          <p:cNvSpPr txBox="1">
            <a:spLocks noGrp="1"/>
          </p:cNvSpPr>
          <p:nvPr>
            <p:ph type="body" idx="1"/>
          </p:nvPr>
        </p:nvSpPr>
        <p:spPr>
          <a:xfrm>
            <a:off x="460825" y="1597700"/>
            <a:ext cx="5414700" cy="2319000"/>
          </a:xfrm>
          <a:prstGeom prst="rect">
            <a:avLst/>
          </a:prstGeom>
          <a:noFill/>
          <a:ln>
            <a:noFill/>
          </a:ln>
        </p:spPr>
        <p:txBody>
          <a:bodyPr lIns="91425" tIns="45700" rIns="91425" bIns="45700" anchor="t" anchorCtr="0">
            <a:noAutofit/>
          </a:bodyPr>
          <a:lstStyle/>
          <a:p>
            <a:pPr marL="0" indent="0" rtl="0">
              <a:spcBef>
                <a:spcPts val="0"/>
              </a:spcBef>
              <a:buNone/>
            </a:pPr>
            <a:endParaRPr>
              <a:solidFill>
                <a:schemeClr val="dk1"/>
              </a:solidFill>
            </a:endParaRPr>
          </a:p>
          <a:p>
            <a:pPr rtl="0">
              <a:spcBef>
                <a:spcPts val="0"/>
              </a:spcBef>
              <a:buNone/>
            </a:pPr>
            <a:endParaRPr>
              <a:solidFill>
                <a:schemeClr val="dk1"/>
              </a:solidFill>
            </a:endParaRPr>
          </a:p>
          <a:p>
            <a:pPr marL="0" indent="0" rtl="0">
              <a:spcBef>
                <a:spcPts val="0"/>
              </a:spcBef>
              <a:buNone/>
            </a:pPr>
            <a:r>
              <a:rPr lang="en-US" sz="1600">
                <a:solidFill>
                  <a:schemeClr val="dk1"/>
                </a:solidFill>
              </a:rPr>
              <a:t>During this section, you identified the steps of the scientific method that Sir Alexander Fleming might have followed in the “</a:t>
            </a:r>
            <a:r>
              <a:rPr lang="en-US" sz="1600" b="1">
                <a:solidFill>
                  <a:schemeClr val="dk1"/>
                </a:solidFill>
              </a:rPr>
              <a:t>How Penicillin Was Discovered” </a:t>
            </a:r>
            <a:r>
              <a:rPr lang="en-US" sz="1600">
                <a:solidFill>
                  <a:schemeClr val="dk1"/>
                </a:solidFill>
              </a:rPr>
              <a:t>case study.</a:t>
            </a:r>
          </a:p>
          <a:p>
            <a:pPr marL="0" indent="0" rtl="0">
              <a:spcBef>
                <a:spcPts val="0"/>
              </a:spcBef>
              <a:buNone/>
            </a:pPr>
            <a:endParaRPr sz="1600">
              <a:solidFill>
                <a:schemeClr val="dk1"/>
              </a:solidFill>
            </a:endParaRPr>
          </a:p>
          <a:p>
            <a:pPr marL="0" lvl="0" indent="0" rtl="0">
              <a:spcBef>
                <a:spcPts val="0"/>
              </a:spcBef>
              <a:buNone/>
            </a:pPr>
            <a:endParaRPr sz="1600">
              <a:solidFill>
                <a:schemeClr val="dk1"/>
              </a:solidFill>
            </a:endParaRPr>
          </a:p>
          <a:p>
            <a:pPr lvl="0" rtl="0">
              <a:spcBef>
                <a:spcPts val="0"/>
              </a:spcBef>
              <a:buClr>
                <a:schemeClr val="dk1"/>
              </a:buClr>
              <a:buFont typeface="Arial"/>
              <a:buNone/>
            </a:pPr>
            <a:endParaRPr>
              <a:solidFill>
                <a:schemeClr val="dk1"/>
              </a:solidFill>
            </a:endParaRPr>
          </a:p>
          <a:p>
            <a:pPr marL="342900" marR="0" lvl="0" indent="-241300" algn="l" rtl="0">
              <a:spcBef>
                <a:spcPts val="320"/>
              </a:spcBef>
              <a:buClr>
                <a:schemeClr val="dk1"/>
              </a:buClr>
              <a:buFont typeface="Calibri"/>
              <a:buNone/>
            </a:pPr>
            <a:endParaRPr sz="1600" b="0" i="0" u="none" strike="noStrike" cap="none" baseline="0">
              <a:solidFill>
                <a:schemeClr val="dk1"/>
              </a:solidFill>
              <a:latin typeface="Arial"/>
              <a:ea typeface="Arial"/>
              <a:cs typeface="Arial"/>
              <a:sym typeface="Arial"/>
            </a:endParaRPr>
          </a:p>
        </p:txBody>
      </p:sp>
      <p:sp>
        <p:nvSpPr>
          <p:cNvPr id="1029" name="Shape 102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87</a:t>
            </a:fld>
            <a:endParaRPr lang="en-US" sz="1200" b="0" i="0" u="none" strike="noStrike" cap="none" baseline="0">
              <a:solidFill>
                <a:srgbClr val="888888"/>
              </a:solidFill>
              <a:latin typeface="Arial"/>
              <a:ea typeface="Arial"/>
              <a:cs typeface="Arial"/>
              <a:sym typeface="Arial"/>
            </a:endParaRPr>
          </a:p>
        </p:txBody>
      </p:sp>
      <p:sp>
        <p:nvSpPr>
          <p:cNvPr id="1030" name="Shape 103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031" name="Shape 1031"/>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1036"/>
        <p:cNvGrpSpPr/>
        <p:nvPr/>
      </p:nvGrpSpPr>
      <p:grpSpPr>
        <a:xfrm>
          <a:off x="0" y="0"/>
          <a:ext cx="0" cy="0"/>
          <a:chOff x="0" y="0"/>
          <a:chExt cx="0" cy="0"/>
        </a:xfrm>
      </p:grpSpPr>
      <p:sp>
        <p:nvSpPr>
          <p:cNvPr id="1037" name="Shape 1037"/>
          <p:cNvSpPr txBox="1">
            <a:spLocks noGrp="1"/>
          </p:cNvSpPr>
          <p:nvPr>
            <p:ph type="title"/>
          </p:nvPr>
        </p:nvSpPr>
        <p:spPr>
          <a:xfrm>
            <a:off x="457200" y="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Science </a:t>
            </a:r>
            <a:r>
              <a:rPr lang="en-US" sz="3200" b="0" i="0" u="none" strike="noStrike" cap="none" baseline="0">
                <a:solidFill>
                  <a:schemeClr val="dk1"/>
                </a:solidFill>
                <a:latin typeface="Arial"/>
                <a:ea typeface="Arial"/>
                <a:cs typeface="Arial"/>
                <a:sym typeface="Arial"/>
              </a:rPr>
              <a:t>Unit Summary</a:t>
            </a:r>
          </a:p>
        </p:txBody>
      </p:sp>
      <p:sp>
        <p:nvSpPr>
          <p:cNvPr id="1038" name="Shape 1038"/>
          <p:cNvSpPr txBox="1">
            <a:spLocks noGrp="1"/>
          </p:cNvSpPr>
          <p:nvPr>
            <p:ph type="body" idx="1"/>
          </p:nvPr>
        </p:nvSpPr>
        <p:spPr>
          <a:xfrm>
            <a:off x="457199" y="1568475"/>
            <a:ext cx="5843400" cy="4449300"/>
          </a:xfrm>
          <a:prstGeom prst="rect">
            <a:avLst/>
          </a:prstGeom>
          <a:noFill/>
          <a:ln>
            <a:noFill/>
          </a:ln>
        </p:spPr>
        <p:txBody>
          <a:bodyPr lIns="91425" tIns="45700" rIns="91425" bIns="45700" anchor="t" anchorCtr="0">
            <a:noAutofit/>
          </a:bodyPr>
          <a:lstStyle/>
          <a:p>
            <a:pPr marL="0" lvl="0" indent="0" rtl="0">
              <a:spcBef>
                <a:spcPts val="0"/>
              </a:spcBef>
              <a:buClr>
                <a:schemeClr val="dk1"/>
              </a:buClr>
              <a:buFont typeface="Arial"/>
              <a:buNone/>
            </a:pPr>
            <a:endParaRPr sz="1600">
              <a:solidFill>
                <a:schemeClr val="dk1"/>
              </a:solidFill>
            </a:endParaRPr>
          </a:p>
          <a:p>
            <a:pPr marL="0" lvl="0" indent="0" rtl="0">
              <a:spcBef>
                <a:spcPts val="0"/>
              </a:spcBef>
              <a:buClr>
                <a:schemeClr val="dk1"/>
              </a:buClr>
              <a:buSzPct val="68750"/>
              <a:buFont typeface="Arial"/>
              <a:buNone/>
            </a:pPr>
            <a:r>
              <a:rPr lang="en-US" sz="1600">
                <a:solidFill>
                  <a:schemeClr val="dk1"/>
                </a:solidFill>
              </a:rPr>
              <a:t>In this unit, you learned to:</a:t>
            </a:r>
          </a:p>
          <a:p>
            <a:pPr marL="0" lvl="0" indent="0" rtl="0">
              <a:spcBef>
                <a:spcPts val="0"/>
              </a:spcBef>
              <a:buClr>
                <a:schemeClr val="dk1"/>
              </a:buClr>
              <a:buFont typeface="Arial"/>
              <a:buNone/>
            </a:pPr>
            <a:endParaRPr sz="1600">
              <a:solidFill>
                <a:schemeClr val="dk1"/>
              </a:solidFill>
            </a:endParaRPr>
          </a:p>
          <a:p>
            <a:pPr marL="0" lvl="0" indent="0" rtl="0">
              <a:spcBef>
                <a:spcPts val="0"/>
              </a:spcBef>
              <a:buClr>
                <a:schemeClr val="dk1"/>
              </a:buClr>
              <a:buFont typeface="Arial"/>
              <a:buNone/>
            </a:pPr>
            <a:endParaRPr sz="1600">
              <a:solidFill>
                <a:schemeClr val="dk1"/>
              </a:solidFill>
            </a:endParaRPr>
          </a:p>
          <a:p>
            <a:pPr marL="457200" lvl="0" indent="-330200" rtl="0">
              <a:spcBef>
                <a:spcPts val="0"/>
              </a:spcBef>
              <a:buClr>
                <a:schemeClr val="dk1"/>
              </a:buClr>
              <a:buSzPct val="100000"/>
              <a:buFont typeface="Calibri"/>
              <a:buChar char="●"/>
            </a:pPr>
            <a:r>
              <a:rPr lang="en-US" sz="1600">
                <a:solidFill>
                  <a:schemeClr val="dk1"/>
                </a:solidFill>
              </a:rPr>
              <a:t>Name the steps of the scientific method.</a:t>
            </a:r>
          </a:p>
          <a:p>
            <a:pPr marL="0" lvl="0" indent="0" rtl="0">
              <a:spcBef>
                <a:spcPts val="0"/>
              </a:spcBef>
              <a:buClr>
                <a:schemeClr val="dk1"/>
              </a:buClr>
              <a:buFont typeface="Arial"/>
              <a:buNone/>
            </a:pPr>
            <a:endParaRPr sz="1600">
              <a:solidFill>
                <a:schemeClr val="dk1"/>
              </a:solidFill>
            </a:endParaRPr>
          </a:p>
          <a:p>
            <a:pPr marL="457200" lvl="0" indent="-330200" rtl="0">
              <a:spcBef>
                <a:spcPts val="0"/>
              </a:spcBef>
              <a:buClr>
                <a:schemeClr val="dk1"/>
              </a:buClr>
              <a:buSzPct val="100000"/>
              <a:buFont typeface="Calibri"/>
              <a:buChar char="●"/>
            </a:pPr>
            <a:r>
              <a:rPr lang="en-US" sz="1600">
                <a:solidFill>
                  <a:schemeClr val="dk1"/>
                </a:solidFill>
              </a:rPr>
              <a:t>Describe to others what the steps of the scientific method are.</a:t>
            </a:r>
          </a:p>
          <a:p>
            <a:pPr marL="0" lvl="0" indent="0" rtl="0">
              <a:spcBef>
                <a:spcPts val="0"/>
              </a:spcBef>
              <a:buClr>
                <a:schemeClr val="dk1"/>
              </a:buClr>
              <a:buFont typeface="Arial"/>
              <a:buNone/>
            </a:pPr>
            <a:endParaRPr sz="1600">
              <a:solidFill>
                <a:schemeClr val="dk1"/>
              </a:solidFill>
            </a:endParaRPr>
          </a:p>
          <a:p>
            <a:pPr marL="457200" lvl="0" indent="-330200" rtl="0">
              <a:spcBef>
                <a:spcPts val="0"/>
              </a:spcBef>
              <a:buClr>
                <a:schemeClr val="dk1"/>
              </a:buClr>
              <a:buSzPct val="100000"/>
              <a:buFont typeface="Calibri"/>
              <a:buChar char="●"/>
            </a:pPr>
            <a:r>
              <a:rPr lang="en-US" sz="1600">
                <a:solidFill>
                  <a:schemeClr val="dk1"/>
                </a:solidFill>
              </a:rPr>
              <a:t>Become aware of how you use the scientific method in your everyday life.</a:t>
            </a:r>
          </a:p>
          <a:p>
            <a:pPr marL="0" lvl="0" indent="0" rtl="0">
              <a:spcBef>
                <a:spcPts val="0"/>
              </a:spcBef>
              <a:buClr>
                <a:schemeClr val="dk1"/>
              </a:buClr>
              <a:buFont typeface="Arial"/>
              <a:buNone/>
            </a:pPr>
            <a:endParaRPr sz="1600">
              <a:solidFill>
                <a:schemeClr val="dk1"/>
              </a:solidFill>
            </a:endParaRPr>
          </a:p>
          <a:p>
            <a:pPr marL="457200" lvl="0" indent="-330200" rtl="0">
              <a:spcBef>
                <a:spcPts val="0"/>
              </a:spcBef>
              <a:buClr>
                <a:schemeClr val="dk1"/>
              </a:buClr>
              <a:buSzPct val="100000"/>
              <a:buFont typeface="Calibri"/>
              <a:buChar char="●"/>
            </a:pPr>
            <a:r>
              <a:rPr lang="en-US" sz="1600">
                <a:solidFill>
                  <a:schemeClr val="dk1"/>
                </a:solidFill>
              </a:rPr>
              <a:t>Recognize the six steps of the scientific method when given a real-life story or a scientific case study.</a:t>
            </a:r>
          </a:p>
          <a:p>
            <a:pPr marL="914400" lvl="0" indent="-228600" rtl="0">
              <a:spcBef>
                <a:spcPts val="0"/>
              </a:spcBef>
              <a:buNone/>
            </a:pPr>
            <a:endParaRPr sz="1600">
              <a:solidFill>
                <a:schemeClr val="dk1"/>
              </a:solidFill>
            </a:endParaRPr>
          </a:p>
          <a:p>
            <a:pPr marL="0" lvl="0" indent="0" rtl="0">
              <a:spcBef>
                <a:spcPts val="0"/>
              </a:spcBef>
              <a:buClr>
                <a:srgbClr val="000000"/>
              </a:buClr>
              <a:buFont typeface="Arial"/>
              <a:buNone/>
            </a:pPr>
            <a:endParaRPr sz="1600">
              <a:solidFill>
                <a:schemeClr val="dk1"/>
              </a:solidFill>
            </a:endParaRPr>
          </a:p>
          <a:p>
            <a:pPr marL="914400" lvl="0" indent="-228600" rtl="0">
              <a:spcBef>
                <a:spcPts val="0"/>
              </a:spcBef>
              <a:buNone/>
            </a:pPr>
            <a:endParaRPr sz="1600">
              <a:solidFill>
                <a:schemeClr val="dk1"/>
              </a:solidFill>
            </a:endParaRPr>
          </a:p>
        </p:txBody>
      </p:sp>
      <p:sp>
        <p:nvSpPr>
          <p:cNvPr id="1039" name="Shape 103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88</a:t>
            </a:fld>
            <a:endParaRPr lang="en-US" sz="1200" b="0" i="0" u="none" strike="noStrike" cap="none" baseline="0">
              <a:solidFill>
                <a:srgbClr val="888888"/>
              </a:solidFill>
              <a:latin typeface="Arial"/>
              <a:ea typeface="Arial"/>
              <a:cs typeface="Arial"/>
              <a:sym typeface="Arial"/>
            </a:endParaRPr>
          </a:p>
        </p:txBody>
      </p:sp>
      <p:sp>
        <p:nvSpPr>
          <p:cNvPr id="1040" name="Shape 104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041" name="Shape 1041"/>
          <p:cNvPicPr preferRelativeResize="0"/>
          <p:nvPr/>
        </p:nvPicPr>
        <p:blipFill>
          <a:blip r:embed="rId3">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1036"/>
        <p:cNvGrpSpPr/>
        <p:nvPr/>
      </p:nvGrpSpPr>
      <p:grpSpPr>
        <a:xfrm>
          <a:off x="0" y="0"/>
          <a:ext cx="0" cy="0"/>
          <a:chOff x="0" y="0"/>
          <a:chExt cx="0" cy="0"/>
        </a:xfrm>
      </p:grpSpPr>
      <p:sp>
        <p:nvSpPr>
          <p:cNvPr id="1037" name="Shape 1037"/>
          <p:cNvSpPr txBox="1">
            <a:spLocks noGrp="1"/>
          </p:cNvSpPr>
          <p:nvPr>
            <p:ph type="title"/>
          </p:nvPr>
        </p:nvSpPr>
        <p:spPr>
          <a:xfrm>
            <a:off x="457200" y="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dirty="0" smtClean="0">
                <a:solidFill>
                  <a:schemeClr val="dk1"/>
                </a:solidFill>
              </a:rPr>
              <a:t>Unit Assessment</a:t>
            </a:r>
            <a:endParaRPr lang="en-US" sz="3200" b="0" i="0" u="none" strike="noStrike" cap="none" baseline="0" dirty="0">
              <a:solidFill>
                <a:schemeClr val="dk1"/>
              </a:solidFill>
              <a:latin typeface="Arial"/>
              <a:ea typeface="Arial"/>
              <a:cs typeface="Arial"/>
              <a:sym typeface="Arial"/>
            </a:endParaRPr>
          </a:p>
        </p:txBody>
      </p:sp>
      <p:sp>
        <p:nvSpPr>
          <p:cNvPr id="1038" name="Shape 1038"/>
          <p:cNvSpPr txBox="1">
            <a:spLocks noGrp="1"/>
          </p:cNvSpPr>
          <p:nvPr>
            <p:ph type="body" idx="1"/>
          </p:nvPr>
        </p:nvSpPr>
        <p:spPr>
          <a:xfrm>
            <a:off x="457199" y="1568475"/>
            <a:ext cx="5843400" cy="4449300"/>
          </a:xfrm>
          <a:prstGeom prst="rect">
            <a:avLst/>
          </a:prstGeom>
          <a:noFill/>
          <a:ln>
            <a:noFill/>
          </a:ln>
        </p:spPr>
        <p:txBody>
          <a:bodyPr lIns="91425" tIns="45700" rIns="91425" bIns="45700" anchor="t" anchorCtr="0">
            <a:noAutofit/>
          </a:bodyPr>
          <a:lstStyle/>
          <a:p>
            <a:pPr marL="0" lvl="0" indent="0" rtl="0">
              <a:spcBef>
                <a:spcPts val="0"/>
              </a:spcBef>
              <a:buClr>
                <a:schemeClr val="dk1"/>
              </a:buClr>
              <a:buFont typeface="Arial"/>
              <a:buNone/>
            </a:pPr>
            <a:endParaRPr sz="1600" dirty="0">
              <a:solidFill>
                <a:schemeClr val="dk1"/>
              </a:solidFill>
            </a:endParaRPr>
          </a:p>
          <a:p>
            <a:pPr>
              <a:buNone/>
            </a:pPr>
            <a:r>
              <a:rPr lang="en-US" sz="1600" dirty="0" smtClean="0"/>
              <a:t>Click </a:t>
            </a:r>
            <a:r>
              <a:rPr lang="en-US" sz="1600" dirty="0" smtClean="0">
                <a:hlinkClick r:id="rId3"/>
              </a:rPr>
              <a:t>here</a:t>
            </a:r>
            <a:r>
              <a:rPr lang="en-US" sz="1600" dirty="0" smtClean="0"/>
              <a:t> to complete the unit’s assessment</a:t>
            </a:r>
            <a:r>
              <a:rPr lang="en-US" sz="1600" dirty="0" smtClean="0"/>
              <a:t>.</a:t>
            </a:r>
          </a:p>
          <a:p>
            <a:pPr>
              <a:buNone/>
            </a:pPr>
            <a:endParaRPr lang="en-US" sz="1600" dirty="0" smtClean="0"/>
          </a:p>
          <a:p>
            <a:pPr>
              <a:buNone/>
            </a:pPr>
            <a:endParaRPr lang="en-US" sz="1600" dirty="0" smtClean="0"/>
          </a:p>
          <a:p>
            <a:pPr>
              <a:buNone/>
            </a:pPr>
            <a:r>
              <a:rPr lang="en-US" sz="1600" dirty="0" smtClean="0"/>
              <a:t>There are 10 questions in the assessment. You will pass</a:t>
            </a:r>
          </a:p>
          <a:p>
            <a:pPr>
              <a:buNone/>
            </a:pPr>
            <a:r>
              <a:rPr lang="en-US" sz="1600" dirty="0" smtClean="0"/>
              <a:t>this unit when you answer 80% of the questions correctly.</a:t>
            </a:r>
            <a:endParaRPr sz="1600" dirty="0">
              <a:solidFill>
                <a:schemeClr val="dk1"/>
              </a:solidFill>
            </a:endParaRPr>
          </a:p>
          <a:p>
            <a:pPr marL="0" lvl="0" indent="0" rtl="0">
              <a:spcBef>
                <a:spcPts val="0"/>
              </a:spcBef>
              <a:buClr>
                <a:srgbClr val="000000"/>
              </a:buClr>
              <a:buFont typeface="Arial"/>
              <a:buNone/>
            </a:pPr>
            <a:endParaRPr sz="1600" dirty="0">
              <a:solidFill>
                <a:schemeClr val="dk1"/>
              </a:solidFill>
            </a:endParaRPr>
          </a:p>
          <a:p>
            <a:pPr marL="914400" lvl="0" indent="-228600" rtl="0">
              <a:spcBef>
                <a:spcPts val="0"/>
              </a:spcBef>
              <a:buNone/>
            </a:pPr>
            <a:endParaRPr sz="1600" dirty="0">
              <a:solidFill>
                <a:schemeClr val="dk1"/>
              </a:solidFill>
            </a:endParaRPr>
          </a:p>
        </p:txBody>
      </p:sp>
      <p:sp>
        <p:nvSpPr>
          <p:cNvPr id="1039" name="Shape 103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89</a:t>
            </a:fld>
            <a:endParaRPr lang="en-US" sz="1200" b="0" i="0" u="none" strike="noStrike" cap="none" baseline="0">
              <a:solidFill>
                <a:srgbClr val="888888"/>
              </a:solidFill>
              <a:latin typeface="Arial"/>
              <a:ea typeface="Arial"/>
              <a:cs typeface="Arial"/>
              <a:sym typeface="Arial"/>
            </a:endParaRPr>
          </a:p>
        </p:txBody>
      </p:sp>
      <p:sp>
        <p:nvSpPr>
          <p:cNvPr id="1040" name="Shape 104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041" name="Shape 1041"/>
          <p:cNvPicPr preferRelativeResize="0"/>
          <p:nvPr/>
        </p:nvPicPr>
        <p:blipFill>
          <a:blip r:embed="rId4">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762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Arial"/>
                <a:ea typeface="Arial"/>
                <a:cs typeface="Arial"/>
                <a:sym typeface="Arial"/>
              </a:rPr>
              <a:t>Practice Your Skills</a:t>
            </a:r>
          </a:p>
        </p:txBody>
      </p:sp>
      <p:sp>
        <p:nvSpPr>
          <p:cNvPr id="153" name="Shape 153"/>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9</a:t>
            </a:fld>
            <a:endParaRPr lang="en-US" sz="1200" b="0" i="0" u="none" strike="noStrike" cap="none" baseline="0">
              <a:solidFill>
                <a:srgbClr val="888888"/>
              </a:solidFill>
              <a:latin typeface="Arial"/>
              <a:ea typeface="Arial"/>
              <a:cs typeface="Arial"/>
              <a:sym typeface="Arial"/>
            </a:endParaRPr>
          </a:p>
        </p:txBody>
      </p:sp>
      <p:sp>
        <p:nvSpPr>
          <p:cNvPr id="154" name="Shape 154"/>
          <p:cNvSpPr txBox="1"/>
          <p:nvPr/>
        </p:nvSpPr>
        <p:spPr>
          <a:xfrm>
            <a:off x="4977375" y="1669700"/>
            <a:ext cx="3862500" cy="2849400"/>
          </a:xfrm>
          <a:prstGeom prst="rect">
            <a:avLst/>
          </a:prstGeom>
          <a:solidFill>
            <a:srgbClr val="FFFF00"/>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101600" lvl="0" indent="0" rtl="0">
              <a:spcBef>
                <a:spcPts val="0"/>
              </a:spcBef>
              <a:buSzPct val="133333"/>
              <a:buNone/>
            </a:pPr>
            <a:r>
              <a:rPr lang="en-US" sz="1200" b="1">
                <a:solidFill>
                  <a:schemeClr val="dk1"/>
                </a:solidFill>
              </a:rPr>
              <a:t>The six steps of the scientific method in order</a:t>
            </a:r>
            <a:r>
              <a:rPr lang="en-US" sz="1200">
                <a:solidFill>
                  <a:schemeClr val="dk1"/>
                </a:solidFill>
              </a:rPr>
              <a:t>:</a:t>
            </a:r>
          </a:p>
          <a:p>
            <a:pPr marL="101600" lvl="0" indent="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One: 	Ask a question</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Two: 	Do background research</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Three:	Construct a hypothesis</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Four:	Test your hypothesis by doing an experiment</a:t>
            </a:r>
          </a:p>
          <a:p>
            <a:pPr marL="342900" lvl="0" indent="-241300" rtl="0">
              <a:spcBef>
                <a:spcPts val="0"/>
              </a:spcBef>
              <a:buClr>
                <a:schemeClr val="dk1"/>
              </a:buClr>
              <a:buFont typeface="Calibri"/>
              <a:buNone/>
            </a:pPr>
            <a:endParaRPr sz="1200">
              <a:solidFill>
                <a:schemeClr val="dk1"/>
              </a:solidFill>
            </a:endParaRPr>
          </a:p>
          <a:p>
            <a:pPr marL="342900" lvl="0" indent="-241300" rtl="0">
              <a:spcBef>
                <a:spcPts val="0"/>
              </a:spcBef>
              <a:buClr>
                <a:schemeClr val="dk1"/>
              </a:buClr>
              <a:buSzPct val="133333"/>
              <a:buFont typeface="Calibri"/>
              <a:buNone/>
            </a:pPr>
            <a:r>
              <a:rPr lang="en-US" sz="1200">
                <a:solidFill>
                  <a:schemeClr val="dk1"/>
                </a:solidFill>
              </a:rPr>
              <a:t>Step Five:	Analyze data and draw conclusion</a:t>
            </a:r>
          </a:p>
          <a:p>
            <a:pPr marL="342900" lvl="0" indent="-241300" rtl="0">
              <a:spcBef>
                <a:spcPts val="0"/>
              </a:spcBef>
              <a:buClr>
                <a:schemeClr val="dk1"/>
              </a:buClr>
              <a:buFont typeface="Arial"/>
              <a:buNone/>
            </a:pPr>
            <a:endParaRPr sz="1200">
              <a:solidFill>
                <a:schemeClr val="dk1"/>
              </a:solidFill>
            </a:endParaRPr>
          </a:p>
          <a:p>
            <a:pPr marL="342900" lvl="0" indent="-241300" rtl="0">
              <a:spcBef>
                <a:spcPts val="0"/>
              </a:spcBef>
              <a:buClr>
                <a:schemeClr val="dk1"/>
              </a:buClr>
              <a:buSzPct val="91666"/>
              <a:buFont typeface="Arial"/>
              <a:buNone/>
            </a:pPr>
            <a:r>
              <a:rPr lang="en-US" sz="1200">
                <a:solidFill>
                  <a:schemeClr val="dk1"/>
                </a:solidFill>
              </a:rPr>
              <a:t>Step Six: 	Report results</a:t>
            </a:r>
          </a:p>
        </p:txBody>
      </p:sp>
      <p:sp>
        <p:nvSpPr>
          <p:cNvPr id="155" name="Shape 155"/>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sp>
        <p:nvSpPr>
          <p:cNvPr id="156" name="Shape 156"/>
          <p:cNvSpPr txBox="1"/>
          <p:nvPr/>
        </p:nvSpPr>
        <p:spPr>
          <a:xfrm>
            <a:off x="544475" y="1295400"/>
            <a:ext cx="4329299" cy="4942200"/>
          </a:xfrm>
          <a:prstGeom prst="rect">
            <a:avLst/>
          </a:prstGeom>
          <a:noFill/>
          <a:ln>
            <a:noFill/>
          </a:ln>
        </p:spPr>
        <p:txBody>
          <a:bodyPr lIns="91425" tIns="91425" rIns="91425" bIns="91425" anchor="t" anchorCtr="0">
            <a:noAutofit/>
          </a:bodyPr>
          <a:lstStyle/>
          <a:p>
            <a:pPr marL="0" lvl="0" indent="0" rtl="0">
              <a:spcBef>
                <a:spcPts val="0"/>
              </a:spcBef>
              <a:buClr>
                <a:schemeClr val="dk1"/>
              </a:buClr>
              <a:buFont typeface="Calibri"/>
              <a:buNone/>
            </a:pPr>
            <a:endParaRPr sz="1600">
              <a:solidFill>
                <a:schemeClr val="dk1"/>
              </a:solidFill>
            </a:endParaRPr>
          </a:p>
          <a:p>
            <a:pPr rtl="0">
              <a:spcBef>
                <a:spcPts val="0"/>
              </a:spcBef>
              <a:buNone/>
            </a:pPr>
            <a:endParaRPr sz="1600"/>
          </a:p>
          <a:p>
            <a:pPr rtl="0">
              <a:spcBef>
                <a:spcPts val="0"/>
              </a:spcBef>
              <a:buNone/>
            </a:pPr>
            <a:r>
              <a:rPr lang="en-US" sz="1600">
                <a:solidFill>
                  <a:schemeClr val="dk1"/>
                </a:solidFill>
              </a:rPr>
              <a:t>Practice matching the steps of the scientific method to their description with the Quizlet Scatter game. </a:t>
            </a:r>
          </a:p>
          <a:p>
            <a:pPr rtl="0">
              <a:spcBef>
                <a:spcPts val="0"/>
              </a:spcBef>
              <a:buNone/>
            </a:pPr>
            <a:endParaRPr sz="1600">
              <a:solidFill>
                <a:schemeClr val="dk1"/>
              </a:solidFill>
            </a:endParaRPr>
          </a:p>
          <a:p>
            <a:pPr marL="457200" indent="0" rtl="0">
              <a:spcBef>
                <a:spcPts val="0"/>
              </a:spcBef>
              <a:buNone/>
            </a:pPr>
            <a:r>
              <a:rPr lang="en-US" sz="1600">
                <a:solidFill>
                  <a:schemeClr val="dk1"/>
                </a:solidFill>
              </a:rPr>
              <a:t>First, click </a:t>
            </a:r>
            <a:r>
              <a:rPr lang="en-US" sz="1600" u="sng">
                <a:solidFill>
                  <a:schemeClr val="hlink"/>
                </a:solidFill>
                <a:hlinkClick r:id="rId3"/>
              </a:rPr>
              <a:t>here</a:t>
            </a:r>
            <a:r>
              <a:rPr lang="en-US" sz="1600">
                <a:solidFill>
                  <a:schemeClr val="dk1"/>
                </a:solidFill>
              </a:rPr>
              <a:t> to go to the Quizlet Scatter game, then click the “Start Game” link.  </a:t>
            </a:r>
          </a:p>
          <a:p>
            <a:pPr marL="457200" indent="0" rtl="0">
              <a:spcBef>
                <a:spcPts val="0"/>
              </a:spcBef>
              <a:buNone/>
            </a:pPr>
            <a:endParaRPr sz="1600">
              <a:solidFill>
                <a:schemeClr val="dk1"/>
              </a:solidFill>
            </a:endParaRPr>
          </a:p>
          <a:p>
            <a:pPr marL="457200" indent="0" rtl="0">
              <a:spcBef>
                <a:spcPts val="0"/>
              </a:spcBef>
              <a:buNone/>
            </a:pPr>
            <a:r>
              <a:rPr lang="en-US" sz="1600" b="1" u="sng">
                <a:solidFill>
                  <a:schemeClr val="dk1"/>
                </a:solidFill>
              </a:rPr>
              <a:t>Directions:</a:t>
            </a:r>
          </a:p>
          <a:p>
            <a:pPr marL="457200" indent="0" rtl="0">
              <a:spcBef>
                <a:spcPts val="0"/>
              </a:spcBef>
              <a:buNone/>
            </a:pPr>
            <a:r>
              <a:rPr lang="en-US" sz="1600">
                <a:solidFill>
                  <a:schemeClr val="dk1"/>
                </a:solidFill>
              </a:rPr>
              <a:t>You must match all six steps of the scientific method to their description. </a:t>
            </a:r>
          </a:p>
          <a:p>
            <a:pPr marL="457200" indent="0" rtl="0">
              <a:spcBef>
                <a:spcPts val="0"/>
              </a:spcBef>
              <a:buNone/>
            </a:pPr>
            <a:endParaRPr sz="1600">
              <a:solidFill>
                <a:schemeClr val="dk1"/>
              </a:solidFill>
            </a:endParaRPr>
          </a:p>
          <a:p>
            <a:pPr marL="457200" indent="0" rtl="0">
              <a:spcBef>
                <a:spcPts val="0"/>
              </a:spcBef>
              <a:buNone/>
            </a:pPr>
            <a:r>
              <a:rPr lang="en-US" sz="1600">
                <a:solidFill>
                  <a:schemeClr val="dk1"/>
                </a:solidFill>
              </a:rPr>
              <a:t>Drag the step number and drop it on top of its description to see how quickly you can match the steps of the scientific method.</a:t>
            </a:r>
          </a:p>
          <a:p>
            <a:pPr marL="457200" indent="0" rtl="0">
              <a:spcBef>
                <a:spcPts val="0"/>
              </a:spcBef>
              <a:buNone/>
            </a:pPr>
            <a:endParaRPr sz="1600">
              <a:solidFill>
                <a:schemeClr val="dk1"/>
              </a:solidFill>
            </a:endParaRPr>
          </a:p>
          <a:p>
            <a:pPr rtl="0">
              <a:spcBef>
                <a:spcPts val="0"/>
              </a:spcBef>
              <a:buNone/>
            </a:pPr>
            <a:endParaRPr sz="1600">
              <a:solidFill>
                <a:schemeClr val="dk1"/>
              </a:solidFill>
            </a:endParaRPr>
          </a:p>
          <a:p>
            <a:pPr>
              <a:spcBef>
                <a:spcPts val="0"/>
              </a:spcBef>
              <a:buNone/>
            </a:pPr>
            <a:endParaRPr>
              <a:solidFill>
                <a:schemeClr val="dk1"/>
              </a:solidFill>
            </a:endParaRPr>
          </a:p>
        </p:txBody>
      </p:sp>
    </p:spTree>
  </p:cSld>
  <p:clrMapOvr>
    <a:masterClrMapping/>
  </p:clrMapOvr>
  <p:transition spd="slow">
    <p:cu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1056"/>
        <p:cNvGrpSpPr/>
        <p:nvPr/>
      </p:nvGrpSpPr>
      <p:grpSpPr>
        <a:xfrm>
          <a:off x="0" y="0"/>
          <a:ext cx="0" cy="0"/>
          <a:chOff x="0" y="0"/>
          <a:chExt cx="0" cy="0"/>
        </a:xfrm>
      </p:grpSpPr>
      <p:sp>
        <p:nvSpPr>
          <p:cNvPr id="1057" name="Shape 1057"/>
          <p:cNvSpPr txBox="1">
            <a:spLocks noGrp="1"/>
          </p:cNvSpPr>
          <p:nvPr>
            <p:ph type="title"/>
          </p:nvPr>
        </p:nvSpPr>
        <p:spPr>
          <a:xfrm>
            <a:off x="457200" y="76200"/>
            <a:ext cx="8229600" cy="11366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a:solidFill>
                  <a:schemeClr val="dk1"/>
                </a:solidFill>
              </a:rPr>
              <a:t>Unit Links</a:t>
            </a:r>
          </a:p>
        </p:txBody>
      </p:sp>
      <p:sp>
        <p:nvSpPr>
          <p:cNvPr id="1058" name="Shape 1058"/>
          <p:cNvSpPr txBox="1">
            <a:spLocks noGrp="1"/>
          </p:cNvSpPr>
          <p:nvPr>
            <p:ph type="body" idx="1"/>
          </p:nvPr>
        </p:nvSpPr>
        <p:spPr>
          <a:xfrm>
            <a:off x="457200" y="1212900"/>
            <a:ext cx="5929500" cy="53765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600" dirty="0">
              <a:solidFill>
                <a:schemeClr val="dk1"/>
              </a:solidFill>
            </a:endParaRPr>
          </a:p>
          <a:p>
            <a:pPr marL="457200" lvl="0" indent="-330200" rtl="0">
              <a:spcBef>
                <a:spcPts val="0"/>
              </a:spcBef>
              <a:buClr>
                <a:schemeClr val="dk1"/>
              </a:buClr>
              <a:buSzPct val="100000"/>
              <a:buFont typeface="Calibri"/>
              <a:buAutoNum type="arabicPeriod"/>
            </a:pPr>
            <a:r>
              <a:rPr lang="en-US" sz="1600" dirty="0">
                <a:solidFill>
                  <a:schemeClr val="dk1"/>
                </a:solidFill>
              </a:rPr>
              <a:t>Steps of the Scientific Method</a:t>
            </a:r>
          </a:p>
          <a:p>
            <a:pPr marL="457200" indent="0" rtl="0">
              <a:spcBef>
                <a:spcPts val="0"/>
              </a:spcBef>
              <a:buNone/>
            </a:pPr>
            <a:r>
              <a:rPr lang="en-US" sz="1600" u="sng" dirty="0">
                <a:solidFill>
                  <a:schemeClr val="hlink"/>
                </a:solidFill>
                <a:hlinkClick r:id="rId3"/>
              </a:rPr>
              <a:t>http://www.sciencebuddies.org/science-fair-projects/project_scientific_method.shtml?from=Blog#keyinfo</a:t>
            </a:r>
          </a:p>
          <a:p>
            <a:pPr marL="457200" indent="0" rtl="0">
              <a:spcBef>
                <a:spcPts val="0"/>
              </a:spcBef>
              <a:buNone/>
            </a:pPr>
            <a:endParaRPr sz="1600" dirty="0">
              <a:solidFill>
                <a:schemeClr val="dk1"/>
              </a:solidFill>
            </a:endParaRPr>
          </a:p>
          <a:p>
            <a:pPr marL="457200" lvl="0" indent="-330200" rtl="0">
              <a:spcBef>
                <a:spcPts val="0"/>
              </a:spcBef>
              <a:buClr>
                <a:schemeClr val="dk1"/>
              </a:buClr>
              <a:buSzPct val="100000"/>
              <a:buFont typeface="Calibri"/>
              <a:buAutoNum type="arabicPeriod" startAt="2"/>
            </a:pPr>
            <a:r>
              <a:rPr lang="en-US" sz="1600" dirty="0">
                <a:solidFill>
                  <a:schemeClr val="dk1"/>
                </a:solidFill>
              </a:rPr>
              <a:t>Writing a hypothesis</a:t>
            </a:r>
          </a:p>
          <a:p>
            <a:pPr marL="457200" lvl="0" indent="0" rtl="0">
              <a:spcBef>
                <a:spcPts val="0"/>
              </a:spcBef>
              <a:buNone/>
            </a:pPr>
            <a:r>
              <a:rPr lang="en-US" sz="1600" u="sng" dirty="0">
                <a:solidFill>
                  <a:schemeClr val="hlink"/>
                </a:solidFill>
                <a:hlinkClick r:id="rId4"/>
              </a:rPr>
              <a:t>http://www.sciencebuddies.org/science-fair-projects/project_hypothesis.shtml#hypothesis</a:t>
            </a:r>
          </a:p>
          <a:p>
            <a:pPr marL="457200" lvl="0" indent="0" rtl="0">
              <a:spcBef>
                <a:spcPts val="0"/>
              </a:spcBef>
              <a:buNone/>
            </a:pPr>
            <a:endParaRPr sz="1600" dirty="0">
              <a:solidFill>
                <a:schemeClr val="dk1"/>
              </a:solidFill>
            </a:endParaRPr>
          </a:p>
          <a:p>
            <a:pPr marL="457200" lvl="0" indent="-330200" rtl="0">
              <a:spcBef>
                <a:spcPts val="0"/>
              </a:spcBef>
              <a:buClr>
                <a:schemeClr val="dk1"/>
              </a:buClr>
              <a:buSzPct val="100000"/>
              <a:buFont typeface="Calibri"/>
              <a:buAutoNum type="arabicPeriod" startAt="3"/>
            </a:pPr>
            <a:r>
              <a:rPr lang="en-US" sz="1600" dirty="0">
                <a:solidFill>
                  <a:schemeClr val="dk1"/>
                </a:solidFill>
              </a:rPr>
              <a:t>Doing a Fair Test</a:t>
            </a:r>
          </a:p>
          <a:p>
            <a:pPr marL="457200" indent="0" rtl="0">
              <a:spcBef>
                <a:spcPts val="0"/>
              </a:spcBef>
              <a:buNone/>
            </a:pPr>
            <a:r>
              <a:rPr lang="en-US" sz="1600" u="sng" dirty="0">
                <a:solidFill>
                  <a:schemeClr val="hlink"/>
                </a:solidFill>
                <a:hlinkClick r:id="rId5"/>
              </a:rPr>
              <a:t>http://www.sciencebuddies.org/science-fair-projects/project_experiment_fair_test.shtml</a:t>
            </a:r>
          </a:p>
          <a:p>
            <a:pPr marL="457200" lvl="0" indent="0" rtl="0">
              <a:spcBef>
                <a:spcPts val="0"/>
              </a:spcBef>
              <a:buNone/>
            </a:pPr>
            <a:endParaRPr sz="1600" dirty="0">
              <a:solidFill>
                <a:schemeClr val="dk1"/>
              </a:solidFill>
            </a:endParaRPr>
          </a:p>
          <a:p>
            <a:pPr marL="469900" lvl="0" indent="-342900" rtl="0">
              <a:spcBef>
                <a:spcPts val="0"/>
              </a:spcBef>
              <a:buClr>
                <a:schemeClr val="dk1"/>
              </a:buClr>
              <a:buSzPct val="100000"/>
              <a:buFont typeface="+mj-lt"/>
              <a:buAutoNum type="arabicPeriod" startAt="4"/>
            </a:pPr>
            <a:r>
              <a:rPr lang="en-US" sz="1600">
                <a:solidFill>
                  <a:schemeClr val="dk1"/>
                </a:solidFill>
              </a:rPr>
              <a:t>Scientific Variables</a:t>
            </a:r>
          </a:p>
          <a:p>
            <a:pPr marL="457200" lvl="0" indent="0" rtl="0">
              <a:spcBef>
                <a:spcPts val="0"/>
              </a:spcBef>
              <a:buNone/>
            </a:pPr>
            <a:r>
              <a:rPr lang="en-US" sz="1600" u="sng" dirty="0">
                <a:solidFill>
                  <a:schemeClr val="hlink"/>
                </a:solidFill>
                <a:hlinkClick r:id="rId6"/>
              </a:rPr>
              <a:t>https://www.youtube.com/watch?v=nzfDvfoBv_g&amp;list=UU__Oz1pXerLxn0Qpsy5wbFw&amp;index=1&amp;feature=plcp</a:t>
            </a:r>
          </a:p>
          <a:p>
            <a:pPr marL="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457200" lvl="0" indent="0" rtl="0">
              <a:spcBef>
                <a:spcPts val="0"/>
              </a:spcBef>
              <a:buNone/>
            </a:pPr>
            <a:endParaRPr sz="1600" dirty="0">
              <a:solidFill>
                <a:schemeClr val="dk1"/>
              </a:solidFill>
            </a:endParaRPr>
          </a:p>
          <a:p>
            <a:pPr marL="45720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0" marR="0" lvl="0" indent="0" algn="l" rtl="0">
              <a:spcBef>
                <a:spcPts val="320"/>
              </a:spcBef>
              <a:buNone/>
            </a:pPr>
            <a:endParaRPr dirty="0"/>
          </a:p>
          <a:p>
            <a:pPr marL="342900" marR="0" lvl="0" indent="-241300" algn="l" rtl="0">
              <a:spcBef>
                <a:spcPts val="320"/>
              </a:spcBef>
              <a:buClr>
                <a:schemeClr val="dk1"/>
              </a:buClr>
              <a:buFont typeface="Calibri"/>
              <a:buNone/>
            </a:pPr>
            <a:endParaRPr sz="1600" b="0" i="0" u="none" strike="noStrike" cap="none" baseline="0" dirty="0">
              <a:solidFill>
                <a:schemeClr val="dk1"/>
              </a:solidFill>
              <a:latin typeface="Arial"/>
              <a:ea typeface="Arial"/>
              <a:cs typeface="Arial"/>
              <a:sym typeface="Arial"/>
            </a:endParaRPr>
          </a:p>
        </p:txBody>
      </p:sp>
      <p:sp>
        <p:nvSpPr>
          <p:cNvPr id="1059" name="Shape 105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90</a:t>
            </a:fld>
            <a:endParaRPr lang="en-US" sz="1200" b="0" i="0" u="none" strike="noStrike" cap="none" baseline="0">
              <a:solidFill>
                <a:srgbClr val="888888"/>
              </a:solidFill>
              <a:latin typeface="Arial"/>
              <a:ea typeface="Arial"/>
              <a:cs typeface="Arial"/>
              <a:sym typeface="Arial"/>
            </a:endParaRPr>
          </a:p>
        </p:txBody>
      </p:sp>
      <p:sp>
        <p:nvSpPr>
          <p:cNvPr id="1060" name="Shape 106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061" name="Shape 1061"/>
          <p:cNvPicPr preferRelativeResize="0"/>
          <p:nvPr/>
        </p:nvPicPr>
        <p:blipFill>
          <a:blip r:embed="rId7">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1066"/>
        <p:cNvGrpSpPr/>
        <p:nvPr/>
      </p:nvGrpSpPr>
      <p:grpSpPr>
        <a:xfrm>
          <a:off x="0" y="0"/>
          <a:ext cx="0" cy="0"/>
          <a:chOff x="0" y="0"/>
          <a:chExt cx="0" cy="0"/>
        </a:xfrm>
      </p:grpSpPr>
      <p:sp>
        <p:nvSpPr>
          <p:cNvPr id="1067" name="Shape 1067"/>
          <p:cNvSpPr txBox="1">
            <a:spLocks noGrp="1"/>
          </p:cNvSpPr>
          <p:nvPr>
            <p:ph type="title"/>
          </p:nvPr>
        </p:nvSpPr>
        <p:spPr>
          <a:xfrm>
            <a:off x="457200" y="76200"/>
            <a:ext cx="8229600" cy="1010099"/>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SzPct val="25000"/>
              <a:buFont typeface="Arial"/>
              <a:buNone/>
            </a:pPr>
            <a:r>
              <a:rPr lang="en-US" sz="3200" b="0" i="0" u="none" strike="noStrike" cap="none" baseline="0">
                <a:solidFill>
                  <a:schemeClr val="dk1"/>
                </a:solidFill>
                <a:latin typeface="Arial"/>
                <a:ea typeface="Arial"/>
                <a:cs typeface="Arial"/>
                <a:sym typeface="Arial"/>
              </a:rPr>
              <a:t>For Further Exploration</a:t>
            </a:r>
          </a:p>
        </p:txBody>
      </p:sp>
      <p:sp>
        <p:nvSpPr>
          <p:cNvPr id="1068" name="Shape 1068"/>
          <p:cNvSpPr txBox="1">
            <a:spLocks noGrp="1"/>
          </p:cNvSpPr>
          <p:nvPr>
            <p:ph type="body" idx="1"/>
          </p:nvPr>
        </p:nvSpPr>
        <p:spPr>
          <a:xfrm>
            <a:off x="457200" y="1190700"/>
            <a:ext cx="6225899" cy="51339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600" dirty="0">
                <a:solidFill>
                  <a:schemeClr val="dk1"/>
                </a:solidFill>
              </a:rPr>
              <a:t>To explore the scientific method in more depth:</a:t>
            </a:r>
          </a:p>
          <a:p>
            <a:pPr marL="0" marR="0" lvl="0" indent="0" algn="l" rtl="0">
              <a:spcBef>
                <a:spcPts val="0"/>
              </a:spcBef>
              <a:buNone/>
            </a:pPr>
            <a:endParaRPr sz="1600" dirty="0">
              <a:solidFill>
                <a:schemeClr val="dk1"/>
              </a:solidFill>
            </a:endParaRPr>
          </a:p>
          <a:p>
            <a:pPr marL="469900" marR="0" lvl="0" indent="-342900" algn="l" rtl="0">
              <a:spcBef>
                <a:spcPts val="320"/>
              </a:spcBef>
              <a:buClr>
                <a:schemeClr val="dk1"/>
              </a:buClr>
              <a:buSzPct val="100000"/>
              <a:buFont typeface="+mj-lt"/>
              <a:buAutoNum type="arabicPeriod"/>
            </a:pPr>
            <a:r>
              <a:rPr lang="en-US" sz="1600" dirty="0">
                <a:solidFill>
                  <a:schemeClr val="dk1"/>
                </a:solidFill>
              </a:rPr>
              <a:t>The Scientific Method: Steps, Terms and </a:t>
            </a:r>
            <a:r>
              <a:rPr lang="en-US" sz="1600" dirty="0" smtClean="0">
                <a:solidFill>
                  <a:schemeClr val="dk1"/>
                </a:solidFill>
              </a:rPr>
              <a:t>Examples </a:t>
            </a:r>
            <a:r>
              <a:rPr lang="en-US" sz="1600" u="sng" dirty="0" smtClean="0">
                <a:solidFill>
                  <a:schemeClr val="hlink"/>
                </a:solidFill>
                <a:hlinkClick r:id="rId3"/>
              </a:rPr>
              <a:t>https</a:t>
            </a:r>
            <a:r>
              <a:rPr lang="en-US" sz="1600" u="sng" dirty="0">
                <a:solidFill>
                  <a:schemeClr val="hlink"/>
                </a:solidFill>
                <a:hlinkClick r:id="rId3"/>
              </a:rPr>
              <a:t>://www.youtube.com/watch?v=BVfI1wat2y8</a:t>
            </a:r>
          </a:p>
          <a:p>
            <a:pPr marL="469900" lvl="0" indent="-342900" rtl="0">
              <a:spcBef>
                <a:spcPts val="0"/>
              </a:spcBef>
              <a:buClr>
                <a:schemeClr val="dk1"/>
              </a:buClr>
              <a:buSzPct val="100000"/>
              <a:buFont typeface="+mj-lt"/>
              <a:buAutoNum type="arabicPeriod"/>
            </a:pPr>
            <a:r>
              <a:rPr lang="en-US" sz="1600" dirty="0">
                <a:solidFill>
                  <a:schemeClr val="dk1"/>
                </a:solidFill>
              </a:rPr>
              <a:t>GED Study Guide | Science Lesson 1 The Scientific </a:t>
            </a:r>
            <a:r>
              <a:rPr lang="en-US" sz="1600" dirty="0" smtClean="0">
                <a:solidFill>
                  <a:schemeClr val="dk1"/>
                </a:solidFill>
              </a:rPr>
              <a:t>Method </a:t>
            </a:r>
            <a:r>
              <a:rPr lang="en-US" sz="1600" u="sng" dirty="0" smtClean="0">
                <a:solidFill>
                  <a:schemeClr val="hlink"/>
                </a:solidFill>
                <a:hlinkClick r:id="rId4"/>
              </a:rPr>
              <a:t>https</a:t>
            </a:r>
            <a:r>
              <a:rPr lang="en-US" sz="1600" u="sng" dirty="0">
                <a:solidFill>
                  <a:schemeClr val="hlink"/>
                </a:solidFill>
                <a:hlinkClick r:id="rId4"/>
              </a:rPr>
              <a:t>://www.youtube.com/watch?v=p6nXvxTjEZ8</a:t>
            </a:r>
          </a:p>
          <a:p>
            <a:pPr marL="469900" lvl="0" indent="-342900" rtl="0">
              <a:spcBef>
                <a:spcPts val="0"/>
              </a:spcBef>
              <a:buClr>
                <a:schemeClr val="dk1"/>
              </a:buClr>
              <a:buSzPct val="100000"/>
              <a:buFont typeface="+mj-lt"/>
              <a:buAutoNum type="arabicPeriod"/>
            </a:pPr>
            <a:r>
              <a:rPr lang="en-US" sz="1600" dirty="0">
                <a:solidFill>
                  <a:schemeClr val="dk1"/>
                </a:solidFill>
              </a:rPr>
              <a:t>Scientific Method </a:t>
            </a:r>
            <a:r>
              <a:rPr lang="en-US" u="sng" dirty="0">
                <a:solidFill>
                  <a:schemeClr val="hlink"/>
                </a:solidFill>
                <a:hlinkClick r:id="rId5"/>
              </a:rPr>
              <a:t>http://www.slideshare.net/MsAllenBio/scientific-method-powerpoint-4799639</a:t>
            </a:r>
          </a:p>
          <a:p>
            <a:pPr marL="469900" lvl="0" indent="-342900" rtl="0">
              <a:spcBef>
                <a:spcPts val="0"/>
              </a:spcBef>
              <a:buClr>
                <a:schemeClr val="dk1"/>
              </a:buClr>
              <a:buSzPct val="100000"/>
              <a:buFont typeface="+mj-lt"/>
              <a:buAutoNum type="arabicPeriod"/>
            </a:pPr>
            <a:r>
              <a:rPr lang="en-US" sz="1600" dirty="0">
                <a:solidFill>
                  <a:schemeClr val="dk1"/>
                </a:solidFill>
              </a:rPr>
              <a:t>Qualitative </a:t>
            </a:r>
            <a:r>
              <a:rPr lang="en-US" sz="1600" dirty="0" err="1">
                <a:solidFill>
                  <a:schemeClr val="dk1"/>
                </a:solidFill>
              </a:rPr>
              <a:t>vs</a:t>
            </a:r>
            <a:r>
              <a:rPr lang="en-US" sz="1600" dirty="0">
                <a:solidFill>
                  <a:schemeClr val="dk1"/>
                </a:solidFill>
              </a:rPr>
              <a:t> Quantitative data</a:t>
            </a:r>
          </a:p>
          <a:p>
            <a:pPr marL="0" lvl="0" indent="457200" rtl="0">
              <a:spcBef>
                <a:spcPts val="0"/>
              </a:spcBef>
              <a:buNone/>
            </a:pPr>
            <a:r>
              <a:rPr lang="en-US" u="sng" dirty="0">
                <a:solidFill>
                  <a:schemeClr val="hlink"/>
                </a:solidFill>
                <a:hlinkClick r:id="rId6"/>
              </a:rPr>
              <a:t>http://www.regentsprep.org/regents/math/algebra/AD1/qualquant.htm</a:t>
            </a:r>
          </a:p>
          <a:p>
            <a:pPr marL="469900" lvl="0" indent="-342900" rtl="0">
              <a:spcBef>
                <a:spcPts val="0"/>
              </a:spcBef>
              <a:buClr>
                <a:schemeClr val="dk1"/>
              </a:buClr>
              <a:buSzPct val="100000"/>
              <a:buFont typeface="+mj-lt"/>
              <a:buAutoNum type="arabicPeriod" startAt="5"/>
            </a:pPr>
            <a:r>
              <a:rPr lang="en-US" sz="1600" dirty="0">
                <a:solidFill>
                  <a:schemeClr val="dk1"/>
                </a:solidFill>
              </a:rPr>
              <a:t>GED Science Practice Questions </a:t>
            </a:r>
            <a:r>
              <a:rPr lang="en-US" sz="1600" u="sng" dirty="0">
                <a:solidFill>
                  <a:schemeClr val="hlink"/>
                </a:solidFill>
                <a:hlinkClick r:id="rId7"/>
              </a:rPr>
              <a:t>http://www.gedstudyguide.org/ged-science-practice-questions/</a:t>
            </a:r>
          </a:p>
          <a:p>
            <a:pPr marL="469900" lvl="0" indent="-342900" rtl="0">
              <a:spcBef>
                <a:spcPts val="0"/>
              </a:spcBef>
              <a:buClr>
                <a:schemeClr val="dk1"/>
              </a:buClr>
              <a:buSzPct val="100000"/>
              <a:buFont typeface="+mj-lt"/>
              <a:buAutoNum type="arabicPeriod" startAt="5"/>
            </a:pPr>
            <a:r>
              <a:rPr lang="en-US" sz="1600" dirty="0" smtClean="0">
                <a:solidFill>
                  <a:schemeClr val="dk1"/>
                </a:solidFill>
              </a:rPr>
              <a:t>2014 </a:t>
            </a:r>
            <a:r>
              <a:rPr lang="en-US" sz="1600" dirty="0">
                <a:solidFill>
                  <a:schemeClr val="dk1"/>
                </a:solidFill>
              </a:rPr>
              <a:t>GED Science Practice test </a:t>
            </a:r>
            <a:r>
              <a:rPr lang="en-US" sz="1600" u="sng" dirty="0">
                <a:solidFill>
                  <a:schemeClr val="hlink"/>
                </a:solidFill>
                <a:hlinkClick r:id="rId8"/>
              </a:rPr>
              <a:t>http://www.gedtestingservice.com/freepractice/download/GED_Science/GEDSciencePracticeTest.html</a:t>
            </a:r>
          </a:p>
          <a:p>
            <a:pPr marL="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0" lvl="0" indent="0" rtl="0">
              <a:spcBef>
                <a:spcPts val="0"/>
              </a:spcBef>
              <a:buNone/>
            </a:pPr>
            <a:endParaRPr sz="1600" dirty="0">
              <a:solidFill>
                <a:schemeClr val="dk1"/>
              </a:solidFill>
            </a:endParaRPr>
          </a:p>
          <a:p>
            <a:pPr marL="0" marR="0" lvl="0" indent="0" algn="l" rtl="0">
              <a:spcBef>
                <a:spcPts val="320"/>
              </a:spcBef>
              <a:buNone/>
            </a:pPr>
            <a:endParaRPr dirty="0"/>
          </a:p>
          <a:p>
            <a:pPr marL="342900" marR="0" lvl="0" indent="-241300" algn="l" rtl="0">
              <a:spcBef>
                <a:spcPts val="320"/>
              </a:spcBef>
              <a:buClr>
                <a:schemeClr val="dk1"/>
              </a:buClr>
              <a:buFont typeface="Calibri"/>
              <a:buNone/>
            </a:pPr>
            <a:endParaRPr sz="1600" b="0" i="0" u="none" strike="noStrike" cap="none" baseline="0" dirty="0">
              <a:solidFill>
                <a:schemeClr val="dk1"/>
              </a:solidFill>
              <a:latin typeface="Arial"/>
              <a:ea typeface="Arial"/>
              <a:cs typeface="Arial"/>
              <a:sym typeface="Arial"/>
            </a:endParaRPr>
          </a:p>
        </p:txBody>
      </p:sp>
      <p:sp>
        <p:nvSpPr>
          <p:cNvPr id="1069" name="Shape 1069"/>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91</a:t>
            </a:fld>
            <a:endParaRPr lang="en-US" sz="1200" b="0" i="0" u="none" strike="noStrike" cap="none" baseline="0">
              <a:solidFill>
                <a:srgbClr val="888888"/>
              </a:solidFill>
              <a:latin typeface="Arial"/>
              <a:ea typeface="Arial"/>
              <a:cs typeface="Arial"/>
              <a:sym typeface="Arial"/>
            </a:endParaRPr>
          </a:p>
        </p:txBody>
      </p:sp>
      <p:sp>
        <p:nvSpPr>
          <p:cNvPr id="1070" name="Shape 1070"/>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071" name="Shape 1071"/>
          <p:cNvPicPr preferRelativeResize="0"/>
          <p:nvPr/>
        </p:nvPicPr>
        <p:blipFill>
          <a:blip r:embed="rId9">
            <a:alphaModFix/>
          </a:blip>
          <a:stretch>
            <a:fillRect/>
          </a:stretch>
        </p:blipFill>
        <p:spPr>
          <a:xfrm>
            <a:off x="6553199" y="1503374"/>
            <a:ext cx="1912159" cy="38512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1076"/>
        <p:cNvGrpSpPr/>
        <p:nvPr/>
      </p:nvGrpSpPr>
      <p:grpSpPr>
        <a:xfrm>
          <a:off x="0" y="0"/>
          <a:ext cx="0" cy="0"/>
          <a:chOff x="0" y="0"/>
          <a:chExt cx="0" cy="0"/>
        </a:xfrm>
      </p:grpSpPr>
      <p:sp>
        <p:nvSpPr>
          <p:cNvPr id="1077" name="Shape 1077"/>
          <p:cNvSpPr txBox="1">
            <a:spLocks noGrp="1"/>
          </p:cNvSpPr>
          <p:nvPr>
            <p:ph type="sldNum" idx="12"/>
          </p:nvPr>
        </p:nvSpPr>
        <p:spPr>
          <a:xfrm>
            <a:off x="6553200" y="6324600"/>
            <a:ext cx="2133599" cy="3650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baseline="0">
                <a:solidFill>
                  <a:srgbClr val="888888"/>
                </a:solidFill>
                <a:latin typeface="Arial"/>
                <a:ea typeface="Arial"/>
                <a:cs typeface="Arial"/>
                <a:sym typeface="Arial"/>
              </a:rPr>
              <a:pPr marL="0" marR="0" lvl="0" indent="0" algn="r" rtl="0">
                <a:spcBef>
                  <a:spcPts val="0"/>
                </a:spcBef>
                <a:buSzPct val="25000"/>
                <a:buNone/>
              </a:pPr>
              <a:t>92</a:t>
            </a:fld>
            <a:endParaRPr lang="en-US" sz="1200" b="0" i="0" u="none" strike="noStrike" cap="none" baseline="0">
              <a:solidFill>
                <a:srgbClr val="888888"/>
              </a:solidFill>
              <a:latin typeface="Arial"/>
              <a:ea typeface="Arial"/>
              <a:cs typeface="Arial"/>
              <a:sym typeface="Arial"/>
            </a:endParaRPr>
          </a:p>
        </p:txBody>
      </p:sp>
      <p:sp>
        <p:nvSpPr>
          <p:cNvPr id="1078" name="Shape 1078"/>
          <p:cNvSpPr txBox="1">
            <a:spLocks noGrp="1"/>
          </p:cNvSpPr>
          <p:nvPr>
            <p:ph type="ftr" idx="11"/>
          </p:nvPr>
        </p:nvSpPr>
        <p:spPr>
          <a:xfrm>
            <a:off x="3148583" y="6324600"/>
            <a:ext cx="1828800" cy="36509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US" sz="1200" b="0" i="0" u="none" strike="noStrike" cap="none" baseline="0">
                <a:solidFill>
                  <a:srgbClr val="888888"/>
                </a:solidFill>
                <a:latin typeface="Arial"/>
                <a:ea typeface="Arial"/>
                <a:cs typeface="Arial"/>
                <a:sym typeface="Arial"/>
              </a:rPr>
              <a:t>Designers for Learning </a:t>
            </a:r>
          </a:p>
        </p:txBody>
      </p:sp>
      <p:pic>
        <p:nvPicPr>
          <p:cNvPr id="1079" name="Shape 1079"/>
          <p:cNvPicPr preferRelativeResize="0"/>
          <p:nvPr/>
        </p:nvPicPr>
        <p:blipFill>
          <a:blip r:embed="rId3">
            <a:alphaModFix/>
          </a:blip>
          <a:stretch>
            <a:fillRect/>
          </a:stretch>
        </p:blipFill>
        <p:spPr>
          <a:xfrm>
            <a:off x="2586637" y="2129437"/>
            <a:ext cx="3970725" cy="3970725"/>
          </a:xfrm>
          <a:prstGeom prst="rect">
            <a:avLst/>
          </a:prstGeom>
          <a:noFill/>
          <a:ln>
            <a:noFill/>
          </a:ln>
        </p:spPr>
      </p:pic>
      <p:sp>
        <p:nvSpPr>
          <p:cNvPr id="1080" name="Shape 1080"/>
          <p:cNvSpPr txBox="1">
            <a:spLocks noGrp="1"/>
          </p:cNvSpPr>
          <p:nvPr>
            <p:ph type="title"/>
          </p:nvPr>
        </p:nvSpPr>
        <p:spPr>
          <a:xfrm>
            <a:off x="457200" y="250650"/>
            <a:ext cx="8083499" cy="1216200"/>
          </a:xfrm>
          <a:prstGeom prst="rect">
            <a:avLst/>
          </a:prstGeom>
          <a:noFill/>
          <a:ln>
            <a:noFill/>
          </a:ln>
        </p:spPr>
        <p:txBody>
          <a:bodyPr lIns="91425" tIns="45700" rIns="91425" bIns="45700" anchor="ctr" anchorCtr="0">
            <a:noAutofit/>
          </a:bodyPr>
          <a:lstStyle/>
          <a:p>
            <a:pPr marL="0" marR="0" lvl="0" indent="0" algn="l" rtl="0">
              <a:spcBef>
                <a:spcPts val="0"/>
              </a:spcBef>
              <a:buClr>
                <a:schemeClr val="dk1"/>
              </a:buClr>
              <a:buFont typeface="Arial"/>
              <a:buNone/>
            </a:pPr>
            <a:endParaRPr sz="3200">
              <a:solidFill>
                <a:schemeClr val="dk1"/>
              </a:solidFill>
            </a:endParaRPr>
          </a:p>
          <a:p>
            <a:pPr marL="0" marR="0" lvl="0" indent="0" algn="l" rtl="0">
              <a:spcBef>
                <a:spcPts val="0"/>
              </a:spcBef>
              <a:buClr>
                <a:schemeClr val="dk1"/>
              </a:buClr>
              <a:buSzPct val="25000"/>
              <a:buFont typeface="Arial"/>
              <a:buNone/>
            </a:pPr>
            <a:r>
              <a:rPr lang="en-US" sz="3200">
                <a:solidFill>
                  <a:schemeClr val="dk1"/>
                </a:solidFill>
              </a:rPr>
              <a:t>CONGRATULATIONS!</a:t>
            </a:r>
          </a:p>
          <a:p>
            <a:pPr marL="0" marR="0" lvl="0" indent="0" algn="l" rtl="0">
              <a:spcBef>
                <a:spcPts val="0"/>
              </a:spcBef>
              <a:buClr>
                <a:schemeClr val="dk1"/>
              </a:buClr>
              <a:buSzPct val="25000"/>
              <a:buFont typeface="Arial"/>
              <a:buNone/>
            </a:pPr>
            <a:r>
              <a:rPr lang="en-US" sz="3200">
                <a:solidFill>
                  <a:schemeClr val="dk1"/>
                </a:solidFill>
              </a:rPr>
              <a:t>You Successfully Completed this Unit</a:t>
            </a:r>
          </a:p>
          <a:p>
            <a:pPr marL="0" marR="0" lvl="0" indent="0" algn="l" rtl="0">
              <a:spcBef>
                <a:spcPts val="0"/>
              </a:spcBef>
              <a:buClr>
                <a:schemeClr val="dk1"/>
              </a:buClr>
              <a:buSzPct val="25000"/>
              <a:buFont typeface="Arial"/>
              <a:buNone/>
            </a:pPr>
            <a:r>
              <a:rPr lang="en-US" sz="3200">
                <a:solidFill>
                  <a:schemeClr val="dk1"/>
                </a:solidFill>
              </a:rPr>
              <a:t> </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15371</Words>
  <Application>Microsoft Office PowerPoint</Application>
  <PresentationFormat>On-screen Show (4:3)</PresentationFormat>
  <Paragraphs>2173</Paragraphs>
  <Slides>92</Slides>
  <Notes>92</Notes>
  <HiddenSlides>0</HiddenSlides>
  <MMClips>0</MMClips>
  <ScaleCrop>false</ScaleCrop>
  <HeadingPairs>
    <vt:vector size="4" baseType="variant">
      <vt:variant>
        <vt:lpstr>Theme</vt:lpstr>
      </vt:variant>
      <vt:variant>
        <vt:i4>1</vt:i4>
      </vt:variant>
      <vt:variant>
        <vt:lpstr>Slide Titles</vt:lpstr>
      </vt:variant>
      <vt:variant>
        <vt:i4>92</vt:i4>
      </vt:variant>
    </vt:vector>
  </HeadingPairs>
  <TitlesOfParts>
    <vt:vector size="93" baseType="lpstr">
      <vt:lpstr>Office Theme</vt:lpstr>
      <vt:lpstr>Science Unit</vt:lpstr>
      <vt:lpstr>About this Unit</vt:lpstr>
      <vt:lpstr>Unit Navigation</vt:lpstr>
      <vt:lpstr>Unit Objectives</vt:lpstr>
      <vt:lpstr>Unit Objectives</vt:lpstr>
      <vt:lpstr>Section 1 Overview</vt:lpstr>
      <vt:lpstr>The Scientific Method: Not a new concept!</vt:lpstr>
      <vt:lpstr>The Six Steps of the Scientific Method </vt:lpstr>
      <vt:lpstr>Practice Your Skills</vt:lpstr>
      <vt:lpstr>Section 1 Summary</vt:lpstr>
      <vt:lpstr>Section 2 Overview</vt:lpstr>
      <vt:lpstr>Case Study: My Car Won’t Start!</vt:lpstr>
      <vt:lpstr>Case Study: My Car Won’t Start!</vt:lpstr>
      <vt:lpstr>Step 1: Ask a Question</vt:lpstr>
      <vt:lpstr>Practice Your Skills</vt:lpstr>
      <vt:lpstr>Practice Your Skills</vt:lpstr>
      <vt:lpstr>Slide 17</vt:lpstr>
      <vt:lpstr>Slide 18</vt:lpstr>
      <vt:lpstr>Slide 19</vt:lpstr>
      <vt:lpstr>Slide 20</vt:lpstr>
      <vt:lpstr>Slide 21</vt:lpstr>
      <vt:lpstr>Slide 22</vt:lpstr>
      <vt:lpstr>Step 2: Do Background Research</vt:lpstr>
      <vt:lpstr>Slide 24</vt:lpstr>
      <vt:lpstr>Slide 25</vt:lpstr>
      <vt:lpstr>Slide 26</vt:lpstr>
      <vt:lpstr>Slide 27</vt:lpstr>
      <vt:lpstr>Step 3: Construct a Hypothesis</vt:lpstr>
      <vt:lpstr>Testable Hypothesis</vt:lpstr>
      <vt:lpstr>Slide 30</vt:lpstr>
      <vt:lpstr>Slide 31</vt:lpstr>
      <vt:lpstr>Slide 32</vt:lpstr>
      <vt:lpstr>Slide 33</vt:lpstr>
      <vt:lpstr>Step 4: Test your Hypothesis by Doing an Experiment</vt:lpstr>
      <vt:lpstr>Fair Test</vt:lpstr>
      <vt:lpstr>Slide 36</vt:lpstr>
      <vt:lpstr>Slide 37</vt:lpstr>
      <vt:lpstr>Slide 38</vt:lpstr>
      <vt:lpstr>Slide 39</vt:lpstr>
      <vt:lpstr>Step 5: Analyze Your Data and Draw a Conclusion</vt:lpstr>
      <vt:lpstr>Step 5: Analyze Your Data and Draw a Conclusion</vt:lpstr>
      <vt:lpstr>Slide 42</vt:lpstr>
      <vt:lpstr>Slide 43</vt:lpstr>
      <vt:lpstr>Slide 44</vt:lpstr>
      <vt:lpstr>Slide 45</vt:lpstr>
      <vt:lpstr>Step 6: Report Your Results</vt:lpstr>
      <vt:lpstr>Slide 47</vt:lpstr>
      <vt:lpstr>Slide 48</vt:lpstr>
      <vt:lpstr>Case Study: I cannot find my keys!</vt:lpstr>
      <vt:lpstr>Case Study: I cannot find my keys! </vt:lpstr>
      <vt:lpstr>Practice Your Skills</vt:lpstr>
      <vt:lpstr>Section 2 Summary</vt:lpstr>
      <vt:lpstr>Section 3 Overview</vt:lpstr>
      <vt:lpstr>The Scientific Method: It’s Iterative!</vt:lpstr>
      <vt:lpstr>Case Study: Jenny’s Upset Stomach!</vt:lpstr>
      <vt:lpstr>Case Study:  Jenny’s Upset Stomach!  </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Practice Your Skills</vt:lpstr>
      <vt:lpstr>Section 3 Summary</vt:lpstr>
      <vt:lpstr>Section 4 Overview</vt:lpstr>
      <vt:lpstr>Case Study: How Penicillin Was Discovered</vt:lpstr>
      <vt:lpstr>How Penicillin Was Discovered</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Practice Your Skills</vt:lpstr>
      <vt:lpstr>Section 4 Summary</vt:lpstr>
      <vt:lpstr>Science Unit Summary</vt:lpstr>
      <vt:lpstr>Unit Assessment</vt:lpstr>
      <vt:lpstr>Unit Links</vt:lpstr>
      <vt:lpstr>For Further Exploration</vt:lpstr>
      <vt:lpstr> CONGRATULATIONS! You Successfully Completed this Unit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Unit</dc:title>
  <dc:creator>Hana</dc:creator>
  <cp:lastModifiedBy>Hana</cp:lastModifiedBy>
  <cp:revision>2</cp:revision>
  <dcterms:modified xsi:type="dcterms:W3CDTF">2015-05-10T13:16:49Z</dcterms:modified>
</cp:coreProperties>
</file>