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4" r:id="rId2"/>
    <p:sldId id="315" r:id="rId3"/>
    <p:sldId id="318" r:id="rId4"/>
    <p:sldId id="280" r:id="rId5"/>
    <p:sldId id="295" r:id="rId6"/>
    <p:sldId id="282" r:id="rId7"/>
    <p:sldId id="264" r:id="rId8"/>
    <p:sldId id="285" r:id="rId9"/>
    <p:sldId id="288" r:id="rId10"/>
    <p:sldId id="284" r:id="rId11"/>
    <p:sldId id="289" r:id="rId12"/>
    <p:sldId id="287" r:id="rId13"/>
    <p:sldId id="291" r:id="rId14"/>
    <p:sldId id="366" r:id="rId15"/>
    <p:sldId id="293" r:id="rId16"/>
    <p:sldId id="281" r:id="rId17"/>
    <p:sldId id="296" r:id="rId18"/>
    <p:sldId id="363" r:id="rId19"/>
    <p:sldId id="298" r:id="rId20"/>
    <p:sldId id="299" r:id="rId21"/>
    <p:sldId id="300" r:id="rId22"/>
    <p:sldId id="301" r:id="rId23"/>
    <p:sldId id="368" r:id="rId24"/>
    <p:sldId id="369" r:id="rId25"/>
    <p:sldId id="372" r:id="rId26"/>
    <p:sldId id="373" r:id="rId27"/>
    <p:sldId id="374" r:id="rId28"/>
    <p:sldId id="371" r:id="rId29"/>
    <p:sldId id="307" r:id="rId30"/>
    <p:sldId id="308" r:id="rId31"/>
    <p:sldId id="309" r:id="rId32"/>
    <p:sldId id="310" r:id="rId33"/>
    <p:sldId id="311" r:id="rId34"/>
    <p:sldId id="312" r:id="rId35"/>
    <p:sldId id="313" r:id="rId36"/>
    <p:sldId id="319" r:id="rId37"/>
    <p:sldId id="320" r:id="rId38"/>
    <p:sldId id="322" r:id="rId39"/>
    <p:sldId id="323" r:id="rId40"/>
    <p:sldId id="325" r:id="rId41"/>
    <p:sldId id="326" r:id="rId42"/>
    <p:sldId id="365" r:id="rId43"/>
    <p:sldId id="375" r:id="rId44"/>
    <p:sldId id="376" r:id="rId45"/>
    <p:sldId id="377" r:id="rId46"/>
    <p:sldId id="378"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initials="S" lastIdx="13" clrIdx="0"/>
  <p:cmAuthor id="1" name="drshellnut" initials="bj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E824"/>
    <a:srgbClr val="953735"/>
    <a:srgbClr val="993300"/>
    <a:srgbClr val="A50021"/>
    <a:srgbClr val="5852E8"/>
    <a:srgbClr val="CC3300"/>
    <a:srgbClr val="17375E"/>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3" autoAdjust="0"/>
    <p:restoredTop sz="91987" autoAdjust="0"/>
  </p:normalViewPr>
  <p:slideViewPr>
    <p:cSldViewPr>
      <p:cViewPr varScale="1">
        <p:scale>
          <a:sx n="65" d="100"/>
          <a:sy n="65" d="100"/>
        </p:scale>
        <p:origin x="918" y="60"/>
      </p:cViewPr>
      <p:guideLst>
        <p:guide orient="horz" pos="2160"/>
        <p:guide pos="2880"/>
      </p:guideLst>
    </p:cSldViewPr>
  </p:slideViewPr>
  <p:notesTextViewPr>
    <p:cViewPr>
      <p:scale>
        <a:sx n="1" d="1"/>
        <a:sy n="1" d="1"/>
      </p:scale>
      <p:origin x="0" y="0"/>
    </p:cViewPr>
  </p:notesTextViewPr>
  <p:sorterViewPr>
    <p:cViewPr>
      <p:scale>
        <a:sx n="100" d="100"/>
        <a:sy n="100" d="100"/>
      </p:scale>
      <p:origin x="0" y="3344"/>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45D32-3F41-48AD-ABD6-1AE691E8C66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E5197E6-97CD-4FA6-862E-54E1EF015934}">
      <dgm:prSet phldrT="[Text]"/>
      <dgm:spPr/>
      <dgm:t>
        <a:bodyPr/>
        <a:lstStyle/>
        <a:p>
          <a:endParaRPr lang="en-US" dirty="0"/>
        </a:p>
      </dgm:t>
    </dgm:pt>
    <dgm:pt modelId="{B1626A8A-04DB-48EC-84B7-F40C559E956A}" type="parTrans" cxnId="{EBB7D296-A4FB-4882-AABC-FABD8E16A184}">
      <dgm:prSet/>
      <dgm:spPr/>
      <dgm:t>
        <a:bodyPr/>
        <a:lstStyle/>
        <a:p>
          <a:pPr algn="ctr"/>
          <a:endParaRPr lang="en-US"/>
        </a:p>
      </dgm:t>
    </dgm:pt>
    <dgm:pt modelId="{0FABA858-C135-4354-87F7-F0C9E2000EF3}" type="sibTrans" cxnId="{EBB7D296-A4FB-4882-AABC-FABD8E16A184}">
      <dgm:prSet/>
      <dgm:spPr/>
      <dgm:t>
        <a:bodyPr/>
        <a:lstStyle/>
        <a:p>
          <a:pPr algn="ctr"/>
          <a:endParaRPr lang="en-US" dirty="0"/>
        </a:p>
      </dgm:t>
    </dgm:pt>
    <dgm:pt modelId="{A394238D-72A7-49AE-979D-13E48B514DCC}">
      <dgm:prSet phldrT="[Text]" custT="1"/>
      <dgm:spPr/>
      <dgm:t>
        <a:bodyPr/>
        <a:lstStyle/>
        <a:p>
          <a:pPr algn="ctr"/>
          <a:endParaRPr lang="en-US" sz="1600" b="1" dirty="0">
            <a:latin typeface="Arial" panose="020B0604020202020204" pitchFamily="34" charset="0"/>
            <a:cs typeface="Arial" panose="020B0604020202020204" pitchFamily="34" charset="0"/>
          </a:endParaRPr>
        </a:p>
      </dgm:t>
    </dgm:pt>
    <dgm:pt modelId="{4D33296D-AA74-426F-ADD1-90E3DE7EECE3}" type="sibTrans" cxnId="{1DF886BA-6961-445B-B640-6740AB5F5E62}">
      <dgm:prSet/>
      <dgm:spPr/>
      <dgm:t>
        <a:bodyPr/>
        <a:lstStyle/>
        <a:p>
          <a:pPr algn="ctr"/>
          <a:endParaRPr lang="en-US"/>
        </a:p>
      </dgm:t>
    </dgm:pt>
    <dgm:pt modelId="{4402AC1A-A95A-4A24-B90E-1FC68C83EDC4}" type="parTrans" cxnId="{1DF886BA-6961-445B-B640-6740AB5F5E62}">
      <dgm:prSet/>
      <dgm:spPr/>
      <dgm:t>
        <a:bodyPr/>
        <a:lstStyle/>
        <a:p>
          <a:pPr algn="ctr"/>
          <a:endParaRPr lang="en-US"/>
        </a:p>
      </dgm:t>
    </dgm:pt>
    <dgm:pt modelId="{DBD84C61-7A55-45CD-9B75-FB6480F09643}">
      <dgm:prSet phldrT="[Text]" custT="1"/>
      <dgm:spPr/>
      <dgm:t>
        <a:bodyPr/>
        <a:lstStyle/>
        <a:p>
          <a:pPr algn="ctr"/>
          <a:endParaRPr lang="en-US" sz="1600" b="1" dirty="0">
            <a:latin typeface="Arial" panose="020B0604020202020204" pitchFamily="34" charset="0"/>
            <a:cs typeface="Arial" panose="020B0604020202020204" pitchFamily="34" charset="0"/>
          </a:endParaRPr>
        </a:p>
      </dgm:t>
    </dgm:pt>
    <dgm:pt modelId="{5F3C4172-0587-408C-89DC-57105E207143}" type="sibTrans" cxnId="{F85F1A99-CC0E-460E-9AC7-C72A3E738C43}">
      <dgm:prSet/>
      <dgm:spPr/>
      <dgm:t>
        <a:bodyPr/>
        <a:lstStyle/>
        <a:p>
          <a:pPr algn="ctr"/>
          <a:endParaRPr lang="en-US" dirty="0"/>
        </a:p>
      </dgm:t>
    </dgm:pt>
    <dgm:pt modelId="{2DC65DCB-AEDE-4923-959B-E6904A1E053C}" type="parTrans" cxnId="{F85F1A99-CC0E-460E-9AC7-C72A3E738C43}">
      <dgm:prSet/>
      <dgm:spPr/>
      <dgm:t>
        <a:bodyPr/>
        <a:lstStyle/>
        <a:p>
          <a:pPr algn="ctr"/>
          <a:endParaRPr lang="en-US"/>
        </a:p>
      </dgm:t>
    </dgm:pt>
    <dgm:pt modelId="{322583AB-CEA1-411F-80FC-002256BA3ACE}" type="pres">
      <dgm:prSet presAssocID="{E3745D32-3F41-48AD-ABD6-1AE691E8C662}" presName="Name0" presStyleCnt="0">
        <dgm:presLayoutVars>
          <dgm:dir/>
          <dgm:resizeHandles val="exact"/>
        </dgm:presLayoutVars>
      </dgm:prSet>
      <dgm:spPr/>
      <dgm:t>
        <a:bodyPr/>
        <a:lstStyle/>
        <a:p>
          <a:endParaRPr lang="en-US"/>
        </a:p>
      </dgm:t>
    </dgm:pt>
    <dgm:pt modelId="{60E189DD-AF61-4C70-BDD0-F7D394D23F03}" type="pres">
      <dgm:prSet presAssocID="{7E5197E6-97CD-4FA6-862E-54E1EF015934}" presName="parTxOnly" presStyleLbl="node1" presStyleIdx="0" presStyleCnt="3">
        <dgm:presLayoutVars>
          <dgm:bulletEnabled val="1"/>
        </dgm:presLayoutVars>
      </dgm:prSet>
      <dgm:spPr>
        <a:prstGeom prst="rect">
          <a:avLst/>
        </a:prstGeom>
      </dgm:spPr>
      <dgm:t>
        <a:bodyPr/>
        <a:lstStyle/>
        <a:p>
          <a:endParaRPr lang="en-US"/>
        </a:p>
      </dgm:t>
    </dgm:pt>
    <dgm:pt modelId="{920018A7-607C-40E4-ABAC-322AE2B3D106}" type="pres">
      <dgm:prSet presAssocID="{0FABA858-C135-4354-87F7-F0C9E2000EF3}" presName="parSpace" presStyleCnt="0"/>
      <dgm:spPr/>
      <dgm:t>
        <a:bodyPr/>
        <a:lstStyle/>
        <a:p>
          <a:endParaRPr lang="en-US"/>
        </a:p>
      </dgm:t>
    </dgm:pt>
    <dgm:pt modelId="{3DFD890C-9761-48EB-8FDB-4C98DD15A6D8}" type="pres">
      <dgm:prSet presAssocID="{DBD84C61-7A55-45CD-9B75-FB6480F09643}" presName="parTxOnly" presStyleLbl="node1" presStyleIdx="1" presStyleCnt="3">
        <dgm:presLayoutVars>
          <dgm:bulletEnabled val="1"/>
        </dgm:presLayoutVars>
      </dgm:prSet>
      <dgm:spPr/>
      <dgm:t>
        <a:bodyPr/>
        <a:lstStyle/>
        <a:p>
          <a:endParaRPr lang="en-US"/>
        </a:p>
      </dgm:t>
    </dgm:pt>
    <dgm:pt modelId="{DBD2613E-5213-46F0-9F76-1AE09F34348B}" type="pres">
      <dgm:prSet presAssocID="{5F3C4172-0587-408C-89DC-57105E207143}" presName="parSpace" presStyleCnt="0"/>
      <dgm:spPr/>
      <dgm:t>
        <a:bodyPr/>
        <a:lstStyle/>
        <a:p>
          <a:endParaRPr lang="en-US"/>
        </a:p>
      </dgm:t>
    </dgm:pt>
    <dgm:pt modelId="{ECEF3ABC-29FD-4696-A86E-0B274C72F7AA}" type="pres">
      <dgm:prSet presAssocID="{A394238D-72A7-49AE-979D-13E48B514DCC}" presName="parTxOnly" presStyleLbl="node1" presStyleIdx="2" presStyleCnt="3">
        <dgm:presLayoutVars>
          <dgm:bulletEnabled val="1"/>
        </dgm:presLayoutVars>
      </dgm:prSet>
      <dgm:spPr/>
      <dgm:t>
        <a:bodyPr/>
        <a:lstStyle/>
        <a:p>
          <a:endParaRPr lang="en-US"/>
        </a:p>
      </dgm:t>
    </dgm:pt>
  </dgm:ptLst>
  <dgm:cxnLst>
    <dgm:cxn modelId="{1DF886BA-6961-445B-B640-6740AB5F5E62}" srcId="{E3745D32-3F41-48AD-ABD6-1AE691E8C662}" destId="{A394238D-72A7-49AE-979D-13E48B514DCC}" srcOrd="2" destOrd="0" parTransId="{4402AC1A-A95A-4A24-B90E-1FC68C83EDC4}" sibTransId="{4D33296D-AA74-426F-ADD1-90E3DE7EECE3}"/>
    <dgm:cxn modelId="{BC1EFAE0-3728-4AF6-BE7D-6E3EB42348A8}" type="presOf" srcId="{A394238D-72A7-49AE-979D-13E48B514DCC}" destId="{ECEF3ABC-29FD-4696-A86E-0B274C72F7AA}" srcOrd="0" destOrd="0" presId="urn:microsoft.com/office/officeart/2005/8/layout/hChevron3"/>
    <dgm:cxn modelId="{32FD5E58-C848-41E4-B28B-80B9E27EE146}" type="presOf" srcId="{DBD84C61-7A55-45CD-9B75-FB6480F09643}" destId="{3DFD890C-9761-48EB-8FDB-4C98DD15A6D8}" srcOrd="0" destOrd="0" presId="urn:microsoft.com/office/officeart/2005/8/layout/hChevron3"/>
    <dgm:cxn modelId="{9713065B-A2E7-4157-B6AA-33144FBA6926}" type="presOf" srcId="{7E5197E6-97CD-4FA6-862E-54E1EF015934}" destId="{60E189DD-AF61-4C70-BDD0-F7D394D23F03}" srcOrd="0" destOrd="0" presId="urn:microsoft.com/office/officeart/2005/8/layout/hChevron3"/>
    <dgm:cxn modelId="{F85F1A99-CC0E-460E-9AC7-C72A3E738C43}" srcId="{E3745D32-3F41-48AD-ABD6-1AE691E8C662}" destId="{DBD84C61-7A55-45CD-9B75-FB6480F09643}" srcOrd="1" destOrd="0" parTransId="{2DC65DCB-AEDE-4923-959B-E6904A1E053C}" sibTransId="{5F3C4172-0587-408C-89DC-57105E207143}"/>
    <dgm:cxn modelId="{EBB7D296-A4FB-4882-AABC-FABD8E16A184}" srcId="{E3745D32-3F41-48AD-ABD6-1AE691E8C662}" destId="{7E5197E6-97CD-4FA6-862E-54E1EF015934}" srcOrd="0" destOrd="0" parTransId="{B1626A8A-04DB-48EC-84B7-F40C559E956A}" sibTransId="{0FABA858-C135-4354-87F7-F0C9E2000EF3}"/>
    <dgm:cxn modelId="{E810F91D-E60F-4051-BA5C-34EBCD0DA0E4}" type="presOf" srcId="{E3745D32-3F41-48AD-ABD6-1AE691E8C662}" destId="{322583AB-CEA1-411F-80FC-002256BA3ACE}" srcOrd="0" destOrd="0" presId="urn:microsoft.com/office/officeart/2005/8/layout/hChevron3"/>
    <dgm:cxn modelId="{4E692C74-6CD0-47C6-B041-008B73A1DE0A}" type="presParOf" srcId="{322583AB-CEA1-411F-80FC-002256BA3ACE}" destId="{60E189DD-AF61-4C70-BDD0-F7D394D23F03}" srcOrd="0" destOrd="0" presId="urn:microsoft.com/office/officeart/2005/8/layout/hChevron3"/>
    <dgm:cxn modelId="{260BE08E-9003-4516-AF89-A2E5253CD6A0}" type="presParOf" srcId="{322583AB-CEA1-411F-80FC-002256BA3ACE}" destId="{920018A7-607C-40E4-ABAC-322AE2B3D106}" srcOrd="1" destOrd="0" presId="urn:microsoft.com/office/officeart/2005/8/layout/hChevron3"/>
    <dgm:cxn modelId="{39F13B68-3CF6-41AA-B005-EFE0EA0A311C}" type="presParOf" srcId="{322583AB-CEA1-411F-80FC-002256BA3ACE}" destId="{3DFD890C-9761-48EB-8FDB-4C98DD15A6D8}" srcOrd="2" destOrd="0" presId="urn:microsoft.com/office/officeart/2005/8/layout/hChevron3"/>
    <dgm:cxn modelId="{D16F80BD-46BA-4AF9-A265-6C04BC187C87}" type="presParOf" srcId="{322583AB-CEA1-411F-80FC-002256BA3ACE}" destId="{DBD2613E-5213-46F0-9F76-1AE09F34348B}" srcOrd="3" destOrd="0" presId="urn:microsoft.com/office/officeart/2005/8/layout/hChevron3"/>
    <dgm:cxn modelId="{685E67E1-35A0-45FD-9681-11A26C62B395}" type="presParOf" srcId="{322583AB-CEA1-411F-80FC-002256BA3ACE}" destId="{ECEF3ABC-29FD-4696-A86E-0B274C72F7AA}"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45D32-3F41-48AD-ABD6-1AE691E8C66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E5197E6-97CD-4FA6-862E-54E1EF015934}">
      <dgm:prSet phldrT="[Text]"/>
      <dgm:spPr/>
      <dgm:t>
        <a:bodyPr/>
        <a:lstStyle/>
        <a:p>
          <a:endParaRPr lang="en-US" dirty="0"/>
        </a:p>
      </dgm:t>
    </dgm:pt>
    <dgm:pt modelId="{B1626A8A-04DB-48EC-84B7-F40C559E956A}" type="parTrans" cxnId="{EBB7D296-A4FB-4882-AABC-FABD8E16A184}">
      <dgm:prSet/>
      <dgm:spPr/>
      <dgm:t>
        <a:bodyPr/>
        <a:lstStyle/>
        <a:p>
          <a:pPr algn="ctr"/>
          <a:endParaRPr lang="en-US"/>
        </a:p>
      </dgm:t>
    </dgm:pt>
    <dgm:pt modelId="{0FABA858-C135-4354-87F7-F0C9E2000EF3}" type="sibTrans" cxnId="{EBB7D296-A4FB-4882-AABC-FABD8E16A184}">
      <dgm:prSet/>
      <dgm:spPr/>
      <dgm:t>
        <a:bodyPr/>
        <a:lstStyle/>
        <a:p>
          <a:pPr algn="ctr"/>
          <a:endParaRPr lang="en-US" dirty="0"/>
        </a:p>
      </dgm:t>
    </dgm:pt>
    <dgm:pt modelId="{A394238D-72A7-49AE-979D-13E48B514DCC}">
      <dgm:prSet phldrT="[Text]" custT="1"/>
      <dgm:spPr/>
      <dgm:t>
        <a:bodyPr/>
        <a:lstStyle/>
        <a:p>
          <a:pPr algn="ctr"/>
          <a:endParaRPr lang="en-US" sz="1600" b="1" dirty="0">
            <a:latin typeface="Arial" panose="020B0604020202020204" pitchFamily="34" charset="0"/>
            <a:cs typeface="Arial" panose="020B0604020202020204" pitchFamily="34" charset="0"/>
          </a:endParaRPr>
        </a:p>
      </dgm:t>
    </dgm:pt>
    <dgm:pt modelId="{4D33296D-AA74-426F-ADD1-90E3DE7EECE3}" type="sibTrans" cxnId="{1DF886BA-6961-445B-B640-6740AB5F5E62}">
      <dgm:prSet/>
      <dgm:spPr/>
      <dgm:t>
        <a:bodyPr/>
        <a:lstStyle/>
        <a:p>
          <a:pPr algn="ctr"/>
          <a:endParaRPr lang="en-US"/>
        </a:p>
      </dgm:t>
    </dgm:pt>
    <dgm:pt modelId="{4402AC1A-A95A-4A24-B90E-1FC68C83EDC4}" type="parTrans" cxnId="{1DF886BA-6961-445B-B640-6740AB5F5E62}">
      <dgm:prSet/>
      <dgm:spPr/>
      <dgm:t>
        <a:bodyPr/>
        <a:lstStyle/>
        <a:p>
          <a:pPr algn="ctr"/>
          <a:endParaRPr lang="en-US"/>
        </a:p>
      </dgm:t>
    </dgm:pt>
    <dgm:pt modelId="{DBD84C61-7A55-45CD-9B75-FB6480F09643}">
      <dgm:prSet phldrT="[Text]" custT="1"/>
      <dgm:spPr/>
      <dgm:t>
        <a:bodyPr/>
        <a:lstStyle/>
        <a:p>
          <a:pPr algn="ctr"/>
          <a:endParaRPr lang="en-US" sz="1600" b="1" dirty="0">
            <a:latin typeface="Arial" panose="020B0604020202020204" pitchFamily="34" charset="0"/>
            <a:cs typeface="Arial" panose="020B0604020202020204" pitchFamily="34" charset="0"/>
          </a:endParaRPr>
        </a:p>
      </dgm:t>
    </dgm:pt>
    <dgm:pt modelId="{5F3C4172-0587-408C-89DC-57105E207143}" type="sibTrans" cxnId="{F85F1A99-CC0E-460E-9AC7-C72A3E738C43}">
      <dgm:prSet/>
      <dgm:spPr/>
      <dgm:t>
        <a:bodyPr/>
        <a:lstStyle/>
        <a:p>
          <a:pPr algn="ctr"/>
          <a:endParaRPr lang="en-US" dirty="0"/>
        </a:p>
      </dgm:t>
    </dgm:pt>
    <dgm:pt modelId="{2DC65DCB-AEDE-4923-959B-E6904A1E053C}" type="parTrans" cxnId="{F85F1A99-CC0E-460E-9AC7-C72A3E738C43}">
      <dgm:prSet/>
      <dgm:spPr/>
      <dgm:t>
        <a:bodyPr/>
        <a:lstStyle/>
        <a:p>
          <a:pPr algn="ctr"/>
          <a:endParaRPr lang="en-US"/>
        </a:p>
      </dgm:t>
    </dgm:pt>
    <dgm:pt modelId="{322583AB-CEA1-411F-80FC-002256BA3ACE}" type="pres">
      <dgm:prSet presAssocID="{E3745D32-3F41-48AD-ABD6-1AE691E8C662}" presName="Name0" presStyleCnt="0">
        <dgm:presLayoutVars>
          <dgm:dir/>
          <dgm:resizeHandles val="exact"/>
        </dgm:presLayoutVars>
      </dgm:prSet>
      <dgm:spPr/>
      <dgm:t>
        <a:bodyPr/>
        <a:lstStyle/>
        <a:p>
          <a:endParaRPr lang="en-US"/>
        </a:p>
      </dgm:t>
    </dgm:pt>
    <dgm:pt modelId="{60E189DD-AF61-4C70-BDD0-F7D394D23F03}" type="pres">
      <dgm:prSet presAssocID="{7E5197E6-97CD-4FA6-862E-54E1EF015934}" presName="parTxOnly" presStyleLbl="node1" presStyleIdx="0" presStyleCnt="3">
        <dgm:presLayoutVars>
          <dgm:bulletEnabled val="1"/>
        </dgm:presLayoutVars>
      </dgm:prSet>
      <dgm:spPr>
        <a:prstGeom prst="rect">
          <a:avLst/>
        </a:prstGeom>
      </dgm:spPr>
      <dgm:t>
        <a:bodyPr/>
        <a:lstStyle/>
        <a:p>
          <a:endParaRPr lang="en-US"/>
        </a:p>
      </dgm:t>
    </dgm:pt>
    <dgm:pt modelId="{920018A7-607C-40E4-ABAC-322AE2B3D106}" type="pres">
      <dgm:prSet presAssocID="{0FABA858-C135-4354-87F7-F0C9E2000EF3}" presName="parSpace" presStyleCnt="0"/>
      <dgm:spPr/>
      <dgm:t>
        <a:bodyPr/>
        <a:lstStyle/>
        <a:p>
          <a:endParaRPr lang="en-US"/>
        </a:p>
      </dgm:t>
    </dgm:pt>
    <dgm:pt modelId="{3DFD890C-9761-48EB-8FDB-4C98DD15A6D8}" type="pres">
      <dgm:prSet presAssocID="{DBD84C61-7A55-45CD-9B75-FB6480F09643}" presName="parTxOnly" presStyleLbl="node1" presStyleIdx="1" presStyleCnt="3">
        <dgm:presLayoutVars>
          <dgm:bulletEnabled val="1"/>
        </dgm:presLayoutVars>
      </dgm:prSet>
      <dgm:spPr/>
      <dgm:t>
        <a:bodyPr/>
        <a:lstStyle/>
        <a:p>
          <a:endParaRPr lang="en-US"/>
        </a:p>
      </dgm:t>
    </dgm:pt>
    <dgm:pt modelId="{DBD2613E-5213-46F0-9F76-1AE09F34348B}" type="pres">
      <dgm:prSet presAssocID="{5F3C4172-0587-408C-89DC-57105E207143}" presName="parSpace" presStyleCnt="0"/>
      <dgm:spPr/>
      <dgm:t>
        <a:bodyPr/>
        <a:lstStyle/>
        <a:p>
          <a:endParaRPr lang="en-US"/>
        </a:p>
      </dgm:t>
    </dgm:pt>
    <dgm:pt modelId="{ECEF3ABC-29FD-4696-A86E-0B274C72F7AA}" type="pres">
      <dgm:prSet presAssocID="{A394238D-72A7-49AE-979D-13E48B514DCC}" presName="parTxOnly" presStyleLbl="node1" presStyleIdx="2" presStyleCnt="3">
        <dgm:presLayoutVars>
          <dgm:bulletEnabled val="1"/>
        </dgm:presLayoutVars>
      </dgm:prSet>
      <dgm:spPr/>
      <dgm:t>
        <a:bodyPr/>
        <a:lstStyle/>
        <a:p>
          <a:endParaRPr lang="en-US"/>
        </a:p>
      </dgm:t>
    </dgm:pt>
  </dgm:ptLst>
  <dgm:cxnLst>
    <dgm:cxn modelId="{1DF886BA-6961-445B-B640-6740AB5F5E62}" srcId="{E3745D32-3F41-48AD-ABD6-1AE691E8C662}" destId="{A394238D-72A7-49AE-979D-13E48B514DCC}" srcOrd="2" destOrd="0" parTransId="{4402AC1A-A95A-4A24-B90E-1FC68C83EDC4}" sibTransId="{4D33296D-AA74-426F-ADD1-90E3DE7EECE3}"/>
    <dgm:cxn modelId="{28B3F8CD-41A6-43F0-A55A-4EC0BBCF1C59}" type="presOf" srcId="{A394238D-72A7-49AE-979D-13E48B514DCC}" destId="{ECEF3ABC-29FD-4696-A86E-0B274C72F7AA}" srcOrd="0" destOrd="0" presId="urn:microsoft.com/office/officeart/2005/8/layout/hChevron3"/>
    <dgm:cxn modelId="{58FDF344-609F-4DBA-B3A7-75BFEC2D63FE}" type="presOf" srcId="{7E5197E6-97CD-4FA6-862E-54E1EF015934}" destId="{60E189DD-AF61-4C70-BDD0-F7D394D23F03}" srcOrd="0" destOrd="0" presId="urn:microsoft.com/office/officeart/2005/8/layout/hChevron3"/>
    <dgm:cxn modelId="{797B2B7B-6059-43BD-9EBC-E711752EE4B0}" type="presOf" srcId="{DBD84C61-7A55-45CD-9B75-FB6480F09643}" destId="{3DFD890C-9761-48EB-8FDB-4C98DD15A6D8}" srcOrd="0" destOrd="0" presId="urn:microsoft.com/office/officeart/2005/8/layout/hChevron3"/>
    <dgm:cxn modelId="{6E8FF360-245A-4168-AC9A-A42938CF5D69}" type="presOf" srcId="{E3745D32-3F41-48AD-ABD6-1AE691E8C662}" destId="{322583AB-CEA1-411F-80FC-002256BA3ACE}" srcOrd="0" destOrd="0" presId="urn:microsoft.com/office/officeart/2005/8/layout/hChevron3"/>
    <dgm:cxn modelId="{F85F1A99-CC0E-460E-9AC7-C72A3E738C43}" srcId="{E3745D32-3F41-48AD-ABD6-1AE691E8C662}" destId="{DBD84C61-7A55-45CD-9B75-FB6480F09643}" srcOrd="1" destOrd="0" parTransId="{2DC65DCB-AEDE-4923-959B-E6904A1E053C}" sibTransId="{5F3C4172-0587-408C-89DC-57105E207143}"/>
    <dgm:cxn modelId="{EBB7D296-A4FB-4882-AABC-FABD8E16A184}" srcId="{E3745D32-3F41-48AD-ABD6-1AE691E8C662}" destId="{7E5197E6-97CD-4FA6-862E-54E1EF015934}" srcOrd="0" destOrd="0" parTransId="{B1626A8A-04DB-48EC-84B7-F40C559E956A}" sibTransId="{0FABA858-C135-4354-87F7-F0C9E2000EF3}"/>
    <dgm:cxn modelId="{22AEF40C-11F8-4866-8A9E-A924F92D790E}" type="presParOf" srcId="{322583AB-CEA1-411F-80FC-002256BA3ACE}" destId="{60E189DD-AF61-4C70-BDD0-F7D394D23F03}" srcOrd="0" destOrd="0" presId="urn:microsoft.com/office/officeart/2005/8/layout/hChevron3"/>
    <dgm:cxn modelId="{33CEFA34-7B70-4B78-8344-44E1BEA5154F}" type="presParOf" srcId="{322583AB-CEA1-411F-80FC-002256BA3ACE}" destId="{920018A7-607C-40E4-ABAC-322AE2B3D106}" srcOrd="1" destOrd="0" presId="urn:microsoft.com/office/officeart/2005/8/layout/hChevron3"/>
    <dgm:cxn modelId="{97BB282C-5821-4018-8A5A-8E43A01276F3}" type="presParOf" srcId="{322583AB-CEA1-411F-80FC-002256BA3ACE}" destId="{3DFD890C-9761-48EB-8FDB-4C98DD15A6D8}" srcOrd="2" destOrd="0" presId="urn:microsoft.com/office/officeart/2005/8/layout/hChevron3"/>
    <dgm:cxn modelId="{F61916D0-CA0C-484A-8936-44B10B3AB5A1}" type="presParOf" srcId="{322583AB-CEA1-411F-80FC-002256BA3ACE}" destId="{DBD2613E-5213-46F0-9F76-1AE09F34348B}" srcOrd="3" destOrd="0" presId="urn:microsoft.com/office/officeart/2005/8/layout/hChevron3"/>
    <dgm:cxn modelId="{F9DDC418-1042-49BE-B64B-049E8C083972}" type="presParOf" srcId="{322583AB-CEA1-411F-80FC-002256BA3ACE}" destId="{ECEF3ABC-29FD-4696-A86E-0B274C72F7AA}"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89DD-AF61-4C70-BDD0-F7D394D23F03}">
      <dsp:nvSpPr>
        <dsp:cNvPr id="0" name=""/>
        <dsp:cNvSpPr/>
      </dsp:nvSpPr>
      <dsp:spPr>
        <a:xfrm>
          <a:off x="3583" y="287767"/>
          <a:ext cx="3133166" cy="1253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70688" rIns="85344" bIns="170688" numCol="1" spcCol="1270" anchor="ctr" anchorCtr="0">
          <a:noAutofit/>
        </a:bodyPr>
        <a:lstStyle/>
        <a:p>
          <a:pPr lvl="0" algn="ctr" defTabSz="2844800">
            <a:lnSpc>
              <a:spcPct val="90000"/>
            </a:lnSpc>
            <a:spcBef>
              <a:spcPct val="0"/>
            </a:spcBef>
            <a:spcAft>
              <a:spcPct val="35000"/>
            </a:spcAft>
          </a:pPr>
          <a:endParaRPr lang="en-US" sz="6400" kern="1200" dirty="0"/>
        </a:p>
      </dsp:txBody>
      <dsp:txXfrm>
        <a:off x="3583" y="287767"/>
        <a:ext cx="3133166" cy="1253266"/>
      </dsp:txXfrm>
    </dsp:sp>
    <dsp:sp modelId="{3DFD890C-9761-48EB-8FDB-4C98DD15A6D8}">
      <dsp:nvSpPr>
        <dsp:cNvPr id="0" name=""/>
        <dsp:cNvSpPr/>
      </dsp:nvSpPr>
      <dsp:spPr>
        <a:xfrm>
          <a:off x="2510116" y="287767"/>
          <a:ext cx="3133166" cy="12532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3136749" y="287767"/>
        <a:ext cx="1879900" cy="1253266"/>
      </dsp:txXfrm>
    </dsp:sp>
    <dsp:sp modelId="{ECEF3ABC-29FD-4696-A86E-0B274C72F7AA}">
      <dsp:nvSpPr>
        <dsp:cNvPr id="0" name=""/>
        <dsp:cNvSpPr/>
      </dsp:nvSpPr>
      <dsp:spPr>
        <a:xfrm>
          <a:off x="5016650" y="287767"/>
          <a:ext cx="3133166" cy="12532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5643283" y="287767"/>
        <a:ext cx="1879900" cy="1253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89DD-AF61-4C70-BDD0-F7D394D23F03}">
      <dsp:nvSpPr>
        <dsp:cNvPr id="0" name=""/>
        <dsp:cNvSpPr/>
      </dsp:nvSpPr>
      <dsp:spPr>
        <a:xfrm>
          <a:off x="3583" y="287767"/>
          <a:ext cx="3133166" cy="1253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70688" rIns="85344" bIns="170688" numCol="1" spcCol="1270" anchor="ctr" anchorCtr="0">
          <a:noAutofit/>
        </a:bodyPr>
        <a:lstStyle/>
        <a:p>
          <a:pPr lvl="0" algn="ctr" defTabSz="2844800">
            <a:lnSpc>
              <a:spcPct val="90000"/>
            </a:lnSpc>
            <a:spcBef>
              <a:spcPct val="0"/>
            </a:spcBef>
            <a:spcAft>
              <a:spcPct val="35000"/>
            </a:spcAft>
          </a:pPr>
          <a:endParaRPr lang="en-US" sz="6400" kern="1200" dirty="0"/>
        </a:p>
      </dsp:txBody>
      <dsp:txXfrm>
        <a:off x="3583" y="287767"/>
        <a:ext cx="3133166" cy="1253266"/>
      </dsp:txXfrm>
    </dsp:sp>
    <dsp:sp modelId="{3DFD890C-9761-48EB-8FDB-4C98DD15A6D8}">
      <dsp:nvSpPr>
        <dsp:cNvPr id="0" name=""/>
        <dsp:cNvSpPr/>
      </dsp:nvSpPr>
      <dsp:spPr>
        <a:xfrm>
          <a:off x="2510116" y="287767"/>
          <a:ext cx="3133166" cy="12532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3136749" y="287767"/>
        <a:ext cx="1879900" cy="1253266"/>
      </dsp:txXfrm>
    </dsp:sp>
    <dsp:sp modelId="{ECEF3ABC-29FD-4696-A86E-0B274C72F7AA}">
      <dsp:nvSpPr>
        <dsp:cNvPr id="0" name=""/>
        <dsp:cNvSpPr/>
      </dsp:nvSpPr>
      <dsp:spPr>
        <a:xfrm>
          <a:off x="5016650" y="287767"/>
          <a:ext cx="3133166" cy="12532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5643283" y="287767"/>
        <a:ext cx="1879900" cy="125326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CC0E4-56B9-4444-B78F-EB218F2CDF63}" type="datetimeFigureOut">
              <a:rPr lang="en-US" smtClean="0"/>
              <a:pPr/>
              <a:t>5/3/2015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96013-E1E8-42F8-99AE-C1E684811322}" type="slidenum">
              <a:rPr lang="en-US" smtClean="0"/>
              <a:pPr/>
              <a:t>‹#›</a:t>
            </a:fld>
            <a:endParaRPr lang="en-US" dirty="0"/>
          </a:p>
        </p:txBody>
      </p:sp>
    </p:spTree>
    <p:extLst>
      <p:ext uri="{BB962C8B-B14F-4D97-AF65-F5344CB8AC3E}">
        <p14:creationId xmlns:p14="http://schemas.microsoft.com/office/powerpoint/2010/main" val="315358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a:t>
            </a:fld>
            <a:endParaRPr lang="en-US" dirty="0"/>
          </a:p>
        </p:txBody>
      </p:sp>
    </p:spTree>
    <p:extLst>
      <p:ext uri="{BB962C8B-B14F-4D97-AF65-F5344CB8AC3E}">
        <p14:creationId xmlns:p14="http://schemas.microsoft.com/office/powerpoint/2010/main" val="312191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11</a:t>
            </a:fld>
            <a:endParaRPr lang="en-US" dirty="0"/>
          </a:p>
        </p:txBody>
      </p:sp>
    </p:spTree>
    <p:extLst>
      <p:ext uri="{BB962C8B-B14F-4D97-AF65-F5344CB8AC3E}">
        <p14:creationId xmlns:p14="http://schemas.microsoft.com/office/powerpoint/2010/main" val="183105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12</a:t>
            </a:fld>
            <a:endParaRPr lang="en-US" dirty="0"/>
          </a:p>
        </p:txBody>
      </p:sp>
    </p:spTree>
    <p:extLst>
      <p:ext uri="{BB962C8B-B14F-4D97-AF65-F5344CB8AC3E}">
        <p14:creationId xmlns:p14="http://schemas.microsoft.com/office/powerpoint/2010/main" val="339478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13</a:t>
            </a:fld>
            <a:endParaRPr lang="en-US" dirty="0"/>
          </a:p>
        </p:txBody>
      </p:sp>
    </p:spTree>
    <p:extLst>
      <p:ext uri="{BB962C8B-B14F-4D97-AF65-F5344CB8AC3E}">
        <p14:creationId xmlns:p14="http://schemas.microsoft.com/office/powerpoint/2010/main" val="301189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14</a:t>
            </a:fld>
            <a:endParaRPr lang="en-US" dirty="0"/>
          </a:p>
        </p:txBody>
      </p:sp>
    </p:spTree>
    <p:extLst>
      <p:ext uri="{BB962C8B-B14F-4D97-AF65-F5344CB8AC3E}">
        <p14:creationId xmlns:p14="http://schemas.microsoft.com/office/powerpoint/2010/main" val="301189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15</a:t>
            </a:fld>
            <a:endParaRPr lang="en-US" dirty="0"/>
          </a:p>
        </p:txBody>
      </p:sp>
    </p:spTree>
    <p:extLst>
      <p:ext uri="{BB962C8B-B14F-4D97-AF65-F5344CB8AC3E}">
        <p14:creationId xmlns:p14="http://schemas.microsoft.com/office/powerpoint/2010/main" val="264256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16</a:t>
            </a:fld>
            <a:endParaRPr lang="en-US" dirty="0"/>
          </a:p>
        </p:txBody>
      </p:sp>
    </p:spTree>
    <p:extLst>
      <p:ext uri="{BB962C8B-B14F-4D97-AF65-F5344CB8AC3E}">
        <p14:creationId xmlns:p14="http://schemas.microsoft.com/office/powerpoint/2010/main" val="116752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17</a:t>
            </a:fld>
            <a:endParaRPr lang="en-US" dirty="0"/>
          </a:p>
        </p:txBody>
      </p:sp>
    </p:spTree>
    <p:extLst>
      <p:ext uri="{BB962C8B-B14F-4D97-AF65-F5344CB8AC3E}">
        <p14:creationId xmlns:p14="http://schemas.microsoft.com/office/powerpoint/2010/main" val="354529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19</a:t>
            </a:fld>
            <a:endParaRPr lang="en-US" dirty="0"/>
          </a:p>
        </p:txBody>
      </p:sp>
    </p:spTree>
    <p:extLst>
      <p:ext uri="{BB962C8B-B14F-4D97-AF65-F5344CB8AC3E}">
        <p14:creationId xmlns:p14="http://schemas.microsoft.com/office/powerpoint/2010/main" val="152670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20</a:t>
            </a:fld>
            <a:endParaRPr lang="en-US" dirty="0"/>
          </a:p>
        </p:txBody>
      </p:sp>
    </p:spTree>
    <p:extLst>
      <p:ext uri="{BB962C8B-B14F-4D97-AF65-F5344CB8AC3E}">
        <p14:creationId xmlns:p14="http://schemas.microsoft.com/office/powerpoint/2010/main" val="140786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21</a:t>
            </a:fld>
            <a:endParaRPr lang="en-US" dirty="0"/>
          </a:p>
        </p:txBody>
      </p:sp>
    </p:spTree>
    <p:extLst>
      <p:ext uri="{BB962C8B-B14F-4D97-AF65-F5344CB8AC3E}">
        <p14:creationId xmlns:p14="http://schemas.microsoft.com/office/powerpoint/2010/main" val="10494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a:t>
            </a:fld>
            <a:endParaRPr lang="en-US" dirty="0"/>
          </a:p>
        </p:txBody>
      </p:sp>
    </p:spTree>
    <p:extLst>
      <p:ext uri="{BB962C8B-B14F-4D97-AF65-F5344CB8AC3E}">
        <p14:creationId xmlns:p14="http://schemas.microsoft.com/office/powerpoint/2010/main" val="27407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22</a:t>
            </a:fld>
            <a:endParaRPr lang="en-US" dirty="0"/>
          </a:p>
        </p:txBody>
      </p:sp>
    </p:spTree>
    <p:extLst>
      <p:ext uri="{BB962C8B-B14F-4D97-AF65-F5344CB8AC3E}">
        <p14:creationId xmlns:p14="http://schemas.microsoft.com/office/powerpoint/2010/main" val="297413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23</a:t>
            </a:fld>
            <a:endParaRPr lang="en-US" dirty="0"/>
          </a:p>
        </p:txBody>
      </p:sp>
    </p:spTree>
    <p:extLst>
      <p:ext uri="{BB962C8B-B14F-4D97-AF65-F5344CB8AC3E}">
        <p14:creationId xmlns:p14="http://schemas.microsoft.com/office/powerpoint/2010/main" val="297413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24</a:t>
            </a:fld>
            <a:endParaRPr lang="en-US" dirty="0"/>
          </a:p>
        </p:txBody>
      </p:sp>
    </p:spTree>
    <p:extLst>
      <p:ext uri="{BB962C8B-B14F-4D97-AF65-F5344CB8AC3E}">
        <p14:creationId xmlns:p14="http://schemas.microsoft.com/office/powerpoint/2010/main" val="2974137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25</a:t>
            </a:fld>
            <a:endParaRPr lang="en-US" dirty="0"/>
          </a:p>
        </p:txBody>
      </p:sp>
    </p:spTree>
    <p:extLst>
      <p:ext uri="{BB962C8B-B14F-4D97-AF65-F5344CB8AC3E}">
        <p14:creationId xmlns:p14="http://schemas.microsoft.com/office/powerpoint/2010/main" val="297413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26</a:t>
            </a:fld>
            <a:endParaRPr lang="en-US" dirty="0"/>
          </a:p>
        </p:txBody>
      </p:sp>
    </p:spTree>
    <p:extLst>
      <p:ext uri="{BB962C8B-B14F-4D97-AF65-F5344CB8AC3E}">
        <p14:creationId xmlns:p14="http://schemas.microsoft.com/office/powerpoint/2010/main" val="115154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27</a:t>
            </a:fld>
            <a:endParaRPr lang="en-US" dirty="0"/>
          </a:p>
        </p:txBody>
      </p:sp>
    </p:spTree>
    <p:extLst>
      <p:ext uri="{BB962C8B-B14F-4D97-AF65-F5344CB8AC3E}">
        <p14:creationId xmlns:p14="http://schemas.microsoft.com/office/powerpoint/2010/main" val="115154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29</a:t>
            </a:fld>
            <a:endParaRPr lang="en-US" dirty="0"/>
          </a:p>
        </p:txBody>
      </p:sp>
    </p:spTree>
    <p:extLst>
      <p:ext uri="{BB962C8B-B14F-4D97-AF65-F5344CB8AC3E}">
        <p14:creationId xmlns:p14="http://schemas.microsoft.com/office/powerpoint/2010/main" val="364702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31</a:t>
            </a:fld>
            <a:endParaRPr lang="en-US" dirty="0"/>
          </a:p>
        </p:txBody>
      </p:sp>
    </p:spTree>
    <p:extLst>
      <p:ext uri="{BB962C8B-B14F-4D97-AF65-F5344CB8AC3E}">
        <p14:creationId xmlns:p14="http://schemas.microsoft.com/office/powerpoint/2010/main" val="276365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32</a:t>
            </a:fld>
            <a:endParaRPr lang="en-US" dirty="0"/>
          </a:p>
        </p:txBody>
      </p:sp>
    </p:spTree>
    <p:extLst>
      <p:ext uri="{BB962C8B-B14F-4D97-AF65-F5344CB8AC3E}">
        <p14:creationId xmlns:p14="http://schemas.microsoft.com/office/powerpoint/2010/main" val="1804788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33</a:t>
            </a:fld>
            <a:endParaRPr lang="en-US" dirty="0"/>
          </a:p>
        </p:txBody>
      </p:sp>
    </p:spTree>
    <p:extLst>
      <p:ext uri="{BB962C8B-B14F-4D97-AF65-F5344CB8AC3E}">
        <p14:creationId xmlns:p14="http://schemas.microsoft.com/office/powerpoint/2010/main" val="12150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a:t>
            </a:fld>
            <a:endParaRPr lang="en-US" dirty="0"/>
          </a:p>
        </p:txBody>
      </p:sp>
    </p:spTree>
    <p:extLst>
      <p:ext uri="{BB962C8B-B14F-4D97-AF65-F5344CB8AC3E}">
        <p14:creationId xmlns:p14="http://schemas.microsoft.com/office/powerpoint/2010/main" val="4188733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34</a:t>
            </a:fld>
            <a:endParaRPr lang="en-US" dirty="0"/>
          </a:p>
        </p:txBody>
      </p:sp>
    </p:spTree>
    <p:extLst>
      <p:ext uri="{BB962C8B-B14F-4D97-AF65-F5344CB8AC3E}">
        <p14:creationId xmlns:p14="http://schemas.microsoft.com/office/powerpoint/2010/main" val="3635112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36</a:t>
            </a:fld>
            <a:endParaRPr lang="en-US" dirty="0"/>
          </a:p>
        </p:txBody>
      </p:sp>
    </p:spTree>
    <p:extLst>
      <p:ext uri="{BB962C8B-B14F-4D97-AF65-F5344CB8AC3E}">
        <p14:creationId xmlns:p14="http://schemas.microsoft.com/office/powerpoint/2010/main" val="3463561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37</a:t>
            </a:fld>
            <a:endParaRPr lang="en-US" dirty="0"/>
          </a:p>
        </p:txBody>
      </p:sp>
    </p:spTree>
    <p:extLst>
      <p:ext uri="{BB962C8B-B14F-4D97-AF65-F5344CB8AC3E}">
        <p14:creationId xmlns:p14="http://schemas.microsoft.com/office/powerpoint/2010/main" val="3152414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38</a:t>
            </a:fld>
            <a:endParaRPr lang="en-US" dirty="0"/>
          </a:p>
        </p:txBody>
      </p:sp>
    </p:spTree>
    <p:extLst>
      <p:ext uri="{BB962C8B-B14F-4D97-AF65-F5344CB8AC3E}">
        <p14:creationId xmlns:p14="http://schemas.microsoft.com/office/powerpoint/2010/main" val="3753986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39</a:t>
            </a:fld>
            <a:endParaRPr lang="en-US" dirty="0"/>
          </a:p>
        </p:txBody>
      </p:sp>
    </p:spTree>
    <p:extLst>
      <p:ext uri="{BB962C8B-B14F-4D97-AF65-F5344CB8AC3E}">
        <p14:creationId xmlns:p14="http://schemas.microsoft.com/office/powerpoint/2010/main" val="1151546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40</a:t>
            </a:fld>
            <a:endParaRPr lang="en-US" dirty="0"/>
          </a:p>
        </p:txBody>
      </p:sp>
    </p:spTree>
    <p:extLst>
      <p:ext uri="{BB962C8B-B14F-4D97-AF65-F5344CB8AC3E}">
        <p14:creationId xmlns:p14="http://schemas.microsoft.com/office/powerpoint/2010/main" val="187284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4</a:t>
            </a:fld>
            <a:endParaRPr lang="en-US" dirty="0"/>
          </a:p>
        </p:txBody>
      </p:sp>
    </p:spTree>
    <p:extLst>
      <p:ext uri="{BB962C8B-B14F-4D97-AF65-F5344CB8AC3E}">
        <p14:creationId xmlns:p14="http://schemas.microsoft.com/office/powerpoint/2010/main" val="35108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6</a:t>
            </a:fld>
            <a:endParaRPr lang="en-US" dirty="0"/>
          </a:p>
        </p:txBody>
      </p:sp>
    </p:spTree>
    <p:extLst>
      <p:ext uri="{BB962C8B-B14F-4D97-AF65-F5344CB8AC3E}">
        <p14:creationId xmlns:p14="http://schemas.microsoft.com/office/powerpoint/2010/main" val="364070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7</a:t>
            </a:fld>
            <a:endParaRPr lang="en-US" dirty="0"/>
          </a:p>
        </p:txBody>
      </p:sp>
    </p:spTree>
    <p:extLst>
      <p:ext uri="{BB962C8B-B14F-4D97-AF65-F5344CB8AC3E}">
        <p14:creationId xmlns:p14="http://schemas.microsoft.com/office/powerpoint/2010/main" val="250602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8</a:t>
            </a:fld>
            <a:endParaRPr lang="en-US" dirty="0"/>
          </a:p>
        </p:txBody>
      </p:sp>
    </p:spTree>
    <p:extLst>
      <p:ext uri="{BB962C8B-B14F-4D97-AF65-F5344CB8AC3E}">
        <p14:creationId xmlns:p14="http://schemas.microsoft.com/office/powerpoint/2010/main" val="196926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9</a:t>
            </a:fld>
            <a:endParaRPr lang="en-US" dirty="0"/>
          </a:p>
        </p:txBody>
      </p:sp>
    </p:spTree>
    <p:extLst>
      <p:ext uri="{BB962C8B-B14F-4D97-AF65-F5344CB8AC3E}">
        <p14:creationId xmlns:p14="http://schemas.microsoft.com/office/powerpoint/2010/main" val="268501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10</a:t>
            </a:fld>
            <a:endParaRPr lang="en-US" dirty="0"/>
          </a:p>
        </p:txBody>
      </p:sp>
    </p:spTree>
    <p:extLst>
      <p:ext uri="{BB962C8B-B14F-4D97-AF65-F5344CB8AC3E}">
        <p14:creationId xmlns:p14="http://schemas.microsoft.com/office/powerpoint/2010/main" val="198854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a:lvl1pPr>
          </a:lstStyle>
          <a:p>
            <a:r>
              <a:rPr lang="en-US" dirty="0" smtClean="0">
                <a:latin typeface="Arial" panose="020B0604020202020204" pitchFamily="34" charset="0"/>
                <a:cs typeface="Arial" panose="020B0604020202020204" pitchFamily="34" charset="0"/>
              </a:rPr>
              <a:t>Click to Insert Module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panose="020B0604020202020204" pitchFamily="34" charset="0"/>
                <a:cs typeface="Arial" panose="020B0604020202020204" pitchFamily="34" charset="0"/>
              </a:rPr>
              <a:t>Click to Insert Subject Area</a:t>
            </a:r>
          </a:p>
        </p:txBody>
      </p:sp>
      <p:sp>
        <p:nvSpPr>
          <p:cNvPr id="6" name="Slide Number Placeholder 5"/>
          <p:cNvSpPr>
            <a:spLocks noGrp="1"/>
          </p:cNvSpPr>
          <p:nvPr>
            <p:ph type="sldNum" sz="quarter" idx="12"/>
          </p:nvPr>
        </p:nvSpPr>
        <p:spPr/>
        <p:txBody>
          <a:bodyPr/>
          <a:lstStyle/>
          <a:p>
            <a:fld id="{928B5706-1A6D-4657-BE0C-7145DCA9DD4D}" type="slidenum">
              <a:rPr lang="en-US" smtClean="0"/>
              <a:pPr/>
              <a:t>‹#›</a:t>
            </a:fld>
            <a:endParaRPr lang="en-US" dirty="0"/>
          </a:p>
        </p:txBody>
      </p:sp>
      <p:sp>
        <p:nvSpPr>
          <p:cNvPr id="14"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421734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6"/>
            <a:ext cx="8229600" cy="1136582"/>
          </a:xfrm>
        </p:spPr>
        <p:txBody>
          <a:bodyPr>
            <a:normAutofit/>
          </a:bodyPr>
          <a:lstStyle>
            <a:lvl1pPr algn="l">
              <a:defRPr sz="3200" baseline="0">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marL="342900" indent="-342900">
              <a:buFont typeface="+mj-lt"/>
              <a:buAutoNum type="arabicPeriod"/>
              <a:defRPr sz="1600">
                <a:latin typeface="Arial" panose="020B0604020202020204" pitchFamily="34" charset="0"/>
                <a:cs typeface="Arial" panose="020B0604020202020204" pitchFamily="34" charset="0"/>
              </a:defRPr>
            </a:lvl1pPr>
            <a:lvl2pPr marL="800100" indent="-342900">
              <a:buFont typeface="+mj-lt"/>
              <a:buAutoNum type="alphaUcPeriod"/>
              <a:defRPr sz="1400"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a:latin typeface="Arial" panose="020B0604020202020204" pitchFamily="34" charset="0"/>
                <a:cs typeface="Arial" panose="020B0604020202020204" pitchFamily="34" charset="0"/>
              </a:defRPr>
            </a:lvl4pPr>
            <a:lvl5pPr marL="2057400" indent="-228600">
              <a:buFont typeface="+mj-lt"/>
              <a:buAutoNum type="alphaLcParen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28B5706-1A6D-4657-BE0C-7145DCA9DD4D}" type="slidenum">
              <a:rPr lang="en-US" smtClean="0"/>
              <a:pPr/>
              <a:t>‹#›</a:t>
            </a:fld>
            <a:endParaRPr lang="en-US" dirty="0"/>
          </a:p>
        </p:txBody>
      </p:sp>
      <p:sp>
        <p:nvSpPr>
          <p:cNvPr id="10"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25122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1143000"/>
          </a:xfrm>
        </p:spPr>
        <p:txBody>
          <a:bodyPr>
            <a:normAutofit/>
          </a:bodyPr>
          <a:lstStyle>
            <a:lvl1pPr algn="l">
              <a:defRPr sz="32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lstStyle>
            <a:lvl1pPr marL="342900" indent="-342900">
              <a:buFont typeface="+mj-lt"/>
              <a:buAutoNum type="arabicPeriod"/>
              <a:defRPr sz="1600" baseline="0">
                <a:latin typeface="Arial" panose="020B0604020202020204" pitchFamily="34" charset="0"/>
              </a:defRPr>
            </a:lvl1pPr>
            <a:lvl2pPr marL="800100" indent="-342900">
              <a:buFont typeface="+mj-lt"/>
              <a:buAutoNum type="alphaUcPeriod"/>
              <a:defRPr sz="1400" cap="none"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baseline="0">
                <a:latin typeface="Arial" panose="020B0604020202020204" pitchFamily="34" charset="0"/>
              </a:defRPr>
            </a:lvl4pPr>
            <a:lvl5pPr>
              <a:buFont typeface="+mj-lt"/>
              <a:buAutoNum type="alphaLcParenR"/>
              <a:defRPr sz="1200" baseline="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28B5706-1A6D-4657-BE0C-7145DCA9DD4D}" type="slidenum">
              <a:rPr lang="en-US" smtClean="0"/>
              <a:pPr/>
              <a:t>‹#›</a:t>
            </a:fld>
            <a:endParaRPr lang="en-US" dirty="0"/>
          </a:p>
        </p:txBody>
      </p:sp>
      <p:sp>
        <p:nvSpPr>
          <p:cNvPr id="8" name="Content Placeholder 2"/>
          <p:cNvSpPr>
            <a:spLocks noGrp="1"/>
          </p:cNvSpPr>
          <p:nvPr>
            <p:ph sz="half" idx="13"/>
          </p:nvPr>
        </p:nvSpPr>
        <p:spPr>
          <a:xfrm>
            <a:off x="4648200" y="1447800"/>
            <a:ext cx="4038600" cy="4525963"/>
          </a:xfrm>
        </p:spPr>
        <p:txBody>
          <a:bodyPr/>
          <a:lstStyle>
            <a:lvl1pPr marL="342900" indent="-342900">
              <a:buFont typeface="+mj-lt"/>
              <a:buAutoNum type="arabicPeriod"/>
              <a:defRPr sz="1600" baseline="0">
                <a:latin typeface="Arial" panose="020B0604020202020204" pitchFamily="34" charset="0"/>
              </a:defRPr>
            </a:lvl1pPr>
            <a:lvl2pPr marL="800100" indent="-342900">
              <a:buFont typeface="+mj-lt"/>
              <a:buAutoNum type="alphaUcPeriod"/>
              <a:defRPr sz="1400" cap="none"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baseline="0">
                <a:latin typeface="Arial" panose="020B0604020202020204" pitchFamily="34" charset="0"/>
              </a:defRPr>
            </a:lvl4pPr>
            <a:lvl5pPr>
              <a:buFont typeface="+mj-lt"/>
              <a:buAutoNum type="alphaLcParenR"/>
              <a:defRPr sz="1200" baseline="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347410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928B5706-1A6D-4657-BE0C-7145DCA9DD4D}" type="slidenum">
              <a:rPr lang="en-US" smtClean="0"/>
              <a:pPr/>
              <a:t>‹#›</a:t>
            </a:fld>
            <a:endParaRPr lang="en-US" dirty="0"/>
          </a:p>
        </p:txBody>
      </p:sp>
      <p:sp>
        <p:nvSpPr>
          <p:cNvPr id="13" name="Footer Placeholder 4"/>
          <p:cNvSpPr txBox="1">
            <a:spLocks/>
          </p:cNvSpPr>
          <p:nvPr userDrawn="1"/>
        </p:nvSpPr>
        <p:spPr>
          <a:xfrm>
            <a:off x="3148584" y="63246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Designers for Learning </a:t>
            </a:r>
            <a:endParaRPr lang="en-US" dirty="0"/>
          </a:p>
        </p:txBody>
      </p:sp>
    </p:spTree>
    <p:extLst>
      <p:ext uri="{BB962C8B-B14F-4D97-AF65-F5344CB8AC3E}">
        <p14:creationId xmlns:p14="http://schemas.microsoft.com/office/powerpoint/2010/main" val="389618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a:t>
            </a:fld>
            <a:endParaRPr lang="en-US" dirty="0"/>
          </a:p>
        </p:txBody>
      </p:sp>
      <p:sp>
        <p:nvSpPr>
          <p:cNvPr id="9"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131789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a:t>
            </a:fld>
            <a:endParaRPr lang="en-US" dirty="0"/>
          </a:p>
        </p:txBody>
      </p:sp>
      <p:sp>
        <p:nvSpPr>
          <p:cNvPr id="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78237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8229600" cy="1143000"/>
          </a:xfrm>
        </p:spPr>
        <p:txBody>
          <a:bodyPr anchor="ctr">
            <a:normAutofit/>
          </a:bodyPr>
          <a:lstStyle>
            <a:lvl1pPr algn="l">
              <a:defRPr sz="3200" b="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600200"/>
            <a:ext cx="4724400" cy="4525963"/>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28B5706-1A6D-4657-BE0C-7145DCA9DD4D}" type="slidenum">
              <a:rPr lang="en-US" smtClean="0"/>
              <a:pPr/>
              <a:t>‹#›</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9276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a:t>
            </a:r>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928B5706-1A6D-4657-BE0C-7145DCA9DD4D}" type="slidenum">
              <a:rPr lang="en-US" smtClean="0"/>
              <a:pPr/>
              <a:t>‹#›</a:t>
            </a:fld>
            <a:endParaRPr lang="en-US" dirty="0"/>
          </a:p>
        </p:txBody>
      </p:sp>
      <p:sp>
        <p:nvSpPr>
          <p:cNvPr id="7" name="Rectangle 6"/>
          <p:cNvSpPr/>
          <p:nvPr userDrawn="1"/>
        </p:nvSpPr>
        <p:spPr>
          <a:xfrm>
            <a:off x="0" y="0"/>
            <a:ext cx="228600" cy="6858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c by.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77384" y="6430962"/>
            <a:ext cx="813816" cy="152400"/>
          </a:xfrm>
          <a:prstGeom prst="rect">
            <a:avLst/>
          </a:prstGeom>
        </p:spPr>
      </p:pic>
    </p:spTree>
    <p:extLst>
      <p:ext uri="{BB962C8B-B14F-4D97-AF65-F5344CB8AC3E}">
        <p14:creationId xmlns:p14="http://schemas.microsoft.com/office/powerpoint/2010/main" val="539448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dt="0"/>
  <p:txStyles>
    <p:titleStyle>
      <a:lvl1pPr algn="l" defTabSz="9144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hyperlink" Target="http://dmshistory8.weebly.com/articles-of-confederation.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hyperlink" Target="http://bloximages.chicago2.vip.townnews.com/nwitimes.com/content/tncms/assets/v3/editorial/4/b0/4b091f94-9c77-55ea-8639-e80569166d1d/50660ba145a8f.preview-620.jp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hyperlink" Target="http://en.wikipedia.org/wiki/Manifest_destiny#/media/File:American_progress.JP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hyperlink" Target="http://en.wikipedia.org/wiki/American_Indian_Wars#/media/File:Cavalry_and_Indians.JP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8.jpeg"/><Relationship Id="rId5" Type="http://schemas.openxmlformats.org/officeDocument/2006/relationships/hyperlink" Target="http://en.wikipedia.org/wiki/Manifest_destiny#/media/File:American_progress.JPG"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bloximages.chicago2.vip.townnews.com/nwitimes.com/content/tncms/assets/v3/editorial/4/b0/4b091f94-9c77-55ea-8639-e80569166d1d/50660ba145a8f.preview-620.jpg" TargetMode="External"/><Relationship Id="rId3" Type="http://schemas.openxmlformats.org/officeDocument/2006/relationships/notesSlide" Target="../notesSlides/notesSlide15.xml"/><Relationship Id="rId7" Type="http://schemas.openxmlformats.org/officeDocument/2006/relationships/hyperlink" Target="http://dmshistory8.weebly.com/articles-of-confederation.html"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en.wikipedia.org/wiki/Thomas_Jefferson#/media/File:Thomas_Jefferson_by_Rembrandt_Peale_1805_cropped.jpg" TargetMode="External"/><Relationship Id="rId5" Type="http://schemas.openxmlformats.org/officeDocument/2006/relationships/hyperlink" Target="http://www.history.com/photos/george-washington" TargetMode="External"/><Relationship Id="rId10" Type="http://schemas.openxmlformats.org/officeDocument/2006/relationships/hyperlink" Target="http://en.wikipedia.org/wiki/American_Indian_Wars#/media/File:Cavalry_and_Indians.JPG" TargetMode="External"/><Relationship Id="rId4" Type="http://schemas.openxmlformats.org/officeDocument/2006/relationships/hyperlink" Target="http://s.hswstatic.com/gif/revolutionary-war-pictures-9.jpg" TargetMode="External"/><Relationship Id="rId9" Type="http://schemas.openxmlformats.org/officeDocument/2006/relationships/hyperlink" Target="http://en.wikipedia.org/wiki/Manifest_destiny#/media/File:American_progress.JP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hyperlink" Target="http://www.history.com/topics/black-history/slavery/videos/origins-of-slavery" TargetMode="Externa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hyperlink" Target="http://www.history.com/topics/black-history/abolitionist-movement"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hyperlink" Target="http://www.history.com/topics/black-history/slavery/videos/lincoln-the-legacy"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hyperlink" Target="http://www.history.com/topics/american-civil-war/american-civil-war-history/videos/us-inches-closer-to-war"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hyperlink" Target="http://www.history.com/topics/american-civil-war/emancipation-proclamation"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parksfacts.blogspot.com/2011/01/slave-trade.html" TargetMode="External"/><Relationship Id="rId7" Type="http://schemas.openxmlformats.org/officeDocument/2006/relationships/hyperlink" Target="http://www.google.com/imgres?imgurl=https://media2.wnyc.org/i/raw/photologue/photos/Carpetbagger.jpg&amp;imgrefurl=http://www.wnyc.org/story/136776-will-travel-district/&amp;h=250&amp;w=201&amp;tbnid=NJkTCvT8yicYSM:&amp;zoom=1&amp;tbnh=160&amp;tbnw=128&amp;usg=__eEauCzA7FUK6XjqfY5Qqd9GA5G8=&amp;docid=eZsUbbXQJQL8JM&amp;itg=1"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www.civilwar.org/education/history/civil-war-overview/statesrights.html" TargetMode="External"/><Relationship Id="rId5" Type="http://schemas.openxmlformats.org/officeDocument/2006/relationships/hyperlink" Target="http://www.politifact.com/wisconsin/statements/2013/apr/21/paul-ryan/lincoln-backed-slavery-measures-us-rep-paul-ryan-s/" TargetMode="External"/><Relationship Id="rId4" Type="http://schemas.openxmlformats.org/officeDocument/2006/relationships/hyperlink" Target="http://www.loc.gov/exhibits/african/afam005.htm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16.jpeg"/><Relationship Id="rId5" Type="http://schemas.openxmlformats.org/officeDocument/2006/relationships/hyperlink" Target="http://www.theguardian.com/world/2013/may/07/1963-defining-year-civil-rights" TargetMode="External"/><Relationship Id="rId4" Type="http://schemas.openxmlformats.org/officeDocument/2006/relationships/hyperlink" Target="http://www.nsf.gov/discoveries/disc_summ.jsp?cntn_id=131267&amp;org=NS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hyperlink" Target="http://via.lib.harvard.edu/via/deliver/fullRecordDisplay?_collection=via&amp;inoID=925401&amp;recordNumber=65&amp;fullgridwidth=5&amp;method=view&amp;recordViewFormat=grid"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hyperlink" Target="http://via.lib.harvard.edu/via/deliver/fullRecordDisplay?_collection=via&amp;inoID=925401&amp;recordNumber=65&amp;fullgridwidth=5&amp;method=view&amp;recordViewFormat=gri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African-American_Civil_Rights_Movement_(1954%E2%80%9368" TargetMode="Externa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via.lib.harvard.edu/via/deliver/fullRecordDisplay?_collection=via&amp;inoID=925401&amp;recordNumber=65&amp;fullgridwidth=5&amp;method=view&amp;recordViewFormat=grid" TargetMode="External"/><Relationship Id="rId4" Type="http://schemas.openxmlformats.org/officeDocument/2006/relationships/hyperlink" Target="http://i.guim.co.uk/static/w-620/h--/q-95/sys-images/Guardian/About/General/2013/5/6/1367846464418/Civil-rights-protestors-a-010.jp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hyperlink" Target="https://www.youtube.com/watch?v=hlHGDw14JZ8" TargetMode="Externa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1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Immigration_to_the_United_States#/media/File:Ellis_island_1902.jpg" TargetMode="Externa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8" Type="http://schemas.openxmlformats.org/officeDocument/2006/relationships/hyperlink" Target="http://www.history.com/topics/american-revolution/american-revolution-history" TargetMode="External"/><Relationship Id="rId3" Type="http://schemas.openxmlformats.org/officeDocument/2006/relationships/hyperlink" Target="https://www.youtube.com/watch?v=hvE9fb--Dig" TargetMode="External"/><Relationship Id="rId7" Type="http://schemas.openxmlformats.org/officeDocument/2006/relationships/hyperlink" Target="http://americanindiantah.com/history/nar_19thcenturyrelations.html" TargetMode="Externa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www.ussconstitutionmuseum.org/about-us/bicentennial/short-history-1812/" TargetMode="External"/><Relationship Id="rId5" Type="http://schemas.openxmlformats.org/officeDocument/2006/relationships/hyperlink" Target="https://www.youtube.com/watch?v=YLmUhT9QOlE" TargetMode="External"/><Relationship Id="rId10" Type="http://schemas.openxmlformats.org/officeDocument/2006/relationships/hyperlink" Target="http://www.ushistory.org/us/29.asp" TargetMode="External"/><Relationship Id="rId4" Type="http://schemas.openxmlformats.org/officeDocument/2006/relationships/hyperlink" Target="https://www.youtube.com/watch?v=uAt1YLP3T34" TargetMode="External"/><Relationship Id="rId9" Type="http://schemas.openxmlformats.org/officeDocument/2006/relationships/hyperlink" Target="http://www.savagesandscoundrels.org/flashpoints-conflicts/1800s-federal-indian-policy-develope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history.com/topics/black-history/abolitionist-movement" TargetMode="External"/><Relationship Id="rId13" Type="http://schemas.openxmlformats.org/officeDocument/2006/relationships/hyperlink" Target="http://www.civilwar.org/education/civil-war-casualties.html" TargetMode="External"/><Relationship Id="rId3" Type="http://schemas.openxmlformats.org/officeDocument/2006/relationships/hyperlink" Target="http://www.history.com/topics/black-history/slavery/videos/lincoln-the-legacy" TargetMode="External"/><Relationship Id="rId7" Type="http://schemas.openxmlformats.org/officeDocument/2006/relationships/hyperlink" Target="http://www.ushistory.org/us/6g.asp" TargetMode="External"/><Relationship Id="rId12" Type="http://schemas.openxmlformats.org/officeDocument/2006/relationships/hyperlink" Target="http://www.civilwar.org/education/history/civil-war-overview/why-non-slaveholding.html"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www.ushistory.org/us/12a.asp" TargetMode="External"/><Relationship Id="rId11" Type="http://schemas.openxmlformats.org/officeDocument/2006/relationships/hyperlink" Target="http://www.socialstudieshelp.com/Lesson_29_Notes_SEC_HO.htm" TargetMode="External"/><Relationship Id="rId5" Type="http://schemas.openxmlformats.org/officeDocument/2006/relationships/hyperlink" Target="http://www.ushistory.org/more/timeline.htm" TargetMode="External"/><Relationship Id="rId10" Type="http://schemas.openxmlformats.org/officeDocument/2006/relationships/hyperlink" Target="http://www.civilwar.org/education/history/civil-war-overview/northandsouth.html" TargetMode="External"/><Relationship Id="rId4" Type="http://schemas.openxmlformats.org/officeDocument/2006/relationships/hyperlink" Target="http://www.history.com/topics/black-history/abolitionist-movement/videos/the-confederacys-last-stand?m=528e394da93ae&amp;s=undefined&amp;f=1&amp;free=false" TargetMode="External"/><Relationship Id="rId9" Type="http://schemas.openxmlformats.org/officeDocument/2006/relationships/hyperlink" Target="http://www.let.rug.nl/usa/outlines/history-1994/westward-expansion-and-regional-differences/westward.php" TargetMode="External"/><Relationship Id="rId14" Type="http://schemas.openxmlformats.org/officeDocument/2006/relationships/hyperlink" Target="http://www.ourdocuments.gov/doc.php?flash=true&amp;doc=34"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history.com/topics/womens-history/the-fight-for-womens-suffrage"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history.com/topics/black-history/civil-rights-movement" TargetMode="External"/><Relationship Id="rId5" Type="http://schemas.openxmlformats.org/officeDocument/2006/relationships/hyperlink" Target="http://americanhistory.si.edu/brown/history/2-battleground/pursuit-equality-1.html" TargetMode="External"/><Relationship Id="rId4" Type="http://schemas.openxmlformats.org/officeDocument/2006/relationships/hyperlink" Target="http://www.history.com/topics/womens-history/women-who-fought-for-the-vot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libertyellisfoundation.org/immigration-timeline"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understandingrace.org/history/gov/eastern_southern_immigration.html" TargetMode="External"/><Relationship Id="rId5" Type="http://schemas.openxmlformats.org/officeDocument/2006/relationships/hyperlink" Target="http://www.libertyellisfoundation.org/ellis-island-history" TargetMode="External"/><Relationship Id="rId4" Type="http://schemas.openxmlformats.org/officeDocument/2006/relationships/hyperlink" Target="http://www.history.com/topics/ellis-island"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s://www.youtube.com/watch?v=lkEKVSVhlEg&amp;t=17" TargetMode="External"/><Relationship Id="rId5" Type="http://schemas.openxmlformats.org/officeDocument/2006/relationships/image" Target="../media/image2.png"/><Relationship Id="rId4" Type="http://schemas.openxmlformats.org/officeDocument/2006/relationships/hyperlink" Target="http://s.hswstatic.com/gif/revolutionary-war-pictures-9.jp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hyperlink" Target="https://www.youtube.com/watch?v=3lXnfitSoYw" TargetMode="External"/><Relationship Id="rId4" Type="http://schemas.openxmlformats.org/officeDocument/2006/relationships/hyperlink" Target="http://www.history.com/photos/george-washingt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hyperlink" Target="http://en.wikipedia.org/wiki/Thomas_Jefferson#/media/File:Thomas_Jefferson_by_Rembrandt_Peale_1805_croppe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History</a:t>
            </a:r>
            <a:endParaRPr lang="en-US" dirty="0"/>
          </a:p>
        </p:txBody>
      </p:sp>
      <p:sp>
        <p:nvSpPr>
          <p:cNvPr id="3" name="Subtitle 2"/>
          <p:cNvSpPr>
            <a:spLocks noGrp="1"/>
          </p:cNvSpPr>
          <p:nvPr>
            <p:ph type="subTitle" idx="1"/>
          </p:nvPr>
        </p:nvSpPr>
        <p:spPr>
          <a:xfrm>
            <a:off x="1371600" y="3886200"/>
            <a:ext cx="6400800" cy="609600"/>
          </a:xfrm>
        </p:spPr>
        <p:txBody>
          <a:bodyPr/>
          <a:lstStyle/>
          <a:p>
            <a:r>
              <a:rPr lang="en-US" dirty="0" smtClean="0"/>
              <a:t>Social Studies</a:t>
            </a:r>
          </a:p>
        </p:txBody>
      </p:sp>
      <p:sp>
        <p:nvSpPr>
          <p:cNvPr id="4" name="Slide Number Placeholder 3"/>
          <p:cNvSpPr>
            <a:spLocks noGrp="1"/>
          </p:cNvSpPr>
          <p:nvPr>
            <p:ph type="sldNum" sz="quarter" idx="12"/>
          </p:nvPr>
        </p:nvSpPr>
        <p:spPr/>
        <p:txBody>
          <a:bodyPr/>
          <a:lstStyle/>
          <a:p>
            <a:fld id="{928B5706-1A6D-4657-BE0C-7145DCA9DD4D}" type="slidenum">
              <a:rPr lang="en-US" smtClean="0"/>
              <a:pPr/>
              <a:t>1</a:t>
            </a:fld>
            <a:endParaRPr lang="en-US" dirty="0"/>
          </a:p>
        </p:txBody>
      </p:sp>
      <p:sp>
        <p:nvSpPr>
          <p:cNvPr id="2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9" name="TextBox 8"/>
          <p:cNvSpPr txBox="1"/>
          <p:nvPr/>
        </p:nvSpPr>
        <p:spPr>
          <a:xfrm>
            <a:off x="5715000" y="5712023"/>
            <a:ext cx="3048000" cy="307777"/>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Unit in Slide Show mode.</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5456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143000"/>
            <a:ext cx="8534400" cy="5257800"/>
          </a:xfrm>
        </p:spPr>
        <p:txBody>
          <a:bodyPr>
            <a:normAutofit/>
          </a:bodyPr>
          <a:lstStyle/>
          <a:p>
            <a:pPr marL="342900" indent="-342900">
              <a:lnSpc>
                <a:spcPct val="110000"/>
              </a:lnSpc>
              <a:spcBef>
                <a:spcPts val="0"/>
              </a:spcBef>
              <a:spcAft>
                <a:spcPts val="800"/>
              </a:spcAft>
              <a:buFont typeface="+mj-lt"/>
              <a:buAutoNum type="arabicPeriod"/>
            </a:pPr>
            <a:r>
              <a:rPr lang="en-US" dirty="0" smtClean="0"/>
              <a:t>What are two specific actions by England that caused conflict with the Colonists and led to the Revolutionary War?</a:t>
            </a:r>
          </a:p>
          <a:p>
            <a:pPr marL="342900" indent="-342900">
              <a:lnSpc>
                <a:spcPct val="110000"/>
              </a:lnSpc>
              <a:spcBef>
                <a:spcPts val="0"/>
              </a:spcBef>
              <a:spcAft>
                <a:spcPts val="800"/>
              </a:spcAft>
              <a:buFont typeface="+mj-lt"/>
              <a:buAutoNum type="arabicPeriod"/>
            </a:pPr>
            <a:r>
              <a:rPr lang="en-US" dirty="0" smtClean="0"/>
              <a:t>On which day did the Continental Congress vote to adopt the Declaration of Independence?</a:t>
            </a:r>
          </a:p>
          <a:p>
            <a:pPr marL="342900" indent="-342900">
              <a:lnSpc>
                <a:spcPct val="110000"/>
              </a:lnSpc>
              <a:spcBef>
                <a:spcPts val="0"/>
              </a:spcBef>
              <a:spcAft>
                <a:spcPts val="800"/>
              </a:spcAft>
              <a:buFont typeface="+mj-lt"/>
              <a:buAutoNum type="arabicPeriod"/>
            </a:pPr>
            <a:r>
              <a:rPr lang="en-US" dirty="0" smtClean="0"/>
              <a:t>What was the turning point of </a:t>
            </a:r>
            <a:r>
              <a:rPr lang="en-US" dirty="0"/>
              <a:t>the </a:t>
            </a:r>
            <a:r>
              <a:rPr lang="en-US" dirty="0" smtClean="0"/>
              <a:t>Revolutionary War?</a:t>
            </a:r>
          </a:p>
          <a:p>
            <a:pPr marL="342900" indent="-342900">
              <a:lnSpc>
                <a:spcPct val="110000"/>
              </a:lnSpc>
              <a:spcBef>
                <a:spcPts val="0"/>
              </a:spcBef>
              <a:spcAft>
                <a:spcPts val="800"/>
              </a:spcAft>
              <a:buFont typeface="+mj-lt"/>
              <a:buAutoNum type="arabicPeriod"/>
            </a:pPr>
            <a:r>
              <a:rPr lang="en-US" dirty="0" smtClean="0"/>
              <a:t>What event indicated the end of the Revolutionary war?</a:t>
            </a:r>
          </a:p>
          <a:p>
            <a:pPr marL="342900" indent="-342900">
              <a:lnSpc>
                <a:spcPct val="110000"/>
              </a:lnSpc>
              <a:spcBef>
                <a:spcPts val="0"/>
              </a:spcBef>
              <a:spcAft>
                <a:spcPts val="800"/>
              </a:spcAft>
              <a:buFont typeface="+mj-lt"/>
              <a:buAutoNum type="arabicPeriod"/>
            </a:pPr>
            <a:r>
              <a:rPr lang="en-US" dirty="0" smtClean="0">
                <a:solidFill>
                  <a:srgbClr val="000000"/>
                </a:solidFill>
              </a:rPr>
              <a:t>Which of the following statements is correct?</a:t>
            </a:r>
          </a:p>
          <a:p>
            <a:pPr marL="800100" lvl="1" indent="-342900">
              <a:lnSpc>
                <a:spcPct val="110000"/>
              </a:lnSpc>
              <a:spcBef>
                <a:spcPts val="0"/>
              </a:spcBef>
              <a:spcAft>
                <a:spcPts val="800"/>
              </a:spcAft>
              <a:buFont typeface="+mj-lt"/>
              <a:buAutoNum type="alphaUcPeriod"/>
            </a:pPr>
            <a:r>
              <a:rPr lang="en-US" sz="1400" dirty="0" smtClean="0">
                <a:solidFill>
                  <a:srgbClr val="000000"/>
                </a:solidFill>
              </a:rPr>
              <a:t>George Washington was the first Secretary of State</a:t>
            </a:r>
          </a:p>
          <a:p>
            <a:pPr marL="800100" lvl="1" indent="-342900">
              <a:lnSpc>
                <a:spcPct val="110000"/>
              </a:lnSpc>
              <a:spcBef>
                <a:spcPts val="0"/>
              </a:spcBef>
              <a:spcAft>
                <a:spcPts val="800"/>
              </a:spcAft>
              <a:buFont typeface="+mj-lt"/>
              <a:buAutoNum type="alphaUcPeriod"/>
            </a:pPr>
            <a:r>
              <a:rPr lang="en-US" sz="1400" dirty="0" smtClean="0">
                <a:solidFill>
                  <a:srgbClr val="000000"/>
                </a:solidFill>
              </a:rPr>
              <a:t>George Washington was the author of the Declaration of Independence</a:t>
            </a:r>
          </a:p>
          <a:p>
            <a:pPr marL="800100" lvl="1" indent="-342900">
              <a:lnSpc>
                <a:spcPct val="110000"/>
              </a:lnSpc>
              <a:spcBef>
                <a:spcPts val="0"/>
              </a:spcBef>
              <a:spcAft>
                <a:spcPts val="800"/>
              </a:spcAft>
              <a:buFont typeface="+mj-lt"/>
              <a:buAutoNum type="alphaUcPeriod"/>
            </a:pPr>
            <a:r>
              <a:rPr lang="en-US" sz="1400" dirty="0" smtClean="0">
                <a:solidFill>
                  <a:srgbClr val="000000"/>
                </a:solidFill>
              </a:rPr>
              <a:t>Thomas Jefferson was the author of the Declaration of Independence</a:t>
            </a:r>
          </a:p>
          <a:p>
            <a:pPr marL="800100" lvl="1" indent="-342900">
              <a:lnSpc>
                <a:spcPct val="110000"/>
              </a:lnSpc>
              <a:spcBef>
                <a:spcPts val="0"/>
              </a:spcBef>
              <a:spcAft>
                <a:spcPts val="800"/>
              </a:spcAft>
              <a:buFont typeface="+mj-lt"/>
              <a:buAutoNum type="alphaUcPeriod"/>
            </a:pPr>
            <a:r>
              <a:rPr lang="en-US" sz="1400" dirty="0" smtClean="0">
                <a:solidFill>
                  <a:srgbClr val="000000"/>
                </a:solidFill>
              </a:rPr>
              <a:t>Thomas Jefferson was the first President of the United States</a:t>
            </a:r>
          </a:p>
          <a:p>
            <a:pPr lvl="1"/>
            <a:endParaRPr lang="en-US" dirty="0" smtClean="0"/>
          </a:p>
          <a:p>
            <a:r>
              <a:rPr lang="en-US" sz="1400" dirty="0" smtClean="0"/>
              <a:t>[Use a pencil/pen and paper to answer the questions; </a:t>
            </a:r>
            <a:r>
              <a:rPr lang="en-US" sz="1400" dirty="0"/>
              <a:t>then, click on the arrow to see the correct answers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10</a:t>
            </a:fld>
            <a:endParaRPr lang="en-US" dirty="0"/>
          </a:p>
        </p:txBody>
      </p:sp>
      <p:sp>
        <p:nvSpPr>
          <p:cNvPr id="9" name="TextBox 8"/>
          <p:cNvSpPr txBox="1"/>
          <p:nvPr/>
        </p:nvSpPr>
        <p:spPr>
          <a:xfrm>
            <a:off x="1447800" y="4876800"/>
            <a:ext cx="7620000" cy="1384995"/>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Answers</a:t>
            </a:r>
          </a:p>
          <a:p>
            <a:pPr marL="228600" indent="-228600">
              <a:buAutoNum type="arabicPeriod"/>
            </a:pPr>
            <a:r>
              <a:rPr lang="en-US" sz="1400" dirty="0" smtClean="0">
                <a:latin typeface="Arial" panose="020B0604020202020204" pitchFamily="34" charset="0"/>
                <a:cs typeface="Arial" panose="020B0604020202020204" pitchFamily="34" charset="0"/>
              </a:rPr>
              <a:t>New taxes, such as on tea and new regulations such as Quartering of Soldiers</a:t>
            </a:r>
          </a:p>
          <a:p>
            <a:pPr marL="228600" indent="-228600">
              <a:buAutoNum type="arabicPeriod"/>
            </a:pPr>
            <a:r>
              <a:rPr lang="en-US" sz="1400" dirty="0">
                <a:latin typeface="Arial" panose="020B0604020202020204" pitchFamily="34" charset="0"/>
                <a:cs typeface="Arial" panose="020B0604020202020204" pitchFamily="34" charset="0"/>
              </a:rPr>
              <a:t>July 4, 1776</a:t>
            </a:r>
            <a:endParaRPr lang="en-US" sz="1400" dirty="0" smtClean="0">
              <a:latin typeface="Arial" panose="020B0604020202020204" pitchFamily="34" charset="0"/>
              <a:cs typeface="Arial" panose="020B0604020202020204" pitchFamily="34" charset="0"/>
            </a:endParaRPr>
          </a:p>
          <a:p>
            <a:pPr marL="228600" indent="-228600">
              <a:buFontTx/>
              <a:buAutoNum type="arabicPeriod"/>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Battle of Saratoga</a:t>
            </a:r>
            <a:endParaRPr lang="en-US" sz="1400" dirty="0" smtClean="0">
              <a:latin typeface="Arial" panose="020B0604020202020204" pitchFamily="34" charset="0"/>
              <a:cs typeface="Arial" panose="020B0604020202020204" pitchFamily="34" charset="0"/>
            </a:endParaRPr>
          </a:p>
          <a:p>
            <a:pPr marL="228600" indent="-228600">
              <a:buFontTx/>
              <a:buAutoNum type="arabicPeriod"/>
            </a:pPr>
            <a:r>
              <a:rPr lang="en-US" sz="1400" dirty="0" smtClean="0">
                <a:latin typeface="Arial" panose="020B0604020202020204" pitchFamily="34" charset="0"/>
                <a:cs typeface="Arial" panose="020B0604020202020204" pitchFamily="34" charset="0"/>
              </a:rPr>
              <a:t>The Treaty of Paris was signed in 1783 indicated the end of the Revolutionary War</a:t>
            </a:r>
          </a:p>
          <a:p>
            <a:pPr marL="228600" indent="-228600">
              <a:buFontTx/>
              <a:buAutoNum type="arabicPeriod"/>
            </a:pPr>
            <a:r>
              <a:rPr lang="en-US" sz="1400" dirty="0" smtClean="0">
                <a:latin typeface="Arial" panose="020B0604020202020204" pitchFamily="34" charset="0"/>
                <a:cs typeface="Arial" panose="020B0604020202020204" pitchFamily="34" charset="0"/>
              </a:rPr>
              <a:t>C. Thomas Jefferson was the author of the Declaration of Independence</a:t>
            </a:r>
          </a:p>
        </p:txBody>
      </p:sp>
      <p:pic>
        <p:nvPicPr>
          <p:cNvPr id="2050" name="Arrow" descr="C:\Users\drshellnut\AppData\Local\Microsoft\Windows\Temporary Internet Files\Content.IE5\DQOG79AS\MC900432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84" y="5197435"/>
            <a:ext cx="822365" cy="822365"/>
          </a:xfrm>
          <a:prstGeom prst="rect">
            <a:avLst/>
          </a:prstGeom>
          <a:noFill/>
          <a:extLst>
            <a:ext uri="{909E8E84-426E-40DD-AFC4-6F175D3DCCD1}">
              <a14:hiddenFill xmlns:a14="http://schemas.microsoft.com/office/drawing/2010/main">
                <a:solidFill>
                  <a:srgbClr val="FFFFFF"/>
                </a:solidFill>
              </a14:hiddenFill>
            </a:ext>
          </a:extLst>
        </p:spPr>
      </p:pic>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custDataLst>
      <p:tags r:id="rId1"/>
    </p:custDataLst>
    <p:extLst>
      <p:ext uri="{BB962C8B-B14F-4D97-AF65-F5344CB8AC3E}">
        <p14:creationId xmlns:p14="http://schemas.microsoft.com/office/powerpoint/2010/main" val="2754893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nextCondLst>
                <p:cond evt="onClick" delay="0">
                  <p:tgtEl>
                    <p:spTgt spid="2050"/>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a:t>
            </a:r>
            <a:r>
              <a:rPr lang="en-US" dirty="0"/>
              <a:t>Articles of Confederation</a:t>
            </a:r>
          </a:p>
        </p:txBody>
      </p:sp>
      <p:sp>
        <p:nvSpPr>
          <p:cNvPr id="3" name="Content Placeholder 2"/>
          <p:cNvSpPr>
            <a:spLocks noGrp="1"/>
          </p:cNvSpPr>
          <p:nvPr>
            <p:ph type="body" sz="half" idx="2"/>
          </p:nvPr>
        </p:nvSpPr>
        <p:spPr>
          <a:xfrm>
            <a:off x="457200" y="1152397"/>
            <a:ext cx="5181600" cy="6086603"/>
          </a:xfrm>
        </p:spPr>
        <p:txBody>
          <a:bodyPr>
            <a:noAutofit/>
          </a:bodyPr>
          <a:lstStyle/>
          <a:p>
            <a:pPr>
              <a:lnSpc>
                <a:spcPct val="124000"/>
              </a:lnSpc>
              <a:spcBef>
                <a:spcPts val="0"/>
              </a:spcBef>
            </a:pPr>
            <a:r>
              <a:rPr lang="en-US" sz="1550" dirty="0" smtClean="0"/>
              <a:t>Ratified on March 1, 1781, the </a:t>
            </a:r>
            <a:r>
              <a:rPr lang="en-US" sz="1550" dirty="0"/>
              <a:t>Articles of Confederation </a:t>
            </a:r>
            <a:r>
              <a:rPr lang="en-US" sz="1550" dirty="0" smtClean="0"/>
              <a:t>was the </a:t>
            </a:r>
            <a:r>
              <a:rPr lang="en-US" sz="1550" b="1" dirty="0">
                <a:solidFill>
                  <a:srgbClr val="FF0000"/>
                </a:solidFill>
              </a:rPr>
              <a:t>first written constitution</a:t>
            </a:r>
            <a:r>
              <a:rPr lang="en-US" sz="1550" dirty="0"/>
              <a:t> of the United States</a:t>
            </a:r>
            <a:r>
              <a:rPr lang="en-US" sz="1550" dirty="0" smtClean="0"/>
              <a:t>. Under these articles, the </a:t>
            </a:r>
            <a:r>
              <a:rPr lang="en-US" sz="1550" dirty="0"/>
              <a:t>13 original colonies </a:t>
            </a:r>
            <a:r>
              <a:rPr lang="en-US" sz="1550" dirty="0" smtClean="0"/>
              <a:t>established the United States of America as a </a:t>
            </a:r>
            <a:r>
              <a:rPr lang="en-US" sz="1550" dirty="0"/>
              <a:t>confederation of </a:t>
            </a:r>
            <a:r>
              <a:rPr lang="en-US" sz="1550" dirty="0" smtClean="0"/>
              <a:t>sovereign and independent states, with </a:t>
            </a:r>
            <a:r>
              <a:rPr lang="en-US" sz="1550" b="1" dirty="0" smtClean="0">
                <a:solidFill>
                  <a:srgbClr val="FF0000"/>
                </a:solidFill>
              </a:rPr>
              <a:t>Congress</a:t>
            </a:r>
            <a:r>
              <a:rPr lang="en-US" sz="1550" dirty="0" smtClean="0">
                <a:solidFill>
                  <a:srgbClr val="FF0000"/>
                </a:solidFill>
              </a:rPr>
              <a:t> </a:t>
            </a:r>
            <a:r>
              <a:rPr lang="en-US" sz="1550" dirty="0" smtClean="0"/>
              <a:t>serving as the last resort on appeal of disputes. The Congress had the authority to make treaties and alliances, maintain armed forced and coin money.</a:t>
            </a:r>
          </a:p>
          <a:p>
            <a:pPr>
              <a:lnSpc>
                <a:spcPct val="124000"/>
              </a:lnSpc>
            </a:pPr>
            <a:endParaRPr lang="en-US" sz="1550" dirty="0"/>
          </a:p>
          <a:p>
            <a:pPr>
              <a:lnSpc>
                <a:spcPct val="124000"/>
              </a:lnSpc>
            </a:pPr>
            <a:r>
              <a:rPr lang="en-US" sz="1550" dirty="0" smtClean="0"/>
              <a:t>The Articles</a:t>
            </a:r>
            <a:r>
              <a:rPr lang="en-US" sz="1550" dirty="0"/>
              <a:t> established the functions of the national government of the United States after it declared </a:t>
            </a:r>
            <a:r>
              <a:rPr lang="en-US" sz="1550" dirty="0" smtClean="0"/>
              <a:t>independence. </a:t>
            </a:r>
            <a:r>
              <a:rPr lang="en-US" sz="1550" dirty="0"/>
              <a:t>It established a weak central government that mostly, but not entirely, prevented the individual states from conducting their own foreign diplomacy</a:t>
            </a:r>
            <a:r>
              <a:rPr lang="en-US" sz="1550" dirty="0" smtClean="0"/>
              <a:t>.</a:t>
            </a:r>
          </a:p>
          <a:p>
            <a:pPr>
              <a:lnSpc>
                <a:spcPct val="124000"/>
              </a:lnSpc>
            </a:pPr>
            <a:endParaRPr lang="en-US" sz="1550" dirty="0"/>
          </a:p>
          <a:p>
            <a:pPr>
              <a:lnSpc>
                <a:spcPct val="124000"/>
              </a:lnSpc>
            </a:pPr>
            <a:r>
              <a:rPr lang="en-US" sz="1550" dirty="0" smtClean="0"/>
              <a:t>On March 4, 1789, the present Constitution of the United States replaced the Articles of Confederation.</a:t>
            </a:r>
          </a:p>
        </p:txBody>
      </p:sp>
      <p:sp>
        <p:nvSpPr>
          <p:cNvPr id="4" name="Slide Number Placeholder 3"/>
          <p:cNvSpPr>
            <a:spLocks noGrp="1"/>
          </p:cNvSpPr>
          <p:nvPr>
            <p:ph type="sldNum" sz="quarter" idx="12"/>
          </p:nvPr>
        </p:nvSpPr>
        <p:spPr/>
        <p:txBody>
          <a:bodyPr/>
          <a:lstStyle/>
          <a:p>
            <a:fld id="{928B5706-1A6D-4657-BE0C-7145DCA9DD4D}" type="slidenum">
              <a:rPr lang="en-US" smtClean="0"/>
              <a:pPr/>
              <a:t>11</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705475" y="3957935"/>
            <a:ext cx="3133725"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The Articles of Confederation</a:t>
            </a:r>
            <a:endParaRPr lang="en-US" sz="1200" dirty="0" smtClean="0">
              <a:latin typeface="Arial" panose="020B0604020202020204" pitchFamily="34" charset="0"/>
              <a:cs typeface="Arial" panose="020B0604020202020204" pitchFamily="34" charset="0"/>
              <a:hlinkClick r:id="rId4"/>
            </a:endParaRPr>
          </a:p>
        </p:txBody>
      </p:sp>
      <p:pic>
        <p:nvPicPr>
          <p:cNvPr id="1026" name="Picture 2" descr="http://dmshistory8.weebly.com/uploads/8/5/5/4/8554984/3058542_orig.jpg?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5" y="1125358"/>
            <a:ext cx="3133725" cy="2695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144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War of 1812</a:t>
            </a:r>
            <a:endParaRPr lang="en-US" dirty="0"/>
          </a:p>
        </p:txBody>
      </p:sp>
      <p:sp>
        <p:nvSpPr>
          <p:cNvPr id="3" name="Content Placeholder 2"/>
          <p:cNvSpPr>
            <a:spLocks noGrp="1"/>
          </p:cNvSpPr>
          <p:nvPr>
            <p:ph type="body" sz="half" idx="2"/>
          </p:nvPr>
        </p:nvSpPr>
        <p:spPr>
          <a:xfrm>
            <a:off x="457200" y="1143000"/>
            <a:ext cx="4114800" cy="4525963"/>
          </a:xfrm>
        </p:spPr>
        <p:txBody>
          <a:bodyPr>
            <a:normAutofit lnSpcReduction="10000"/>
          </a:bodyPr>
          <a:lstStyle/>
          <a:p>
            <a:pPr>
              <a:lnSpc>
                <a:spcPct val="124000"/>
              </a:lnSpc>
            </a:pPr>
            <a:r>
              <a:rPr lang="en-US" dirty="0" smtClean="0"/>
              <a:t>The United States was a young developing nation when it declared war on Britain in 1812. What caused the War of 1812 between the U.S. and Britain? </a:t>
            </a:r>
            <a:endParaRPr lang="en-US" dirty="0" smtClean="0"/>
          </a:p>
          <a:p>
            <a:pPr>
              <a:lnSpc>
                <a:spcPct val="124000"/>
              </a:lnSpc>
            </a:pPr>
            <a:endParaRPr lang="en-US" dirty="0" smtClean="0"/>
          </a:p>
          <a:p>
            <a:pPr marL="285750" lvl="0" indent="-285750">
              <a:lnSpc>
                <a:spcPct val="124000"/>
              </a:lnSpc>
              <a:buSzPct val="100000"/>
              <a:buFont typeface="Arial" panose="020B0604020202020204" pitchFamily="34" charset="0"/>
              <a:buChar char="•"/>
            </a:pPr>
            <a:r>
              <a:rPr lang="en-US" dirty="0" smtClean="0">
                <a:solidFill>
                  <a:schemeClr val="dk1"/>
                </a:solidFill>
              </a:rPr>
              <a:t>Britain imposed trade restrictions on the U.S. </a:t>
            </a:r>
          </a:p>
          <a:p>
            <a:pPr marL="285750" lvl="0" indent="-285750">
              <a:lnSpc>
                <a:spcPct val="124000"/>
              </a:lnSpc>
              <a:buSzPct val="100000"/>
              <a:buFont typeface="Arial" panose="020B0604020202020204" pitchFamily="34" charset="0"/>
              <a:buChar char="•"/>
            </a:pPr>
            <a:r>
              <a:rPr lang="en-US" dirty="0" smtClean="0">
                <a:solidFill>
                  <a:schemeClr val="dk1"/>
                </a:solidFill>
              </a:rPr>
              <a:t>American merchant sailors were forced to serve in the British Royal Navy. </a:t>
            </a:r>
          </a:p>
          <a:p>
            <a:pPr>
              <a:lnSpc>
                <a:spcPct val="124000"/>
              </a:lnSpc>
            </a:pPr>
            <a:endParaRPr lang="en-US" dirty="0" smtClean="0"/>
          </a:p>
          <a:p>
            <a:pPr>
              <a:lnSpc>
                <a:spcPct val="124000"/>
              </a:lnSpc>
            </a:pPr>
            <a:r>
              <a:rPr lang="en-US" dirty="0" smtClean="0"/>
              <a:t>After 2 ½ years, the war ended with the signing of the Treaty of Ghent, and friendly trade resumed between Britain and America.</a:t>
            </a:r>
          </a:p>
          <a:p>
            <a:pPr>
              <a:lnSpc>
                <a:spcPct val="124000"/>
              </a:lnSpc>
            </a:pPr>
            <a:endParaRPr lang="en-US" dirty="0">
              <a:solidFill>
                <a:srgbClr val="DA1F28"/>
              </a:solidFill>
            </a:endParaRPr>
          </a:p>
        </p:txBody>
      </p:sp>
      <p:sp>
        <p:nvSpPr>
          <p:cNvPr id="4" name="Slide Number Placeholder 3"/>
          <p:cNvSpPr>
            <a:spLocks noGrp="1"/>
          </p:cNvSpPr>
          <p:nvPr>
            <p:ph type="sldNum" sz="quarter" idx="12"/>
          </p:nvPr>
        </p:nvSpPr>
        <p:spPr/>
        <p:txBody>
          <a:bodyPr/>
          <a:lstStyle/>
          <a:p>
            <a:fld id="{928B5706-1A6D-4657-BE0C-7145DCA9DD4D}" type="slidenum">
              <a:rPr lang="en-US" smtClean="0"/>
              <a:pPr/>
              <a:t>12</a:t>
            </a:fld>
            <a:endParaRPr lang="en-US" dirty="0"/>
          </a:p>
        </p:txBody>
      </p:sp>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3" name="TextBox 12"/>
          <p:cNvSpPr txBox="1"/>
          <p:nvPr/>
        </p:nvSpPr>
        <p:spPr>
          <a:xfrm>
            <a:off x="4724400" y="3881735"/>
            <a:ext cx="43434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The Burning of the White House</a:t>
            </a:r>
            <a:endParaRPr lang="en-US" sz="1200" dirty="0" smtClean="0">
              <a:latin typeface="Arial" panose="020B0604020202020204" pitchFamily="34" charset="0"/>
              <a:cs typeface="Arial" panose="020B0604020202020204" pitchFamily="34" charset="0"/>
              <a:hlinkClick r:id="rId4"/>
            </a:endParaRPr>
          </a:p>
        </p:txBody>
      </p:sp>
      <p:pic>
        <p:nvPicPr>
          <p:cNvPr id="11" name="Picture 2" descr="http://bloximages.chicago2.vip.townnews.com/nwitimes.com/content/tncms/assets/v3/editorial/4/b0/4b091f94-9c77-55ea-8639-e80569166d1d/50660ba145a8f.preview-6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02897"/>
            <a:ext cx="4343400" cy="24309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903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Manifest Destiny</a:t>
            </a:r>
            <a:endParaRPr lang="en-US" dirty="0"/>
          </a:p>
        </p:txBody>
      </p:sp>
      <p:sp>
        <p:nvSpPr>
          <p:cNvPr id="3" name="Content Placeholder 2"/>
          <p:cNvSpPr>
            <a:spLocks noGrp="1"/>
          </p:cNvSpPr>
          <p:nvPr>
            <p:ph type="body" sz="half" idx="2"/>
          </p:nvPr>
        </p:nvSpPr>
        <p:spPr>
          <a:xfrm>
            <a:off x="457200" y="1143000"/>
            <a:ext cx="4953000" cy="3581400"/>
          </a:xfrm>
        </p:spPr>
        <p:txBody>
          <a:bodyPr wrap="square">
            <a:normAutofit/>
          </a:bodyPr>
          <a:lstStyle/>
          <a:p>
            <a:pPr>
              <a:lnSpc>
                <a:spcPct val="114000"/>
              </a:lnSpc>
            </a:pPr>
            <a:r>
              <a:rPr lang="en-US" dirty="0" smtClean="0"/>
              <a:t>Manifest Destiny was a widely held belief during </a:t>
            </a:r>
            <a:r>
              <a:rPr lang="en-US" dirty="0"/>
              <a:t>the 19</a:t>
            </a:r>
            <a:r>
              <a:rPr lang="en-US" baseline="30000" dirty="0"/>
              <a:t>th</a:t>
            </a:r>
            <a:r>
              <a:rPr lang="en-US" dirty="0"/>
              <a:t> century </a:t>
            </a:r>
            <a:r>
              <a:rPr lang="en-US" dirty="0" smtClean="0"/>
              <a:t>period of American expansion. The term expressed the belief that Americans were destined to spread their democracy from coast to coast. </a:t>
            </a:r>
          </a:p>
          <a:p>
            <a:endParaRPr lang="en-US" dirty="0" smtClean="0"/>
          </a:p>
          <a:p>
            <a:r>
              <a:rPr lang="en-US" dirty="0" smtClean="0"/>
              <a:t>The Louisiana Purchase (1803) and the acquisition of other territories from Britain, Spain, and Texas in the early to mid-1800s, provided a vast expanse of forests, open land, and rivers all the way to the Pacific Ocean. Although some brave men and women started going West during this time, it was the </a:t>
            </a:r>
            <a:r>
              <a:rPr lang="en-US" b="1" dirty="0" smtClean="0">
                <a:solidFill>
                  <a:srgbClr val="FF0000"/>
                </a:solidFill>
                <a:latin typeface="Arial"/>
                <a:cs typeface="Arial"/>
              </a:rPr>
              <a:t>discovery of gold in California in 1849</a:t>
            </a:r>
            <a:r>
              <a:rPr lang="en-US" dirty="0" smtClean="0">
                <a:solidFill>
                  <a:srgbClr val="FF0000"/>
                </a:solidFill>
                <a:latin typeface="Arial"/>
                <a:cs typeface="Arial"/>
              </a:rPr>
              <a:t> </a:t>
            </a:r>
            <a:r>
              <a:rPr lang="en-US" dirty="0" smtClean="0">
                <a:solidFill>
                  <a:srgbClr val="000000"/>
                </a:solidFill>
                <a:latin typeface="Arial"/>
                <a:cs typeface="Arial"/>
              </a:rPr>
              <a:t>that</a:t>
            </a:r>
            <a:r>
              <a:rPr lang="en-US" dirty="0" smtClean="0"/>
              <a:t> </a:t>
            </a:r>
            <a:endParaRPr lang="en-US" dirty="0" smtClean="0">
              <a:solidFill>
                <a:schemeClr val="dk1"/>
              </a:solidFill>
              <a:latin typeface="Arial"/>
              <a:ea typeface="Arial"/>
              <a:cs typeface="Arial"/>
              <a:sym typeface="Arial"/>
            </a:endParaRPr>
          </a:p>
          <a:p>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13</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410200" y="3319529"/>
            <a:ext cx="3489157"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Manifest Destiny</a:t>
            </a:r>
            <a:endParaRPr lang="en-US" sz="1200" dirty="0" smtClean="0">
              <a:latin typeface="Arial" panose="020B0604020202020204" pitchFamily="34" charset="0"/>
              <a:cs typeface="Arial" panose="020B0604020202020204" pitchFamily="34" charset="0"/>
              <a:hlinkClick r:id="rId4"/>
            </a:endParaRPr>
          </a:p>
        </p:txBody>
      </p:sp>
      <p:pic>
        <p:nvPicPr>
          <p:cNvPr id="2052" name="Picture 4" descr="http://upload.wikimedia.org/wikipedia/commons/thumb/1/12/American_progress.JPG/300px-American_prog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57200"/>
            <a:ext cx="3489157" cy="26517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8629" y="4267200"/>
            <a:ext cx="8489469" cy="2051433"/>
          </a:xfrm>
          <a:prstGeom prst="rect">
            <a:avLst/>
          </a:prstGeom>
        </p:spPr>
        <p:txBody>
          <a:bodyPr wrap="square">
            <a:spAutoFit/>
          </a:bodyPr>
          <a:lstStyle/>
          <a:p>
            <a:pPr>
              <a:lnSpc>
                <a:spcPct val="114000"/>
              </a:lnSpc>
              <a:buSzPct val="25000"/>
            </a:pPr>
            <a:r>
              <a:rPr lang="en-US" sz="1600" dirty="0" smtClean="0">
                <a:latin typeface="Arial"/>
                <a:cs typeface="Arial"/>
              </a:rPr>
              <a:t>sparked a major rush of thousands of people West. Probably of greatest significance is that the U.S. government passed the </a:t>
            </a:r>
            <a:r>
              <a:rPr lang="en-US" sz="1600" b="1" dirty="0" smtClean="0">
                <a:solidFill>
                  <a:srgbClr val="FF0000"/>
                </a:solidFill>
                <a:latin typeface="Arial"/>
                <a:cs typeface="Arial"/>
              </a:rPr>
              <a:t>Homestead Act of 1862</a:t>
            </a:r>
            <a:r>
              <a:rPr lang="en-US" sz="1600" dirty="0" smtClean="0">
                <a:latin typeface="Arial"/>
                <a:cs typeface="Arial"/>
              </a:rPr>
              <a:t>, which encouraged families to settle the West by giving them land (usually 160 acres) almost free. Usually people traveled in wagon trains to the territories. Settlers had to live on and improve the land they selected for five years to own the land free and clear. During this same period, the </a:t>
            </a:r>
            <a:r>
              <a:rPr lang="en-US" sz="1600" b="1" dirty="0" smtClean="0">
                <a:solidFill>
                  <a:srgbClr val="FF0000"/>
                </a:solidFill>
                <a:latin typeface="Arial"/>
                <a:cs typeface="Arial"/>
              </a:rPr>
              <a:t>Transcontinental Railroad</a:t>
            </a:r>
            <a:r>
              <a:rPr lang="en-US" sz="1600" dirty="0" smtClean="0">
                <a:solidFill>
                  <a:srgbClr val="FF0000"/>
                </a:solidFill>
                <a:latin typeface="Arial"/>
                <a:cs typeface="Arial"/>
              </a:rPr>
              <a:t> </a:t>
            </a:r>
            <a:r>
              <a:rPr lang="en-US" sz="1600" dirty="0" smtClean="0">
                <a:latin typeface="Arial"/>
                <a:cs typeface="Arial"/>
              </a:rPr>
              <a:t>was being built and which brought business people, investors, traders, and tourists into the territories.  </a:t>
            </a:r>
            <a:endParaRPr lang="en-US" sz="1600" dirty="0">
              <a:latin typeface="Arial"/>
              <a:cs typeface="Arial"/>
            </a:endParaRPr>
          </a:p>
        </p:txBody>
      </p:sp>
    </p:spTree>
    <p:custDataLst>
      <p:tags r:id="rId1"/>
    </p:custDataLst>
    <p:extLst>
      <p:ext uri="{BB962C8B-B14F-4D97-AF65-F5344CB8AC3E}">
        <p14:creationId xmlns:p14="http://schemas.microsoft.com/office/powerpoint/2010/main" val="388386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U.S. Indian Policy</a:t>
            </a:r>
            <a:endParaRPr lang="en-US" dirty="0"/>
          </a:p>
        </p:txBody>
      </p:sp>
      <p:sp>
        <p:nvSpPr>
          <p:cNvPr id="3" name="Content Placeholder 2"/>
          <p:cNvSpPr>
            <a:spLocks noGrp="1"/>
          </p:cNvSpPr>
          <p:nvPr>
            <p:ph type="body" sz="half" idx="2"/>
          </p:nvPr>
        </p:nvSpPr>
        <p:spPr>
          <a:xfrm>
            <a:off x="457200" y="1143000"/>
            <a:ext cx="4953000" cy="4343399"/>
          </a:xfrm>
        </p:spPr>
        <p:txBody>
          <a:bodyPr>
            <a:normAutofit/>
          </a:bodyPr>
          <a:lstStyle/>
          <a:p>
            <a:pPr>
              <a:lnSpc>
                <a:spcPct val="114000"/>
              </a:lnSpc>
            </a:pPr>
            <a:r>
              <a:rPr lang="en-US" dirty="0" smtClean="0"/>
              <a:t>Most believe that movement West was part of America’s </a:t>
            </a:r>
            <a:r>
              <a:rPr lang="en-US" b="1" dirty="0" smtClean="0">
                <a:solidFill>
                  <a:srgbClr val="FF0000"/>
                </a:solidFill>
              </a:rPr>
              <a:t>Manifest Destiny</a:t>
            </a:r>
            <a:r>
              <a:rPr lang="en-US" dirty="0" smtClean="0"/>
              <a:t>. In 1806, three years after the Louisiana Purchase, the government established a Commissioner of Indian Affairs under the War department to administer Indian affairs. Many people thought that the Indians should be “assimilated.” Therefore, one major focus of the Indian Policy was intended to “Americanize” the Indians and provide them with an education. But, for the most part, land-hungry Americans forced Native Americas to give up their land. Thousands of Indians died due to battles and harsh conditions during displacement to areas that the government set up as “Indian Territory.” </a:t>
            </a:r>
            <a:endParaRPr lang="en-US" dirty="0" smtClean="0">
              <a:solidFill>
                <a:schemeClr val="dk1"/>
              </a:solidFill>
              <a:latin typeface="Arial"/>
              <a:ea typeface="Arial"/>
              <a:cs typeface="Arial"/>
              <a:sym typeface="Arial"/>
            </a:endParaRPr>
          </a:p>
          <a:p>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14</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5867400" y="3515749"/>
            <a:ext cx="3118454"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Indian Wars</a:t>
            </a:r>
            <a:endParaRPr lang="en-US" sz="1200" dirty="0" smtClean="0">
              <a:latin typeface="Arial" panose="020B0604020202020204" pitchFamily="34" charset="0"/>
              <a:cs typeface="Arial" panose="020B0604020202020204" pitchFamily="34" charset="0"/>
              <a:hlinkClick r:id="rId4"/>
            </a:endParaRPr>
          </a:p>
        </p:txBody>
      </p:sp>
      <p:pic>
        <p:nvPicPr>
          <p:cNvPr id="11" name="Picture 4" descr="http://upload.wikimedia.org/wikipedia/commons/d/dc/Cavalry_and_India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36730"/>
            <a:ext cx="3118454" cy="21262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386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381000" y="1143000"/>
            <a:ext cx="5105400" cy="1828800"/>
          </a:xfrm>
        </p:spPr>
        <p:txBody>
          <a:bodyPr>
            <a:normAutofit/>
          </a:bodyPr>
          <a:lstStyle/>
          <a:p>
            <a:pPr marL="342900" indent="-342900">
              <a:lnSpc>
                <a:spcPct val="114000"/>
              </a:lnSpc>
              <a:spcBef>
                <a:spcPts val="0"/>
              </a:spcBef>
            </a:pPr>
            <a:r>
              <a:rPr lang="en-US" dirty="0" smtClean="0"/>
              <a:t>1.	How does Manifest Destiny relate to the U.S. Indian policies in the 19</a:t>
            </a:r>
            <a:r>
              <a:rPr lang="en-US" baseline="30000" dirty="0" smtClean="0"/>
              <a:t>th</a:t>
            </a:r>
            <a:r>
              <a:rPr lang="en-US" dirty="0" smtClean="0"/>
              <a:t> Century?</a:t>
            </a:r>
          </a:p>
          <a:p>
            <a:pPr marL="342900" indent="-342900">
              <a:lnSpc>
                <a:spcPct val="114000"/>
              </a:lnSpc>
              <a:spcBef>
                <a:spcPts val="0"/>
              </a:spcBef>
            </a:pPr>
            <a:endParaRPr lang="en-US" dirty="0" smtClean="0"/>
          </a:p>
          <a:p>
            <a:pPr lvl="1"/>
            <a:endParaRPr lang="en-US" dirty="0" smtClean="0"/>
          </a:p>
          <a:p>
            <a:r>
              <a:rPr lang="en-US" sz="1400" dirty="0" smtClean="0"/>
              <a:t>[Use a pencil/pen and paper to answer the questions; </a:t>
            </a:r>
            <a:r>
              <a:rPr lang="en-US" sz="1400" dirty="0"/>
              <a:t>then, click on the arrow to see the correct answers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15</a:t>
            </a:fld>
            <a:endParaRPr lang="en-US" dirty="0"/>
          </a:p>
        </p:txBody>
      </p:sp>
      <p:sp>
        <p:nvSpPr>
          <p:cNvPr id="9" name="TextBox 8"/>
          <p:cNvSpPr txBox="1"/>
          <p:nvPr/>
        </p:nvSpPr>
        <p:spPr>
          <a:xfrm>
            <a:off x="1315024" y="4780821"/>
            <a:ext cx="7447976" cy="954107"/>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a:t>
            </a:r>
          </a:p>
          <a:p>
            <a:pPr marL="228600" indent="-228600"/>
            <a:r>
              <a:rPr lang="en-US" sz="1400" dirty="0" smtClean="0">
                <a:solidFill>
                  <a:srgbClr val="000000"/>
                </a:solidFill>
                <a:latin typeface="Arial" panose="020B0604020202020204" pitchFamily="34" charset="0"/>
                <a:cs typeface="Arial" panose="020B0604020202020204" pitchFamily="34" charset="0"/>
              </a:rPr>
              <a:t>1.	Manifest Destiny was widely believed during the 19</a:t>
            </a:r>
            <a:r>
              <a:rPr lang="en-US" sz="1400" baseline="30000" dirty="0" smtClean="0">
                <a:solidFill>
                  <a:srgbClr val="000000"/>
                </a:solidFill>
                <a:latin typeface="Arial" panose="020B0604020202020204" pitchFamily="34" charset="0"/>
                <a:cs typeface="Arial" panose="020B0604020202020204" pitchFamily="34" charset="0"/>
              </a:rPr>
              <a:t>th</a:t>
            </a:r>
            <a:r>
              <a:rPr lang="en-US" sz="1400" dirty="0" smtClean="0">
                <a:solidFill>
                  <a:srgbClr val="000000"/>
                </a:solidFill>
                <a:latin typeface="Arial" panose="020B0604020202020204" pitchFamily="34" charset="0"/>
                <a:cs typeface="Arial" panose="020B0604020202020204" pitchFamily="34" charset="0"/>
              </a:rPr>
              <a:t> Century period of expansion. The Indian Policy intended to “Americanize” the Indians, provide them with education, and force them to give up their land.</a:t>
            </a:r>
            <a:endParaRPr lang="en-US" sz="1400" dirty="0">
              <a:solidFill>
                <a:srgbClr val="000000"/>
              </a:solidFill>
              <a:latin typeface="Arial" panose="020B0604020202020204" pitchFamily="34" charset="0"/>
              <a:cs typeface="Arial" panose="020B0604020202020204" pitchFamily="34" charset="0"/>
            </a:endParaRPr>
          </a:p>
        </p:txBody>
      </p:sp>
      <p:pic>
        <p:nvPicPr>
          <p:cNvPr id="2050" name="Arrow" descr="C:\Users\drshellnut\AppData\Local\Microsoft\Windows\Temporary Internet Files\Content.IE5\DQOG79AS\MC900432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69299"/>
            <a:ext cx="822365" cy="822365"/>
          </a:xfrm>
          <a:prstGeom prst="rect">
            <a:avLst/>
          </a:prstGeom>
          <a:noFill/>
          <a:extLst>
            <a:ext uri="{909E8E84-426E-40DD-AFC4-6F175D3DCCD1}">
              <a14:hiddenFill xmlns:a14="http://schemas.microsoft.com/office/drawing/2010/main">
                <a:solidFill>
                  <a:srgbClr val="FFFFFF"/>
                </a:solidFill>
              </a14:hiddenFill>
            </a:ext>
          </a:extLst>
        </p:spPr>
      </p:pic>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4" name="TextBox 13"/>
          <p:cNvSpPr txBox="1"/>
          <p:nvPr/>
        </p:nvSpPr>
        <p:spPr>
          <a:xfrm>
            <a:off x="5410200" y="4038600"/>
            <a:ext cx="3489157"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Manifest Destiny</a:t>
            </a:r>
            <a:endParaRPr lang="en-US" sz="1200" dirty="0" smtClean="0">
              <a:latin typeface="Arial" panose="020B0604020202020204" pitchFamily="34" charset="0"/>
              <a:cs typeface="Arial" panose="020B0604020202020204" pitchFamily="34" charset="0"/>
              <a:hlinkClick r:id="rId5"/>
            </a:endParaRPr>
          </a:p>
        </p:txBody>
      </p:sp>
      <p:pic>
        <p:nvPicPr>
          <p:cNvPr id="15" name="Picture 4" descr="http://upload.wikimedia.org/wikipedia/commons/thumb/1/12/American_progress.JPG/300px-American_progre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48007"/>
            <a:ext cx="3489157" cy="26517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0365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nextCondLst>
                <p:cond evt="onClick" delay="0">
                  <p:tgtEl>
                    <p:spTgt spid="2050"/>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792164"/>
          </a:xfrm>
        </p:spPr>
        <p:txBody>
          <a:bodyPr wrap="square"/>
          <a:lstStyle/>
          <a:p>
            <a:r>
              <a:rPr lang="en-US" dirty="0" smtClean="0"/>
              <a:t>Section Review</a:t>
            </a:r>
            <a:endParaRPr lang="en-US" dirty="0"/>
          </a:p>
        </p:txBody>
      </p:sp>
      <p:sp>
        <p:nvSpPr>
          <p:cNvPr id="3" name="Content Placeholder 2"/>
          <p:cNvSpPr>
            <a:spLocks noGrp="1"/>
          </p:cNvSpPr>
          <p:nvPr>
            <p:ph idx="1"/>
          </p:nvPr>
        </p:nvSpPr>
        <p:spPr>
          <a:xfrm>
            <a:off x="457200" y="1295400"/>
            <a:ext cx="8229600" cy="5562600"/>
          </a:xfrm>
        </p:spPr>
        <p:txBody>
          <a:bodyPr>
            <a:normAutofit fontScale="55000" lnSpcReduction="20000"/>
          </a:bodyPr>
          <a:lstStyle/>
          <a:p>
            <a:pPr marL="0" indent="0">
              <a:buNone/>
            </a:pPr>
            <a:r>
              <a:rPr lang="en-US" sz="2364" b="1" u="sng" dirty="0" smtClean="0">
                <a:latin typeface="Arial"/>
                <a:cs typeface="Arial"/>
              </a:rPr>
              <a:t>Revolutionary &amp; Early Republic Period</a:t>
            </a:r>
          </a:p>
          <a:p>
            <a:r>
              <a:rPr lang="en-US" sz="2364" dirty="0" smtClean="0">
                <a:latin typeface="Arial"/>
                <a:cs typeface="Arial"/>
              </a:rPr>
              <a:t>The </a:t>
            </a:r>
            <a:r>
              <a:rPr lang="en-US" sz="2364" dirty="0">
                <a:latin typeface="Arial"/>
                <a:cs typeface="Arial"/>
              </a:rPr>
              <a:t>Revolutionary War (1775-1783</a:t>
            </a:r>
            <a:r>
              <a:rPr lang="en-US" sz="2364" dirty="0" smtClean="0">
                <a:latin typeface="Arial"/>
                <a:cs typeface="Arial"/>
              </a:rPr>
              <a:t>)</a:t>
            </a:r>
          </a:p>
          <a:p>
            <a:pPr lvl="1"/>
            <a:r>
              <a:rPr lang="en-US" sz="2364" dirty="0">
                <a:latin typeface="Arial"/>
              </a:rPr>
              <a:t>The founding fathers: George Washington and Thomas Jefferson</a:t>
            </a:r>
          </a:p>
          <a:p>
            <a:pPr lvl="1"/>
            <a:r>
              <a:rPr lang="en-US" sz="2364" dirty="0" smtClean="0">
                <a:latin typeface="Arial"/>
              </a:rPr>
              <a:t>Key historical documents: the Declaration of Independence and the Articles of Confederation </a:t>
            </a:r>
            <a:endParaRPr lang="en-US" sz="2364" dirty="0">
              <a:latin typeface="Arial"/>
            </a:endParaRPr>
          </a:p>
          <a:p>
            <a:r>
              <a:rPr lang="en-US" sz="2364" dirty="0" smtClean="0">
                <a:latin typeface="Arial"/>
                <a:cs typeface="Arial"/>
              </a:rPr>
              <a:t>The War of 1812 </a:t>
            </a:r>
          </a:p>
          <a:p>
            <a:r>
              <a:rPr lang="en-US" sz="2364" dirty="0" smtClean="0">
                <a:latin typeface="Arial"/>
                <a:cs typeface="Arial"/>
              </a:rPr>
              <a:t>Manifest Destiny </a:t>
            </a:r>
          </a:p>
          <a:p>
            <a:r>
              <a:rPr lang="en-US" sz="2364" dirty="0" smtClean="0">
                <a:latin typeface="Arial"/>
                <a:cs typeface="Arial"/>
              </a:rPr>
              <a:t>U.S. Indian Policy</a:t>
            </a:r>
          </a:p>
          <a:p>
            <a:endParaRPr lang="en-US" sz="2364" dirty="0" smtClean="0">
              <a:latin typeface="Arial"/>
              <a:cs typeface="Arial"/>
            </a:endParaRPr>
          </a:p>
          <a:p>
            <a:pPr>
              <a:buNone/>
            </a:pPr>
            <a:r>
              <a:rPr lang="en-US" sz="2364" b="1" dirty="0" smtClean="0">
                <a:latin typeface="Arial"/>
                <a:cs typeface="Arial"/>
              </a:rPr>
              <a:t>Image References:</a:t>
            </a:r>
          </a:p>
          <a:p>
            <a:pPr>
              <a:buNone/>
            </a:pPr>
            <a:r>
              <a:rPr lang="en-US" sz="2364" dirty="0" smtClean="0">
                <a:latin typeface="Arial"/>
                <a:cs typeface="Arial"/>
              </a:rPr>
              <a:t>Revolutionary War</a:t>
            </a:r>
          </a:p>
          <a:p>
            <a:pPr>
              <a:buNone/>
            </a:pPr>
            <a:r>
              <a:rPr lang="en-US" sz="2364" dirty="0" smtClean="0">
                <a:solidFill>
                  <a:srgbClr val="000000"/>
                </a:solidFill>
                <a:latin typeface="Arial"/>
                <a:ea typeface="Lucida Grande"/>
                <a:cs typeface="Arial"/>
                <a:hlinkClick r:id="rId4"/>
              </a:rPr>
              <a:t>http://s.hswstatic.com/gif/revolutionary-war-pictures-9.jpg</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George Washington</a:t>
            </a:r>
          </a:p>
          <a:p>
            <a:pPr>
              <a:buNone/>
            </a:pPr>
            <a:r>
              <a:rPr lang="en-US" sz="2364" dirty="0" smtClean="0">
                <a:solidFill>
                  <a:srgbClr val="000000"/>
                </a:solidFill>
                <a:latin typeface="Arial"/>
                <a:ea typeface="Lucida Grande"/>
                <a:cs typeface="Arial"/>
                <a:hlinkClick r:id="rId5"/>
              </a:rPr>
              <a:t>http://www.history.com/photos/george-washington</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Thomas Jefferson</a:t>
            </a:r>
          </a:p>
          <a:p>
            <a:pPr>
              <a:buNone/>
            </a:pPr>
            <a:r>
              <a:rPr lang="en-US" sz="2364" dirty="0" smtClean="0">
                <a:solidFill>
                  <a:srgbClr val="000000"/>
                </a:solidFill>
                <a:latin typeface="Arial"/>
                <a:ea typeface="Lucida Grande"/>
                <a:cs typeface="Arial"/>
                <a:hlinkClick r:id="rId6"/>
              </a:rPr>
              <a:t>http://en.wikipedia.org/wiki/Thomas_Jefferson#/media/File:Thomas_Jefferson_by_Rembrandt_Peale_1805_cropped.jpg</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The Articles of Confederation</a:t>
            </a:r>
          </a:p>
          <a:p>
            <a:pPr>
              <a:buNone/>
            </a:pPr>
            <a:r>
              <a:rPr lang="en-US" sz="2364" dirty="0" smtClean="0">
                <a:solidFill>
                  <a:srgbClr val="000000"/>
                </a:solidFill>
                <a:latin typeface="Arial"/>
                <a:ea typeface="Lucida Grande"/>
                <a:cs typeface="Arial"/>
                <a:hlinkClick r:id="rId7"/>
              </a:rPr>
              <a:t>http://dmshistory8.weebly.com/articles-of-confederation.html</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The Burning of the White House</a:t>
            </a:r>
          </a:p>
          <a:p>
            <a:pPr>
              <a:buNone/>
            </a:pPr>
            <a:r>
              <a:rPr lang="en-US" sz="2364" dirty="0" smtClean="0">
                <a:solidFill>
                  <a:srgbClr val="000000"/>
                </a:solidFill>
                <a:latin typeface="Arial"/>
                <a:ea typeface="Lucida Grande"/>
                <a:cs typeface="Arial"/>
                <a:hlinkClick r:id="rId8"/>
              </a:rPr>
              <a:t>http://bloximages.chicago2.vip.townnews.com/nwitimes.com/content/tncms/assets/v3/editorial/4/b0/4b091f94-9c77-55ea-8639-e80569166d1d/50660ba145a8f.preview-620.jpg</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Manifest Destiny</a:t>
            </a:r>
          </a:p>
          <a:p>
            <a:pPr>
              <a:buNone/>
            </a:pPr>
            <a:r>
              <a:rPr lang="en-US" sz="2364" dirty="0" smtClean="0">
                <a:solidFill>
                  <a:srgbClr val="000000"/>
                </a:solidFill>
                <a:latin typeface="Arial"/>
                <a:ea typeface="Lucida Grande"/>
                <a:cs typeface="Arial"/>
                <a:hlinkClick r:id="rId9"/>
              </a:rPr>
              <a:t>http://en.wikipedia.org/wiki/Manifest_destiny#/media/File:American_progress.JPG</a:t>
            </a:r>
            <a:endParaRPr lang="en-US" sz="2364" dirty="0" smtClean="0">
              <a:solidFill>
                <a:srgbClr val="000000"/>
              </a:solidFill>
              <a:latin typeface="Arial"/>
              <a:ea typeface="Lucida Grande"/>
              <a:cs typeface="Arial"/>
            </a:endParaRPr>
          </a:p>
          <a:p>
            <a:pPr>
              <a:buNone/>
            </a:pPr>
            <a:r>
              <a:rPr lang="en-US" sz="2364" dirty="0" smtClean="0">
                <a:solidFill>
                  <a:srgbClr val="000000"/>
                </a:solidFill>
                <a:latin typeface="Arial"/>
                <a:ea typeface="Lucida Grande"/>
                <a:cs typeface="Arial"/>
              </a:rPr>
              <a:t>Indian Wars</a:t>
            </a:r>
          </a:p>
          <a:p>
            <a:pPr>
              <a:buNone/>
            </a:pPr>
            <a:r>
              <a:rPr lang="en-US" sz="2364" dirty="0" smtClean="0">
                <a:solidFill>
                  <a:srgbClr val="000000"/>
                </a:solidFill>
                <a:latin typeface="Arial"/>
                <a:ea typeface="Lucida Grande"/>
                <a:cs typeface="Arial"/>
                <a:hlinkClick r:id="rId10"/>
              </a:rPr>
              <a:t>http://en.wikipedia.org/wiki/American_Indian_Wars#/media/File:Cavalry_and_Indians.JPG</a:t>
            </a:r>
            <a:endParaRPr lang="en-US" sz="2364" dirty="0" smtClean="0">
              <a:solidFill>
                <a:srgbClr val="000000"/>
              </a:solidFill>
              <a:latin typeface="Arial"/>
              <a:ea typeface="Lucida Grande"/>
              <a:cs typeface="Arial"/>
            </a:endParaRPr>
          </a:p>
          <a:p>
            <a:pPr>
              <a:buNone/>
            </a:pPr>
            <a:endParaRPr lang="en-US" sz="1400" dirty="0" smtClean="0">
              <a:solidFill>
                <a:srgbClr val="000000"/>
              </a:solidFill>
              <a:latin typeface="Lucida Grande"/>
              <a:ea typeface="Lucida Grande"/>
              <a:cs typeface="Lucida Grande"/>
            </a:endParaRPr>
          </a:p>
          <a:p>
            <a:pPr>
              <a:buNone/>
            </a:pPr>
            <a:endParaRPr lang="en-US" sz="1400" dirty="0" smtClean="0">
              <a:solidFill>
                <a:srgbClr val="000000"/>
              </a:solidFill>
              <a:latin typeface="Lucida Grande"/>
              <a:ea typeface="Lucida Grande"/>
              <a:cs typeface="Lucida Grande"/>
            </a:endParaRPr>
          </a:p>
          <a:p>
            <a:pPr>
              <a:buNone/>
            </a:pPr>
            <a:endParaRPr lang="en-US" sz="1400" dirty="0" smtClean="0">
              <a:solidFill>
                <a:srgbClr val="000000"/>
              </a:solidFill>
              <a:latin typeface="Arial"/>
              <a:ea typeface="Lucida Grande"/>
              <a:cs typeface="Arial"/>
            </a:endParaRPr>
          </a:p>
          <a:p>
            <a:pPr>
              <a:buNone/>
            </a:pPr>
            <a:endParaRPr lang="en-US" sz="1400" dirty="0" smtClean="0">
              <a:solidFill>
                <a:srgbClr val="000000"/>
              </a:solidFill>
              <a:latin typeface="Arial"/>
              <a:ea typeface="Lucida Grande"/>
              <a:cs typeface="Arial"/>
            </a:endParaRPr>
          </a:p>
          <a:p>
            <a:pPr>
              <a:buNone/>
            </a:pPr>
            <a:endParaRPr lang="en-US" dirty="0" smtClean="0">
              <a:solidFill>
                <a:srgbClr val="000000"/>
              </a:solidFill>
              <a:latin typeface="Lucida Grande"/>
              <a:ea typeface="Lucida Grande"/>
              <a:cs typeface="Lucida Grande"/>
            </a:endParaRPr>
          </a:p>
          <a:p>
            <a:pPr>
              <a:buNone/>
            </a:pPr>
            <a:endParaRPr lang="en-US" dirty="0" smtClean="0"/>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extLst>
      <p:ext uri="{BB962C8B-B14F-4D97-AF65-F5344CB8AC3E}">
        <p14:creationId xmlns:p14="http://schemas.microsoft.com/office/powerpoint/2010/main" val="9448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Civil War &amp; Reconstruction Period</a:t>
            </a:r>
            <a:endParaRPr lang="en-US" dirty="0"/>
          </a:p>
        </p:txBody>
      </p:sp>
      <p:sp>
        <p:nvSpPr>
          <p:cNvPr id="3" name="Content Placeholder 2"/>
          <p:cNvSpPr>
            <a:spLocks noGrp="1"/>
          </p:cNvSpPr>
          <p:nvPr>
            <p:ph type="body" sz="half" idx="2"/>
          </p:nvPr>
        </p:nvSpPr>
        <p:spPr>
          <a:xfrm>
            <a:off x="457200" y="1189037"/>
            <a:ext cx="8534400" cy="5059363"/>
          </a:xfrm>
        </p:spPr>
        <p:txBody>
          <a:bodyPr/>
          <a:lstStyle/>
          <a:p>
            <a:pPr>
              <a:spcAft>
                <a:spcPts val="1200"/>
              </a:spcAft>
            </a:pPr>
            <a:r>
              <a:rPr lang="en-US" dirty="0" smtClean="0"/>
              <a:t>The following slides will review the Civil War and Reconstruction period and its impact on U.S. History.</a:t>
            </a:r>
          </a:p>
          <a:p>
            <a:r>
              <a:rPr lang="en-US" b="1" dirty="0">
                <a:solidFill>
                  <a:srgbClr val="000000"/>
                </a:solidFill>
              </a:rPr>
              <a:t>Students should be able</a:t>
            </a:r>
            <a:r>
              <a:rPr lang="en-US" b="1" dirty="0" smtClean="0">
                <a:solidFill>
                  <a:srgbClr val="000000"/>
                </a:solidFill>
              </a:rPr>
              <a:t> identify key elements of </a:t>
            </a:r>
            <a:r>
              <a:rPr lang="en-US" b="1" dirty="0">
                <a:solidFill>
                  <a:srgbClr val="000000"/>
                </a:solidFill>
              </a:rPr>
              <a:t>the</a:t>
            </a:r>
            <a:r>
              <a:rPr lang="en-US" b="1" dirty="0" smtClean="0">
                <a:solidFill>
                  <a:srgbClr val="000000"/>
                </a:solidFill>
              </a:rPr>
              <a:t> Civil </a:t>
            </a:r>
            <a:r>
              <a:rPr lang="en-US" b="1" dirty="0">
                <a:solidFill>
                  <a:srgbClr val="000000"/>
                </a:solidFill>
              </a:rPr>
              <a:t>W</a:t>
            </a:r>
            <a:r>
              <a:rPr lang="en-US" b="1" dirty="0" smtClean="0">
                <a:solidFill>
                  <a:srgbClr val="000000"/>
                </a:solidFill>
              </a:rPr>
              <a:t>ar </a:t>
            </a:r>
            <a:r>
              <a:rPr lang="en-US" b="1" dirty="0">
                <a:solidFill>
                  <a:srgbClr val="000000"/>
                </a:solidFill>
              </a:rPr>
              <a:t>and</a:t>
            </a:r>
            <a:r>
              <a:rPr lang="en-US" b="1" dirty="0" smtClean="0">
                <a:solidFill>
                  <a:srgbClr val="000000"/>
                </a:solidFill>
              </a:rPr>
              <a:t> Reconstruction period.</a:t>
            </a:r>
          </a:p>
        </p:txBody>
      </p:sp>
      <p:sp>
        <p:nvSpPr>
          <p:cNvPr id="4" name="Slide Number Placeholder 3"/>
          <p:cNvSpPr>
            <a:spLocks noGrp="1"/>
          </p:cNvSpPr>
          <p:nvPr>
            <p:ph type="sldNum" sz="quarter" idx="12"/>
          </p:nvPr>
        </p:nvSpPr>
        <p:spPr/>
        <p:txBody>
          <a:bodyPr/>
          <a:lstStyle/>
          <a:p>
            <a:fld id="{928B5706-1A6D-4657-BE0C-7145DCA9DD4D}" type="slidenum">
              <a:rPr lang="en-US" smtClean="0"/>
              <a:pPr/>
              <a:t>17</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287645617"/>
              </p:ext>
            </p:extLst>
          </p:nvPr>
        </p:nvGraphicFramePr>
        <p:xfrm>
          <a:off x="533402" y="2895600"/>
          <a:ext cx="8305800" cy="3013760"/>
        </p:xfrm>
        <a:graphic>
          <a:graphicData uri="http://schemas.openxmlformats.org/drawingml/2006/table">
            <a:tbl>
              <a:tblPr firstRow="1" bandRow="1">
                <a:effectLst>
                  <a:innerShdw blurRad="114300">
                    <a:prstClr val="black"/>
                  </a:innerShdw>
                </a:effectLst>
                <a:tableStyleId>{5C22544A-7EE6-4342-B048-85BDC9FD1C3A}</a:tableStyleId>
              </a:tblPr>
              <a:tblGrid>
                <a:gridCol w="4196643"/>
                <a:gridCol w="4109157"/>
              </a:tblGrid>
              <a:tr h="1916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Revolutionary </a:t>
                      </a:r>
                      <a:r>
                        <a:rPr lang="en-US" sz="1800" b="0" dirty="0" smtClean="0">
                          <a:solidFill>
                            <a:schemeClr val="bg1"/>
                          </a:solidFill>
                        </a:rPr>
                        <a:t>&amp; Early Republic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Slavery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Abolitionist</a:t>
                      </a:r>
                      <a:r>
                        <a:rPr lang="en-US" sz="1800" b="0" i="0" baseline="0" dirty="0" smtClean="0">
                          <a:solidFill>
                            <a:schemeClr val="tx1"/>
                          </a:solidFill>
                        </a:rPr>
                        <a:t> Movement</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     Civil War &amp; Reconstruction Period</a:t>
                      </a:r>
                      <a:endParaRPr lang="en-US" sz="1800" b="1"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Sectionalism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Civil War</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     Civil Rights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Slaves Freed During the Civil War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Reconstruction</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Immigration</a:t>
                      </a:r>
                      <a:r>
                        <a:rPr lang="en-US" sz="1800" b="0" baseline="0" dirty="0" smtClean="0">
                          <a:solidFill>
                            <a:schemeClr val="bg1"/>
                          </a:solidFill>
                        </a:rPr>
                        <a:t> of Eastern </a:t>
                      </a:r>
                      <a:r>
                        <a:rPr lang="en-US" sz="1800" b="0" dirty="0" smtClean="0">
                          <a:solidFill>
                            <a:schemeClr val="bg1"/>
                          </a:solidFill>
                        </a:rPr>
                        <a:t>Europeans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20040">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3" name="Rectangle 12"/>
          <p:cNvSpPr/>
          <p:nvPr/>
        </p:nvSpPr>
        <p:spPr>
          <a:xfrm>
            <a:off x="533401" y="4413522"/>
            <a:ext cx="4191001" cy="1512814"/>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594862" y="3929453"/>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533400" y="2895601"/>
            <a:ext cx="4191001" cy="748888"/>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36100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9140" y="358470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Slavery</a:t>
            </a:r>
            <a:endParaRPr lang="en-US" b="1" dirty="0"/>
          </a:p>
        </p:txBody>
      </p:sp>
      <p:sp>
        <p:nvSpPr>
          <p:cNvPr id="7" name="Rectangle 6"/>
          <p:cNvSpPr/>
          <p:nvPr/>
        </p:nvSpPr>
        <p:spPr>
          <a:xfrm>
            <a:off x="1938528" y="2185427"/>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Sectionalism</a:t>
            </a:r>
            <a:endParaRPr lang="en-US" b="1" dirty="0"/>
          </a:p>
        </p:txBody>
      </p:sp>
      <p:sp>
        <p:nvSpPr>
          <p:cNvPr id="8" name="Rectangle 7"/>
          <p:cNvSpPr/>
          <p:nvPr/>
        </p:nvSpPr>
        <p:spPr>
          <a:xfrm>
            <a:off x="620268" y="4951616"/>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Civil War</a:t>
            </a:r>
            <a:endParaRPr lang="en-US" b="1" dirty="0"/>
          </a:p>
        </p:txBody>
      </p:sp>
      <p:sp>
        <p:nvSpPr>
          <p:cNvPr id="9" name="Rectangle 8"/>
          <p:cNvSpPr/>
          <p:nvPr/>
        </p:nvSpPr>
        <p:spPr>
          <a:xfrm>
            <a:off x="3477999" y="497932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Constitution </a:t>
            </a:r>
          </a:p>
        </p:txBody>
      </p:sp>
      <p:sp>
        <p:nvSpPr>
          <p:cNvPr id="13" name="Rectangle 12"/>
          <p:cNvSpPr/>
          <p:nvPr/>
        </p:nvSpPr>
        <p:spPr>
          <a:xfrm>
            <a:off x="4892402" y="2204097"/>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Abolitionist </a:t>
            </a:r>
          </a:p>
        </p:txBody>
      </p:sp>
      <p:sp>
        <p:nvSpPr>
          <p:cNvPr id="21" name="Rectangle 20"/>
          <p:cNvSpPr/>
          <p:nvPr/>
        </p:nvSpPr>
        <p:spPr>
          <a:xfrm>
            <a:off x="6322393" y="497932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Carpetbaggers </a:t>
            </a:r>
            <a:endParaRPr lang="en-US" b="1" dirty="0"/>
          </a:p>
        </p:txBody>
      </p:sp>
      <p:sp>
        <p:nvSpPr>
          <p:cNvPr id="3" name="Text Placeholder 2"/>
          <p:cNvSpPr>
            <a:spLocks noGrp="1"/>
          </p:cNvSpPr>
          <p:nvPr>
            <p:ph type="body" sz="half" idx="2"/>
          </p:nvPr>
        </p:nvSpPr>
        <p:spPr>
          <a:xfrm>
            <a:off x="457200" y="1219200"/>
            <a:ext cx="8458200" cy="762000"/>
          </a:xfrm>
        </p:spPr>
        <p:txBody>
          <a:bodyPr/>
          <a:lstStyle/>
          <a:p>
            <a:r>
              <a:rPr lang="en-US" dirty="0" smtClean="0"/>
              <a:t>Click </a:t>
            </a:r>
            <a:r>
              <a:rPr lang="en-US" dirty="0"/>
              <a:t>on each of the </a:t>
            </a:r>
            <a:r>
              <a:rPr lang="en-US" b="1" dirty="0" smtClean="0">
                <a:solidFill>
                  <a:srgbClr val="FF0000"/>
                </a:solidFill>
              </a:rPr>
              <a:t>Key Terms </a:t>
            </a:r>
            <a:r>
              <a:rPr lang="en-US" dirty="0" smtClean="0"/>
              <a:t>below to display the definition or brief description of the event.</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
        <p:nvSpPr>
          <p:cNvPr id="14" name="Rounded Rectangle 13"/>
          <p:cNvSpPr/>
          <p:nvPr/>
        </p:nvSpPr>
        <p:spPr>
          <a:xfrm>
            <a:off x="411480" y="4645432"/>
            <a:ext cx="283464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rgbClr val="A50021"/>
                </a:solidFill>
                <a:latin typeface="+mj-lt"/>
                <a:cs typeface="Arial"/>
              </a:rPr>
              <a:t>Civil War </a:t>
            </a:r>
            <a:r>
              <a:rPr lang="en-US" sz="1600" dirty="0">
                <a:solidFill>
                  <a:schemeClr val="bg1"/>
                </a:solidFill>
                <a:latin typeface="+mj-lt"/>
                <a:cs typeface="Arial"/>
              </a:rPr>
              <a:t>– War in the U.S between the </a:t>
            </a:r>
            <a:r>
              <a:rPr lang="en-US" sz="1600" dirty="0" smtClean="0">
                <a:solidFill>
                  <a:schemeClr val="bg1"/>
                </a:solidFill>
                <a:latin typeface="+mj-lt"/>
                <a:cs typeface="Arial"/>
              </a:rPr>
              <a:t>Northern </a:t>
            </a:r>
            <a:r>
              <a:rPr lang="en-US" sz="1600" dirty="0">
                <a:solidFill>
                  <a:schemeClr val="bg1"/>
                </a:solidFill>
                <a:latin typeface="+mj-lt"/>
                <a:cs typeface="Arial"/>
              </a:rPr>
              <a:t>and the </a:t>
            </a:r>
            <a:r>
              <a:rPr lang="en-US" sz="1600" dirty="0" smtClean="0">
                <a:solidFill>
                  <a:schemeClr val="bg1"/>
                </a:solidFill>
                <a:latin typeface="+mj-lt"/>
                <a:cs typeface="Arial"/>
              </a:rPr>
              <a:t>Southern States. </a:t>
            </a:r>
            <a:endParaRPr lang="en-US" sz="1600" dirty="0">
              <a:solidFill>
                <a:schemeClr val="bg1"/>
              </a:solidFill>
              <a:latin typeface="+mj-lt"/>
              <a:cs typeface="Arial"/>
            </a:endParaRPr>
          </a:p>
        </p:txBody>
      </p:sp>
      <p:sp>
        <p:nvSpPr>
          <p:cNvPr id="16" name="Rounded Rectangle 15"/>
          <p:cNvSpPr/>
          <p:nvPr/>
        </p:nvSpPr>
        <p:spPr>
          <a:xfrm>
            <a:off x="3246120" y="4645432"/>
            <a:ext cx="283464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rPr>
              <a:t>Constitution</a:t>
            </a:r>
            <a:r>
              <a:rPr lang="en-US" sz="1600" dirty="0"/>
              <a:t> – the system of fundamental principles according to which a nation, state, corporation, or the like are governed. </a:t>
            </a:r>
          </a:p>
        </p:txBody>
      </p:sp>
      <p:sp>
        <p:nvSpPr>
          <p:cNvPr id="17" name="Rounded Rectangle 16"/>
          <p:cNvSpPr/>
          <p:nvPr/>
        </p:nvSpPr>
        <p:spPr>
          <a:xfrm>
            <a:off x="4627705" y="1885103"/>
            <a:ext cx="292608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rgbClr val="A50021"/>
                </a:solidFill>
                <a:latin typeface="+mj-lt"/>
                <a:cs typeface="Arial"/>
              </a:rPr>
              <a:t>Abolitionist</a:t>
            </a:r>
            <a:r>
              <a:rPr lang="en-US" sz="1600" dirty="0">
                <a:solidFill>
                  <a:srgbClr val="A50021"/>
                </a:solidFill>
                <a:latin typeface="+mj-lt"/>
                <a:cs typeface="Arial"/>
              </a:rPr>
              <a:t> </a:t>
            </a:r>
            <a:r>
              <a:rPr lang="en-US" sz="1600" dirty="0">
                <a:solidFill>
                  <a:schemeClr val="bg1"/>
                </a:solidFill>
                <a:latin typeface="+mj-lt"/>
                <a:cs typeface="Arial"/>
              </a:rPr>
              <a:t>– a person who advocated or supported the abolition of slaver in the U. S. </a:t>
            </a:r>
            <a:r>
              <a:rPr lang="en-US" sz="1600" dirty="0">
                <a:latin typeface="+mj-lt"/>
                <a:cs typeface="Arial"/>
              </a:rPr>
              <a:t> </a:t>
            </a:r>
          </a:p>
        </p:txBody>
      </p:sp>
      <p:sp>
        <p:nvSpPr>
          <p:cNvPr id="18" name="Rounded Rectangle 17"/>
          <p:cNvSpPr/>
          <p:nvPr/>
        </p:nvSpPr>
        <p:spPr>
          <a:xfrm>
            <a:off x="1685544" y="1885103"/>
            <a:ext cx="292608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latin typeface="+mj-lt"/>
                <a:cs typeface="Arial"/>
              </a:rPr>
              <a:t>Sectionalism</a:t>
            </a:r>
            <a:r>
              <a:rPr lang="en-US" sz="1600" b="1" dirty="0">
                <a:solidFill>
                  <a:srgbClr val="FF0000"/>
                </a:solidFill>
                <a:latin typeface="+mj-lt"/>
                <a:cs typeface="Arial"/>
              </a:rPr>
              <a:t> </a:t>
            </a:r>
            <a:r>
              <a:rPr lang="en-US" sz="1600" b="1" dirty="0">
                <a:solidFill>
                  <a:srgbClr val="FFFFFF"/>
                </a:solidFill>
                <a:latin typeface="+mj-lt"/>
                <a:cs typeface="Arial"/>
              </a:rPr>
              <a:t>–</a:t>
            </a:r>
            <a:r>
              <a:rPr lang="en-US" sz="1600" b="1" dirty="0">
                <a:solidFill>
                  <a:srgbClr val="FF0000"/>
                </a:solidFill>
                <a:latin typeface="+mj-lt"/>
                <a:cs typeface="Arial"/>
              </a:rPr>
              <a:t> </a:t>
            </a:r>
            <a:r>
              <a:rPr lang="en-US" sz="1600" dirty="0">
                <a:solidFill>
                  <a:srgbClr val="FFFFFF"/>
                </a:solidFill>
                <a:latin typeface="+mj-lt"/>
                <a:cs typeface="Arial"/>
              </a:rPr>
              <a:t>excessive or narrow-minded concern for local or regional interest as opposed to the interest of the whole.</a:t>
            </a:r>
          </a:p>
        </p:txBody>
      </p:sp>
      <p:sp>
        <p:nvSpPr>
          <p:cNvPr id="20" name="Rounded Rectangle 19"/>
          <p:cNvSpPr/>
          <p:nvPr/>
        </p:nvSpPr>
        <p:spPr>
          <a:xfrm>
            <a:off x="6080760" y="4645432"/>
            <a:ext cx="283464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latin typeface="+mj-lt"/>
                <a:cs typeface="Arial"/>
              </a:rPr>
              <a:t>Carpetbaggers</a:t>
            </a:r>
            <a:r>
              <a:rPr lang="en-US" sz="1600" dirty="0">
                <a:solidFill>
                  <a:srgbClr val="A50021"/>
                </a:solidFill>
                <a:latin typeface="+mj-lt"/>
                <a:cs typeface="Arial"/>
              </a:rPr>
              <a:t> </a:t>
            </a:r>
            <a:r>
              <a:rPr lang="en-US" sz="1600" dirty="0">
                <a:solidFill>
                  <a:srgbClr val="FFFFFF"/>
                </a:solidFill>
                <a:latin typeface="+mj-lt"/>
                <a:cs typeface="Arial"/>
              </a:rPr>
              <a:t>–</a:t>
            </a:r>
            <a:r>
              <a:rPr lang="en-US" sz="1600" dirty="0">
                <a:latin typeface="+mj-lt"/>
                <a:cs typeface="Arial"/>
              </a:rPr>
              <a:t> </a:t>
            </a:r>
            <a:r>
              <a:rPr lang="en-US" sz="1600" dirty="0">
                <a:solidFill>
                  <a:schemeClr val="bg1"/>
                </a:solidFill>
                <a:latin typeface="+mj-lt"/>
                <a:cs typeface="Arial"/>
              </a:rPr>
              <a:t>Were Northern whites and African Americans who sought to process from the South’s </a:t>
            </a:r>
            <a:r>
              <a:rPr lang="en-US" sz="1600" dirty="0" smtClean="0">
                <a:solidFill>
                  <a:schemeClr val="bg1"/>
                </a:solidFill>
                <a:latin typeface="+mj-lt"/>
                <a:cs typeface="Arial"/>
              </a:rPr>
              <a:t>misfortunes</a:t>
            </a:r>
            <a:r>
              <a:rPr lang="en-US" sz="1600" dirty="0" smtClean="0">
                <a:solidFill>
                  <a:schemeClr val="bg1"/>
                </a:solidFill>
                <a:latin typeface="+mj-lt"/>
              </a:rPr>
              <a:t>.</a:t>
            </a:r>
            <a:endParaRPr lang="en-US" sz="1600" dirty="0">
              <a:solidFill>
                <a:schemeClr val="bg1"/>
              </a:solidFill>
              <a:latin typeface="+mj-lt"/>
              <a:cs typeface="Arial"/>
            </a:endParaRPr>
          </a:p>
        </p:txBody>
      </p:sp>
      <p:sp>
        <p:nvSpPr>
          <p:cNvPr id="19" name="Rounded Rectangle 18"/>
          <p:cNvSpPr/>
          <p:nvPr/>
        </p:nvSpPr>
        <p:spPr>
          <a:xfrm>
            <a:off x="2697711" y="3285978"/>
            <a:ext cx="4023360"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A50021"/>
                </a:solidFill>
                <a:cs typeface="Arial"/>
              </a:rPr>
              <a:t>Slavery</a:t>
            </a:r>
            <a:r>
              <a:rPr lang="en-US" sz="1600" b="1" dirty="0" smtClean="0">
                <a:solidFill>
                  <a:srgbClr val="A50021"/>
                </a:solidFill>
              </a:rPr>
              <a:t> </a:t>
            </a:r>
            <a:r>
              <a:rPr lang="en-US" sz="1600" b="1" dirty="0" smtClean="0">
                <a:solidFill>
                  <a:schemeClr val="bg1"/>
                </a:solidFill>
              </a:rPr>
              <a:t>–</a:t>
            </a:r>
            <a:r>
              <a:rPr lang="en-US" sz="1600" b="1" dirty="0" smtClean="0">
                <a:solidFill>
                  <a:srgbClr val="FF0000"/>
                </a:solidFill>
              </a:rPr>
              <a:t> </a:t>
            </a:r>
            <a:r>
              <a:rPr lang="en-US" sz="1600" dirty="0" smtClean="0">
                <a:solidFill>
                  <a:schemeClr val="bg1"/>
                </a:solidFill>
                <a:cs typeface="Arial"/>
              </a:rPr>
              <a:t>bondage or servitude, </a:t>
            </a:r>
            <a:r>
              <a:rPr lang="en-US" sz="1600" dirty="0" smtClean="0">
                <a:solidFill>
                  <a:schemeClr val="bg1"/>
                </a:solidFill>
                <a:cs typeface="Arial"/>
              </a:rPr>
              <a:t>refers to the involuntary subjection to another or others. Slavery emphasizes the idea of complete ownership and control by a master: to be sold into slavery </a:t>
            </a:r>
            <a:endParaRPr lang="en-US" sz="1600" dirty="0">
              <a:solidFill>
                <a:schemeClr val="bg1"/>
              </a:solidFill>
              <a:cs typeface="Arial"/>
            </a:endParaRPr>
          </a:p>
        </p:txBody>
      </p:sp>
      <p:sp>
        <p:nvSpPr>
          <p:cNvPr id="22" name="Title 1"/>
          <p:cNvSpPr>
            <a:spLocks noGrp="1"/>
          </p:cNvSpPr>
          <p:nvPr>
            <p:ph type="title"/>
          </p:nvPr>
        </p:nvSpPr>
        <p:spPr>
          <a:xfrm>
            <a:off x="457200" y="76200"/>
            <a:ext cx="8229600" cy="1143000"/>
          </a:xfrm>
        </p:spPr>
        <p:txBody>
          <a:bodyPr/>
          <a:lstStyle/>
          <a:p>
            <a:r>
              <a:rPr lang="en-US" dirty="0"/>
              <a:t>Civil War &amp; Reconstruction Period</a:t>
            </a:r>
          </a:p>
        </p:txBody>
      </p:sp>
    </p:spTree>
    <p:custDataLst>
      <p:tags r:id="rId1"/>
    </p:custDataLst>
    <p:extLst>
      <p:ext uri="{BB962C8B-B14F-4D97-AF65-F5344CB8AC3E}">
        <p14:creationId xmlns:p14="http://schemas.microsoft.com/office/powerpoint/2010/main" val="1235887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4" grpId="0" animBg="1"/>
      <p:bldP spid="16" grpId="0" animBg="1"/>
      <p:bldP spid="17" grpId="0" animBg="1"/>
      <p:bldP spid="18" grpId="0" animBg="1"/>
      <p:bldP spid="20"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Civil War &amp; Reconstruction Period</a:t>
            </a:r>
            <a:endParaRPr lang="en-US" dirty="0"/>
          </a:p>
        </p:txBody>
      </p:sp>
      <p:sp>
        <p:nvSpPr>
          <p:cNvPr id="3" name="Content Placeholder 2"/>
          <p:cNvSpPr>
            <a:spLocks noGrp="1"/>
          </p:cNvSpPr>
          <p:nvPr>
            <p:ph type="body" sz="half" idx="2"/>
          </p:nvPr>
        </p:nvSpPr>
        <p:spPr>
          <a:xfrm>
            <a:off x="457200" y="1189037"/>
            <a:ext cx="8486966" cy="792163"/>
          </a:xfrm>
        </p:spPr>
        <p:txBody>
          <a:bodyPr/>
          <a:lstStyle/>
          <a:p>
            <a:r>
              <a:rPr lang="en-US" dirty="0" smtClean="0"/>
              <a:t>Click each of the categories below to reveal a brief overview of the significant topics relating to the Civil War and Reconstruction.</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19</a:t>
            </a:fld>
            <a:endParaRPr lang="en-US" dirty="0"/>
          </a:p>
        </p:txBody>
      </p:sp>
      <p:graphicFrame>
        <p:nvGraphicFramePr>
          <p:cNvPr id="5" name="Diagram 4"/>
          <p:cNvGraphicFramePr/>
          <p:nvPr>
            <p:extLst>
              <p:ext uri="{D42A27DB-BD31-4B8C-83A1-F6EECF244321}">
                <p14:modId xmlns:p14="http://schemas.microsoft.com/office/powerpoint/2010/main" val="20056474"/>
              </p:ext>
            </p:extLst>
          </p:nvPr>
        </p:nvGraphicFramePr>
        <p:xfrm>
          <a:off x="533400" y="1600200"/>
          <a:ext cx="8153400" cy="1828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607517" y="3276600"/>
            <a:ext cx="2519747" cy="2862323"/>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Slave trade begins in 1606 </a:t>
            </a:r>
          </a:p>
          <a:p>
            <a:pPr marL="285750" indent="-285750">
              <a:buFont typeface="Wingdings" panose="05000000000000000000" pitchFamily="2" charset="2"/>
              <a:buChar char="ü"/>
            </a:pPr>
            <a:r>
              <a:rPr lang="en-US" dirty="0" smtClean="0"/>
              <a:t>First Slaves land in America in 1619.</a:t>
            </a:r>
            <a:endParaRPr lang="en-US" dirty="0"/>
          </a:p>
          <a:p>
            <a:pPr marL="285750" indent="-285750">
              <a:buFont typeface="Wingdings" panose="05000000000000000000" pitchFamily="2" charset="2"/>
              <a:buChar char="ü"/>
            </a:pPr>
            <a:r>
              <a:rPr lang="en-US" dirty="0" smtClean="0"/>
              <a:t>Lincoln elected in 1860</a:t>
            </a:r>
          </a:p>
          <a:p>
            <a:pPr marL="285750" indent="-285750">
              <a:buFont typeface="Wingdings" panose="05000000000000000000" pitchFamily="2" charset="2"/>
              <a:buChar char="ü"/>
            </a:pPr>
            <a:r>
              <a:rPr lang="en-US" dirty="0" smtClean="0"/>
              <a:t>Civil War begins in 1861</a:t>
            </a:r>
          </a:p>
          <a:p>
            <a:pPr marL="285750" indent="-285750">
              <a:buFont typeface="Wingdings" panose="05000000000000000000" pitchFamily="2" charset="2"/>
              <a:buChar char="ü"/>
            </a:pPr>
            <a:r>
              <a:rPr lang="en-US" dirty="0" smtClean="0"/>
              <a:t>1865 the Civil War ends</a:t>
            </a:r>
            <a:endParaRPr lang="en-US" dirty="0"/>
          </a:p>
        </p:txBody>
      </p:sp>
      <p:sp>
        <p:nvSpPr>
          <p:cNvPr id="12" name="TextBox 11"/>
          <p:cNvSpPr txBox="1"/>
          <p:nvPr/>
        </p:nvSpPr>
        <p:spPr>
          <a:xfrm>
            <a:off x="3200400" y="3276600"/>
            <a:ext cx="2623244"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Begins in 1865 and ends in 1877</a:t>
            </a:r>
          </a:p>
          <a:p>
            <a:pPr marL="285750" indent="-285750">
              <a:buFont typeface="Wingdings" panose="05000000000000000000" pitchFamily="2" charset="2"/>
              <a:buChar char="ü"/>
            </a:pPr>
            <a:r>
              <a:rPr lang="en-US" dirty="0" smtClean="0"/>
              <a:t>1865 the Freedmen Bureau was established</a:t>
            </a:r>
          </a:p>
          <a:p>
            <a:pPr marL="285750" indent="-285750">
              <a:buFont typeface="Wingdings" panose="05000000000000000000" pitchFamily="2" charset="2"/>
              <a:buChar char="ü"/>
            </a:pPr>
            <a:r>
              <a:rPr lang="en-US" dirty="0" smtClean="0"/>
              <a:t>1865 the Freedmen Savings Bank was established </a:t>
            </a:r>
          </a:p>
          <a:p>
            <a:pPr marL="285750" indent="-285750">
              <a:buFont typeface="Wingdings" panose="05000000000000000000" pitchFamily="2" charset="2"/>
              <a:buChar char="ü"/>
            </a:pPr>
            <a:r>
              <a:rPr lang="en-US" dirty="0" smtClean="0"/>
              <a:t>1866 Civil Rights Bill was passed by Congress</a:t>
            </a:r>
            <a:endParaRPr lang="en-US" dirty="0"/>
          </a:p>
        </p:txBody>
      </p:sp>
      <p:sp>
        <p:nvSpPr>
          <p:cNvPr id="13" name="TextBox 12"/>
          <p:cNvSpPr txBox="1"/>
          <p:nvPr/>
        </p:nvSpPr>
        <p:spPr>
          <a:xfrm>
            <a:off x="5869483" y="3300484"/>
            <a:ext cx="2698289" cy="2862323"/>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Emancipation Proclamation is signed into law in 1862</a:t>
            </a:r>
          </a:p>
          <a:p>
            <a:pPr marL="285750" indent="-285750">
              <a:buFont typeface="Wingdings" panose="05000000000000000000" pitchFamily="2" charset="2"/>
              <a:buChar char="ü"/>
            </a:pPr>
            <a:r>
              <a:rPr lang="en-US" dirty="0" smtClean="0"/>
              <a:t>Amendment </a:t>
            </a:r>
            <a:r>
              <a:rPr lang="en-US" dirty="0"/>
              <a:t>is ratified 1865</a:t>
            </a:r>
          </a:p>
          <a:p>
            <a:pPr marL="285750" indent="-285750">
              <a:buFont typeface="Wingdings" panose="05000000000000000000" pitchFamily="2" charset="2"/>
              <a:buChar char="ü"/>
            </a:pPr>
            <a:r>
              <a:rPr lang="en-US" dirty="0"/>
              <a:t>Fourteenth Amendment is ratified in 1868</a:t>
            </a:r>
          </a:p>
          <a:p>
            <a:pPr marL="285750" indent="-285750">
              <a:buFont typeface="Wingdings" panose="05000000000000000000" pitchFamily="2" charset="2"/>
              <a:buChar char="ü"/>
            </a:pPr>
            <a:r>
              <a:rPr lang="en-US" dirty="0"/>
              <a:t>Fifteenth Amendment is ratified in 1870</a:t>
            </a:r>
          </a:p>
        </p:txBody>
      </p:sp>
      <p:cxnSp>
        <p:nvCxnSpPr>
          <p:cNvPr id="15" name="Straight Connector 14"/>
          <p:cNvCxnSpPr/>
          <p:nvPr/>
        </p:nvCxnSpPr>
        <p:spPr>
          <a:xfrm>
            <a:off x="3173104" y="3267352"/>
            <a:ext cx="0" cy="2630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7400" y="3313390"/>
            <a:ext cx="0" cy="2630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9600" y="2362200"/>
            <a:ext cx="2057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152" y="2362200"/>
            <a:ext cx="1994848" cy="94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4400" y="2266890"/>
            <a:ext cx="2023599" cy="400110"/>
          </a:xfrm>
          <a:prstGeom prst="rect">
            <a:avLst/>
          </a:prstGeom>
          <a:noFill/>
        </p:spPr>
        <p:txBody>
          <a:bodyPr wrap="square" rtlCol="0">
            <a:spAutoFit/>
          </a:bodyPr>
          <a:lstStyle/>
          <a:p>
            <a:pPr algn="ctr"/>
            <a:r>
              <a:rPr lang="en-US" sz="2000" b="1" dirty="0" smtClean="0">
                <a:solidFill>
                  <a:schemeClr val="bg1"/>
                </a:solidFill>
                <a:latin typeface="Arial"/>
                <a:cs typeface="Arial"/>
              </a:rPr>
              <a:t>The Civil War</a:t>
            </a:r>
            <a:endParaRPr lang="en-US" sz="2000" b="1" dirty="0">
              <a:solidFill>
                <a:schemeClr val="bg1"/>
              </a:solidFill>
              <a:latin typeface="Arial"/>
              <a:cs typeface="Arial"/>
            </a:endParaRPr>
          </a:p>
        </p:txBody>
      </p:sp>
      <p:sp>
        <p:nvSpPr>
          <p:cNvPr id="23" name="TextBox 22"/>
          <p:cNvSpPr txBox="1"/>
          <p:nvPr/>
        </p:nvSpPr>
        <p:spPr>
          <a:xfrm>
            <a:off x="3886200" y="2187714"/>
            <a:ext cx="1828800" cy="400110"/>
          </a:xfrm>
          <a:prstGeom prst="rect">
            <a:avLst/>
          </a:prstGeom>
          <a:noFill/>
        </p:spPr>
        <p:txBody>
          <a:bodyPr wrap="square" rtlCol="0">
            <a:spAutoFit/>
          </a:bodyPr>
          <a:lstStyle/>
          <a:p>
            <a:pPr algn="ctr"/>
            <a:endParaRPr lang="en-US" sz="2000" b="1" dirty="0">
              <a:solidFill>
                <a:schemeClr val="bg1"/>
              </a:solidFill>
            </a:endParaRPr>
          </a:p>
        </p:txBody>
      </p:sp>
      <p:sp>
        <p:nvSpPr>
          <p:cNvPr id="24" name="TextBox 23"/>
          <p:cNvSpPr txBox="1"/>
          <p:nvPr/>
        </p:nvSpPr>
        <p:spPr>
          <a:xfrm>
            <a:off x="3505200" y="2286000"/>
            <a:ext cx="2362200" cy="400110"/>
          </a:xfrm>
          <a:prstGeom prst="rect">
            <a:avLst/>
          </a:prstGeom>
          <a:noFill/>
        </p:spPr>
        <p:txBody>
          <a:bodyPr wrap="square" rtlCol="0">
            <a:spAutoFit/>
          </a:bodyPr>
          <a:lstStyle/>
          <a:p>
            <a:pPr algn="ctr"/>
            <a:r>
              <a:rPr lang="en-US" sz="2000" b="1" dirty="0" smtClean="0">
                <a:solidFill>
                  <a:schemeClr val="bg1"/>
                </a:solidFill>
                <a:latin typeface="Arial"/>
                <a:cs typeface="Arial"/>
              </a:rPr>
              <a:t>Reconstruction</a:t>
            </a:r>
            <a:endParaRPr lang="en-US" sz="2000" b="1" dirty="0">
              <a:solidFill>
                <a:schemeClr val="bg1"/>
              </a:solidFill>
              <a:latin typeface="Arial"/>
              <a:cs typeface="Arial"/>
            </a:endParaRPr>
          </a:p>
        </p:txBody>
      </p:sp>
      <p:sp>
        <p:nvSpPr>
          <p:cNvPr id="6" name="TextBox 5"/>
          <p:cNvSpPr txBox="1"/>
          <p:nvPr/>
        </p:nvSpPr>
        <p:spPr>
          <a:xfrm>
            <a:off x="6172200" y="2286000"/>
            <a:ext cx="2341582" cy="400110"/>
          </a:xfrm>
          <a:prstGeom prst="rect">
            <a:avLst/>
          </a:prstGeom>
          <a:noFill/>
        </p:spPr>
        <p:txBody>
          <a:bodyPr wrap="none" rtlCol="0">
            <a:spAutoFit/>
          </a:bodyPr>
          <a:lstStyle/>
          <a:p>
            <a:pPr lvl="0"/>
            <a:r>
              <a:rPr lang="en-US" sz="2000" b="1" dirty="0">
                <a:solidFill>
                  <a:schemeClr val="bg1"/>
                </a:solidFill>
                <a:latin typeface="Arial" panose="020B0604020202020204" pitchFamily="34" charset="0"/>
                <a:cs typeface="Arial" panose="020B0604020202020204" pitchFamily="34" charset="0"/>
              </a:rPr>
              <a:t>Key Amendments </a:t>
            </a:r>
          </a:p>
        </p:txBody>
      </p:sp>
      <p:sp>
        <p:nvSpPr>
          <p:cNvPr id="7" name="Rectangle 6"/>
          <p:cNvSpPr/>
          <p:nvPr/>
        </p:nvSpPr>
        <p:spPr>
          <a:xfrm>
            <a:off x="3536852" y="2008257"/>
            <a:ext cx="2089844" cy="1012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7517" y="1922062"/>
            <a:ext cx="2541067" cy="1171975"/>
          </a:xfrm>
          <a:prstGeom prst="rect">
            <a:avLst/>
          </a:prstGeom>
          <a:solidFill>
            <a:srgbClr val="58E82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36852" y="1922062"/>
            <a:ext cx="2178148" cy="1171975"/>
          </a:xfrm>
          <a:prstGeom prst="rect">
            <a:avLst/>
          </a:prstGeom>
          <a:solidFill>
            <a:srgbClr val="58E82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1922062"/>
            <a:ext cx="2286000" cy="1187369"/>
          </a:xfrm>
          <a:prstGeom prst="rect">
            <a:avLst/>
          </a:prstGeom>
          <a:solidFill>
            <a:srgbClr val="58E82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6538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Unit Objectives</a:t>
            </a:r>
            <a:endParaRPr lang="en-US" dirty="0"/>
          </a:p>
        </p:txBody>
      </p:sp>
      <p:sp>
        <p:nvSpPr>
          <p:cNvPr id="3" name="Content Placeholder 2"/>
          <p:cNvSpPr>
            <a:spLocks noGrp="1"/>
          </p:cNvSpPr>
          <p:nvPr>
            <p:ph idx="1"/>
          </p:nvPr>
        </p:nvSpPr>
        <p:spPr>
          <a:xfrm>
            <a:off x="457200" y="1371600"/>
            <a:ext cx="8229600" cy="4800600"/>
          </a:xfrm>
        </p:spPr>
        <p:txBody>
          <a:bodyPr>
            <a:normAutofit/>
          </a:bodyPr>
          <a:lstStyle/>
          <a:p>
            <a:pPr>
              <a:spcAft>
                <a:spcPts val="300"/>
              </a:spcAft>
              <a:buNone/>
            </a:pPr>
            <a:r>
              <a:rPr lang="en-US" dirty="0" smtClean="0"/>
              <a:t>After completing this unit, students should be able to:</a:t>
            </a:r>
          </a:p>
          <a:p>
            <a:pPr>
              <a:spcAft>
                <a:spcPts val="300"/>
              </a:spcAft>
              <a:buNone/>
            </a:pPr>
            <a:endParaRPr lang="en-US" dirty="0" smtClean="0"/>
          </a:p>
          <a:p>
            <a:pPr>
              <a:spcAft>
                <a:spcPts val="300"/>
              </a:spcAft>
              <a:buFont typeface="Arial"/>
              <a:buChar char="•"/>
            </a:pPr>
            <a:r>
              <a:rPr lang="en-US" dirty="0" smtClean="0"/>
              <a:t>Identify events and people throughout the Revolutionary and Early Republic period.</a:t>
            </a:r>
          </a:p>
          <a:p>
            <a:pPr>
              <a:spcAft>
                <a:spcPts val="300"/>
              </a:spcAft>
              <a:buFont typeface="Arial"/>
              <a:buChar char="•"/>
            </a:pPr>
            <a:r>
              <a:rPr lang="en-US" dirty="0" smtClean="0"/>
              <a:t>Identify key elements of the Civil War and Reconstruction period.</a:t>
            </a:r>
          </a:p>
          <a:p>
            <a:pPr>
              <a:spcAft>
                <a:spcPts val="300"/>
              </a:spcAft>
              <a:buFont typeface="Arial"/>
              <a:buChar char="•"/>
            </a:pPr>
            <a:r>
              <a:rPr lang="en-US" dirty="0" smtClean="0"/>
              <a:t>Examine key components of the Civil Rights movement.</a:t>
            </a:r>
          </a:p>
          <a:p>
            <a:pPr>
              <a:spcAft>
                <a:spcPts val="300"/>
              </a:spcAft>
              <a:buFont typeface="Arial"/>
              <a:buChar char="•"/>
            </a:pPr>
            <a:r>
              <a:rPr lang="en-US" dirty="0" smtClean="0"/>
              <a:t>Describe the impact of Immigration of Eastern Europeans to the United States.</a:t>
            </a:r>
          </a:p>
          <a:p>
            <a:pPr>
              <a:spcAft>
                <a:spcPts val="300"/>
              </a:spcAft>
              <a:buFont typeface="Arial"/>
              <a:buChar char="•"/>
            </a:pPr>
            <a:endParaRPr lang="en-US" b="1" dirty="0" smtClean="0"/>
          </a:p>
          <a:p>
            <a:pPr>
              <a:spcAft>
                <a:spcPts val="300"/>
              </a:spcAft>
              <a:buFont typeface="Arial"/>
              <a:buChar char="•"/>
            </a:pPr>
            <a:endParaRPr lang="en-US" b="1" dirty="0" smtClean="0"/>
          </a:p>
          <a:p>
            <a:pPr>
              <a:spcAft>
                <a:spcPts val="300"/>
              </a:spcAft>
              <a:buFont typeface="Arial"/>
              <a:buChar char="•"/>
            </a:pPr>
            <a:endParaRPr lang="en-US" b="1"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a:t>
            </a:fld>
            <a:endParaRPr lang="en-US" dirty="0"/>
          </a:p>
        </p:txBody>
      </p:sp>
      <p:sp>
        <p:nvSpPr>
          <p:cNvPr id="23"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custDataLst>
      <p:tags r:id="rId1"/>
    </p:custDataLst>
    <p:extLst>
      <p:ext uri="{BB962C8B-B14F-4D97-AF65-F5344CB8AC3E}">
        <p14:creationId xmlns:p14="http://schemas.microsoft.com/office/powerpoint/2010/main" val="2226754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Slavery</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20</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pic>
        <p:nvPicPr>
          <p:cNvPr id="17" name="Picture 16" descr="slaver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600" y="1295400"/>
            <a:ext cx="4611000" cy="2590800"/>
          </a:xfrm>
          <a:prstGeom prst="rect">
            <a:avLst/>
          </a:prstGeom>
          <a:noFill/>
          <a:ln w="19050" cmpd="sng">
            <a:solidFill>
              <a:schemeClr val="tx1"/>
            </a:solidFill>
          </a:ln>
        </p:spPr>
      </p:pic>
      <p:sp>
        <p:nvSpPr>
          <p:cNvPr id="20" name="TextBox 19"/>
          <p:cNvSpPr txBox="1"/>
          <p:nvPr/>
        </p:nvSpPr>
        <p:spPr>
          <a:xfrm>
            <a:off x="4380600" y="3990201"/>
            <a:ext cx="46110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The first slaves arrived in Jamestown, Virginia in 1619</a:t>
            </a:r>
            <a:endParaRPr lang="en-US" sz="1200" dirty="0">
              <a:latin typeface="Arial" panose="020B0604020202020204" pitchFamily="34" charset="0"/>
              <a:cs typeface="Arial" panose="020B0604020202020204" pitchFamily="34" charset="0"/>
            </a:endParaRPr>
          </a:p>
        </p:txBody>
      </p:sp>
      <p:sp>
        <p:nvSpPr>
          <p:cNvPr id="22" name="TextBox 21"/>
          <p:cNvSpPr txBox="1"/>
          <p:nvPr/>
        </p:nvSpPr>
        <p:spPr>
          <a:xfrm>
            <a:off x="457200" y="1143000"/>
            <a:ext cx="3810000" cy="4031873"/>
          </a:xfrm>
          <a:prstGeom prst="rect">
            <a:avLst/>
          </a:prstGeom>
          <a:noFill/>
        </p:spPr>
        <p:txBody>
          <a:bodyPr wrap="square" rtlCol="0">
            <a:spAutoFit/>
          </a:bodyPr>
          <a:lstStyle/>
          <a:p>
            <a:pPr lvl="0"/>
            <a:r>
              <a:rPr lang="en-US" sz="1600" dirty="0">
                <a:solidFill>
                  <a:prstClr val="black"/>
                </a:solidFill>
                <a:latin typeface="Arial"/>
                <a:cs typeface="Arial"/>
              </a:rPr>
              <a:t>The </a:t>
            </a:r>
            <a:r>
              <a:rPr lang="en-US" sz="1600" dirty="0" smtClean="0">
                <a:solidFill>
                  <a:prstClr val="black"/>
                </a:solidFill>
                <a:latin typeface="Arial"/>
                <a:cs typeface="Arial"/>
              </a:rPr>
              <a:t>British colonists </a:t>
            </a:r>
            <a:r>
              <a:rPr lang="en-US" sz="1600" dirty="0">
                <a:solidFill>
                  <a:prstClr val="black"/>
                </a:solidFill>
                <a:latin typeface="Arial"/>
                <a:cs typeface="Arial"/>
              </a:rPr>
              <a:t>who fled England in search of a new way of life soon realized the land was vast and harsh. </a:t>
            </a:r>
            <a:r>
              <a:rPr lang="en-US" sz="1600" dirty="0" smtClean="0">
                <a:solidFill>
                  <a:prstClr val="black"/>
                </a:solidFill>
                <a:latin typeface="Arial"/>
                <a:cs typeface="Arial"/>
              </a:rPr>
              <a:t>Even </a:t>
            </a:r>
            <a:r>
              <a:rPr lang="en-US" sz="1600" dirty="0">
                <a:solidFill>
                  <a:prstClr val="black"/>
                </a:solidFill>
                <a:latin typeface="Arial"/>
                <a:cs typeface="Arial"/>
              </a:rPr>
              <a:t>though indentured servants were sent to help, it was not </a:t>
            </a:r>
            <a:r>
              <a:rPr lang="en-US" sz="1600" dirty="0" smtClean="0">
                <a:solidFill>
                  <a:prstClr val="black"/>
                </a:solidFill>
                <a:latin typeface="Arial"/>
                <a:cs typeface="Arial"/>
              </a:rPr>
              <a:t>enough. Slaves were brought to Jamestown in 1619, starting the practice of slavery. For the next 245 years, slavery was an integral part of the economic system in America.</a:t>
            </a:r>
          </a:p>
          <a:p>
            <a:pPr lvl="0"/>
            <a:endParaRPr lang="en-US" sz="1600" dirty="0" smtClean="0">
              <a:solidFill>
                <a:prstClr val="black"/>
              </a:solidFill>
              <a:latin typeface="Arial"/>
              <a:cs typeface="Arial"/>
            </a:endParaRPr>
          </a:p>
          <a:p>
            <a:pPr lvl="0"/>
            <a:r>
              <a:rPr lang="en-US" sz="1600" dirty="0" smtClean="0">
                <a:solidFill>
                  <a:prstClr val="black"/>
                </a:solidFill>
                <a:latin typeface="Arial"/>
                <a:cs typeface="Arial"/>
              </a:rPr>
              <a:t>With </a:t>
            </a:r>
            <a:r>
              <a:rPr lang="en-US" sz="1600" dirty="0">
                <a:solidFill>
                  <a:prstClr val="black"/>
                </a:solidFill>
                <a:latin typeface="Arial"/>
                <a:cs typeface="Arial"/>
              </a:rPr>
              <a:t>the introduction of African slaves, Southern white </a:t>
            </a:r>
            <a:r>
              <a:rPr lang="en-US" sz="1600" dirty="0" smtClean="0">
                <a:solidFill>
                  <a:prstClr val="black"/>
                </a:solidFill>
                <a:latin typeface="Arial"/>
                <a:cs typeface="Arial"/>
              </a:rPr>
              <a:t>colonists </a:t>
            </a:r>
            <a:r>
              <a:rPr lang="en-US" sz="1600" dirty="0">
                <a:solidFill>
                  <a:prstClr val="black"/>
                </a:solidFill>
                <a:latin typeface="Arial"/>
                <a:cs typeface="Arial"/>
              </a:rPr>
              <a:t>soon realized this free labor was profitable. Northern white </a:t>
            </a:r>
            <a:r>
              <a:rPr lang="en-US" sz="1600" dirty="0" smtClean="0">
                <a:solidFill>
                  <a:prstClr val="black"/>
                </a:solidFill>
                <a:latin typeface="Arial"/>
                <a:cs typeface="Arial"/>
              </a:rPr>
              <a:t>colonists </a:t>
            </a:r>
            <a:r>
              <a:rPr lang="en-US" sz="1600" dirty="0">
                <a:solidFill>
                  <a:prstClr val="black"/>
                </a:solidFill>
                <a:latin typeface="Arial"/>
                <a:cs typeface="Arial"/>
              </a:rPr>
              <a:t>likened slavery to the rule of King George III and felt slaves should be given their freedom.</a:t>
            </a:r>
            <a:r>
              <a:rPr lang="en-US" sz="1600" dirty="0" smtClean="0">
                <a:solidFill>
                  <a:prstClr val="black"/>
                </a:solidFill>
                <a:latin typeface="Arial"/>
                <a:cs typeface="Arial"/>
              </a:rPr>
              <a:t> </a:t>
            </a:r>
          </a:p>
        </p:txBody>
      </p:sp>
      <p:sp>
        <p:nvSpPr>
          <p:cNvPr id="9" name="TextBox 8"/>
          <p:cNvSpPr txBox="1"/>
          <p:nvPr/>
        </p:nvSpPr>
        <p:spPr>
          <a:xfrm>
            <a:off x="2667000" y="5486400"/>
            <a:ext cx="4038600" cy="738664"/>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5"/>
              </a:rPr>
              <a:t>Origins of Slavery in America</a:t>
            </a:r>
            <a:r>
              <a:rPr lang="en-US" sz="1400" dirty="0" smtClean="0">
                <a:latin typeface="Arial" panose="020B0604020202020204" pitchFamily="34" charset="0"/>
                <a:cs typeface="Arial" panose="020B0604020202020204" pitchFamily="34" charset="0"/>
              </a:rPr>
              <a:t>” (3 min 01 s) and be prepared to answer questions about slavery in America.</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76823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Abolitionist Movement</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21</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Content Placeholder 2"/>
          <p:cNvSpPr>
            <a:spLocks noGrp="1"/>
          </p:cNvSpPr>
          <p:nvPr>
            <p:ph idx="1"/>
          </p:nvPr>
        </p:nvSpPr>
        <p:spPr>
          <a:xfrm>
            <a:off x="457200" y="1143000"/>
            <a:ext cx="4495800" cy="3657600"/>
          </a:xfrm>
        </p:spPr>
        <p:txBody>
          <a:bodyPr>
            <a:normAutofit/>
          </a:bodyPr>
          <a:lstStyle/>
          <a:p>
            <a:pPr marL="0" indent="0">
              <a:buNone/>
            </a:pPr>
            <a:r>
              <a:rPr lang="en-US" dirty="0" smtClean="0"/>
              <a:t>The goal of the </a:t>
            </a:r>
            <a:r>
              <a:rPr lang="en-US" dirty="0" smtClean="0"/>
              <a:t>Abolitionist </a:t>
            </a:r>
            <a:r>
              <a:rPr lang="en-US" dirty="0"/>
              <a:t>M</a:t>
            </a:r>
            <a:r>
              <a:rPr lang="en-US" dirty="0" smtClean="0"/>
              <a:t>ovement </a:t>
            </a:r>
            <a:r>
              <a:rPr lang="en-US" dirty="0" smtClean="0"/>
              <a:t>was to end slavery, which many felt was both unconstitutional and immoral. In fact, many Christians, led the cause. Quakers, in particular, banned slavery. Some key names of the </a:t>
            </a:r>
            <a:r>
              <a:rPr lang="en-US" dirty="0" smtClean="0"/>
              <a:t>Abolitionist </a:t>
            </a:r>
            <a:r>
              <a:rPr lang="en-US" dirty="0"/>
              <a:t>M</a:t>
            </a:r>
            <a:r>
              <a:rPr lang="en-US" dirty="0" smtClean="0"/>
              <a:t>ovement </a:t>
            </a:r>
            <a:r>
              <a:rPr lang="en-US" dirty="0" smtClean="0"/>
              <a:t>were: William Lloyd Garrison (founder of the anti-slavery newspaper, The Liberator), Frederick Douglass (colleague of Garrison and leading anti-slavery spokesperson), and Harriet Tubman (leader of the Underground Railroad). The abolitionist movement fueled tensions leading up to the Civil War.</a:t>
            </a:r>
          </a:p>
        </p:txBody>
      </p:sp>
      <p:sp>
        <p:nvSpPr>
          <p:cNvPr id="9" name="TextBox 8"/>
          <p:cNvSpPr txBox="1"/>
          <p:nvPr/>
        </p:nvSpPr>
        <p:spPr>
          <a:xfrm>
            <a:off x="5029200" y="4343402"/>
            <a:ext cx="3873634"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Abolitionist flyer inviting people to a meeting </a:t>
            </a:r>
            <a:endParaRPr lang="en-US" sz="1200" dirty="0">
              <a:latin typeface="Arial" panose="020B0604020202020204" pitchFamily="34" charset="0"/>
              <a:cs typeface="Arial" panose="020B0604020202020204" pitchFamily="34" charset="0"/>
            </a:endParaRPr>
          </a:p>
        </p:txBody>
      </p:sp>
      <p:pic>
        <p:nvPicPr>
          <p:cNvPr id="3" name="Picture 2" descr="outrage flyer (loc.go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247001"/>
            <a:ext cx="3873634" cy="2971800"/>
          </a:xfrm>
          <a:prstGeom prst="rect">
            <a:avLst/>
          </a:prstGeom>
          <a:ln w="19050" cmpd="sng">
            <a:solidFill>
              <a:schemeClr val="tx1"/>
            </a:solidFill>
          </a:ln>
        </p:spPr>
      </p:pic>
      <p:sp>
        <p:nvSpPr>
          <p:cNvPr id="8" name="TextBox 7"/>
          <p:cNvSpPr txBox="1"/>
          <p:nvPr/>
        </p:nvSpPr>
        <p:spPr>
          <a:xfrm>
            <a:off x="2552700" y="5509736"/>
            <a:ext cx="4038600" cy="738664"/>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5"/>
              </a:rPr>
              <a:t>The Abolitionist Movement</a:t>
            </a:r>
            <a:r>
              <a:rPr lang="en-US" sz="1400" dirty="0" smtClean="0">
                <a:latin typeface="Arial" panose="020B0604020202020204" pitchFamily="34" charset="0"/>
                <a:cs typeface="Arial" panose="020B0604020202020204" pitchFamily="34" charset="0"/>
              </a:rPr>
              <a:t>” (3 min 26 s) and be prepared to answer questions about the abolitionist movement.</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639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Sectionalism</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22</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20" name="TextBox 19"/>
          <p:cNvSpPr txBox="1"/>
          <p:nvPr/>
        </p:nvSpPr>
        <p:spPr>
          <a:xfrm>
            <a:off x="5029201" y="4800600"/>
            <a:ext cx="3124200" cy="461665"/>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Abraham Lincoln, 16</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President of the United States 1861-1865</a:t>
            </a:r>
            <a:endParaRPr lang="en-US" sz="1200" dirty="0">
              <a:latin typeface="Arial" panose="020B0604020202020204" pitchFamily="34" charset="0"/>
              <a:cs typeface="Arial" panose="020B0604020202020204" pitchFamily="34" charset="0"/>
            </a:endParaRPr>
          </a:p>
        </p:txBody>
      </p:sp>
      <p:sp>
        <p:nvSpPr>
          <p:cNvPr id="22" name="TextBox 21"/>
          <p:cNvSpPr txBox="1"/>
          <p:nvPr/>
        </p:nvSpPr>
        <p:spPr>
          <a:xfrm>
            <a:off x="457200" y="1143000"/>
            <a:ext cx="4343400" cy="3539430"/>
          </a:xfrm>
          <a:prstGeom prst="rect">
            <a:avLst/>
          </a:prstGeom>
          <a:noFill/>
        </p:spPr>
        <p:txBody>
          <a:bodyPr wrap="square" rtlCol="0">
            <a:spAutoFit/>
          </a:bodyPr>
          <a:lstStyle/>
          <a:p>
            <a:pPr lvl="0"/>
            <a:r>
              <a:rPr lang="en-US" sz="1600" dirty="0" smtClean="0">
                <a:solidFill>
                  <a:prstClr val="black"/>
                </a:solidFill>
                <a:latin typeface="Arial"/>
                <a:cs typeface="Arial"/>
              </a:rPr>
              <a:t>As </a:t>
            </a:r>
            <a:r>
              <a:rPr lang="en-US" sz="1600" dirty="0" smtClean="0">
                <a:solidFill>
                  <a:prstClr val="black"/>
                </a:solidFill>
                <a:latin typeface="Arial"/>
                <a:cs typeface="Arial"/>
              </a:rPr>
              <a:t>Southern </a:t>
            </a:r>
            <a:r>
              <a:rPr lang="en-US" sz="1600" dirty="0" smtClean="0">
                <a:solidFill>
                  <a:prstClr val="black"/>
                </a:solidFill>
                <a:latin typeface="Arial"/>
                <a:cs typeface="Arial"/>
              </a:rPr>
              <a:t>C</a:t>
            </a:r>
            <a:r>
              <a:rPr lang="en-US" sz="1600" dirty="0" smtClean="0">
                <a:solidFill>
                  <a:prstClr val="black"/>
                </a:solidFill>
                <a:latin typeface="Arial"/>
                <a:cs typeface="Arial"/>
              </a:rPr>
              <a:t>olonies continued </a:t>
            </a:r>
            <a:r>
              <a:rPr lang="en-US" sz="1600" dirty="0" smtClean="0">
                <a:solidFill>
                  <a:prstClr val="black"/>
                </a:solidFill>
                <a:latin typeface="Arial"/>
                <a:cs typeface="Arial"/>
              </a:rPr>
              <a:t>to prosper from slaves, a movement in the northern colonies was forming against the institution of slavery. With the election of Abraham Lincoln in March of 1861, the disagreements between the North and the South on whether to abolish slavery caused a rift that would lead to war. This was known as </a:t>
            </a:r>
            <a:r>
              <a:rPr lang="en-US" sz="1600" b="1" dirty="0" smtClean="0">
                <a:solidFill>
                  <a:srgbClr val="FF0000"/>
                </a:solidFill>
                <a:latin typeface="Arial"/>
                <a:cs typeface="Arial"/>
              </a:rPr>
              <a:t>sectionalism</a:t>
            </a:r>
            <a:r>
              <a:rPr lang="en-US" sz="1600" b="1" dirty="0" smtClean="0">
                <a:latin typeface="Arial"/>
                <a:cs typeface="Arial"/>
              </a:rPr>
              <a:t>. </a:t>
            </a:r>
          </a:p>
          <a:p>
            <a:pPr lvl="0"/>
            <a:endParaRPr lang="en-US" sz="1600" b="1" dirty="0" smtClean="0">
              <a:solidFill>
                <a:prstClr val="black"/>
              </a:solidFill>
              <a:latin typeface="Arial"/>
              <a:cs typeface="Arial"/>
            </a:endParaRPr>
          </a:p>
          <a:p>
            <a:pPr lvl="0"/>
            <a:r>
              <a:rPr lang="en-US" sz="1600" dirty="0" smtClean="0">
                <a:solidFill>
                  <a:prstClr val="black"/>
                </a:solidFill>
                <a:latin typeface="Arial"/>
                <a:cs typeface="Arial"/>
              </a:rPr>
              <a:t>Southerners did not want to remain in the Union with a president who did not support their position on slavery. Seven states seceded and formed a new country, the Confederate States of America.</a:t>
            </a:r>
          </a:p>
        </p:txBody>
      </p:sp>
      <p:pic>
        <p:nvPicPr>
          <p:cNvPr id="3" name="Picture 2" descr="politifact-photos-Lincol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1" y="990600"/>
            <a:ext cx="3124200" cy="3694203"/>
          </a:xfrm>
          <a:prstGeom prst="rect">
            <a:avLst/>
          </a:prstGeom>
          <a:ln w="19050" cmpd="sng">
            <a:solidFill>
              <a:schemeClr val="tx1"/>
            </a:solidFill>
          </a:ln>
        </p:spPr>
      </p:pic>
      <p:sp>
        <p:nvSpPr>
          <p:cNvPr id="9" name="TextBox 8"/>
          <p:cNvSpPr txBox="1"/>
          <p:nvPr/>
        </p:nvSpPr>
        <p:spPr>
          <a:xfrm>
            <a:off x="2362200" y="5410200"/>
            <a:ext cx="4343400" cy="738664"/>
          </a:xfrm>
          <a:prstGeom prst="rect">
            <a:avLst/>
          </a:prstGeom>
          <a:solidFill>
            <a:srgbClr val="FFFF00"/>
          </a:solidFill>
          <a:ln w="6350">
            <a:solidFill>
              <a:schemeClr val="tx1"/>
            </a:solidFill>
          </a:ln>
        </p:spPr>
        <p:txBody>
          <a:bodyPr wrap="square" rtlCol="0" anchor="ctr">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5"/>
              </a:rPr>
              <a:t>The Lincoln Legacy</a:t>
            </a:r>
            <a:r>
              <a:rPr lang="en-US" sz="1400" dirty="0" smtClean="0">
                <a:latin typeface="Arial" panose="020B0604020202020204" pitchFamily="34" charset="0"/>
                <a:cs typeface="Arial" panose="020B0604020202020204" pitchFamily="34" charset="0"/>
              </a:rPr>
              <a:t>” (3 min 12 s) and be prepared to answer questions about Abraham Lincoln.</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3543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Civil War (1861-1865)</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23</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22" name="TextBox 21"/>
          <p:cNvSpPr txBox="1"/>
          <p:nvPr/>
        </p:nvSpPr>
        <p:spPr>
          <a:xfrm>
            <a:off x="457200" y="1219200"/>
            <a:ext cx="8382000" cy="2800766"/>
          </a:xfrm>
          <a:prstGeom prst="rect">
            <a:avLst/>
          </a:prstGeom>
          <a:noFill/>
        </p:spPr>
        <p:txBody>
          <a:bodyPr wrap="square" rtlCol="0">
            <a:spAutoFit/>
          </a:bodyPr>
          <a:lstStyle/>
          <a:p>
            <a:pPr lvl="0"/>
            <a:r>
              <a:rPr lang="en-US" sz="1600" dirty="0" smtClean="0">
                <a:solidFill>
                  <a:prstClr val="black"/>
                </a:solidFill>
                <a:latin typeface="Arial"/>
                <a:cs typeface="Arial"/>
              </a:rPr>
              <a:t>The United Stated needed to decide what kind of nation it wanted to be</a:t>
            </a:r>
            <a:r>
              <a:rPr lang="en-US" sz="1600" dirty="0" smtClean="0">
                <a:solidFill>
                  <a:prstClr val="black"/>
                </a:solidFill>
                <a:latin typeface="Arial"/>
                <a:cs typeface="Arial"/>
              </a:rPr>
              <a:t>. Would </a:t>
            </a:r>
            <a:r>
              <a:rPr lang="en-US" sz="1600" dirty="0" smtClean="0">
                <a:solidFill>
                  <a:prstClr val="black"/>
                </a:solidFill>
                <a:latin typeface="Arial"/>
                <a:cs typeface="Arial"/>
              </a:rPr>
              <a:t>it be a nation of individual states or a nation with one system of government? The </a:t>
            </a:r>
            <a:r>
              <a:rPr lang="en-US" sz="1600" b="1" dirty="0" smtClean="0">
                <a:solidFill>
                  <a:srgbClr val="FF0000"/>
                </a:solidFill>
                <a:latin typeface="Arial"/>
                <a:cs typeface="Arial"/>
              </a:rPr>
              <a:t>Civil War </a:t>
            </a:r>
            <a:r>
              <a:rPr lang="en-US" sz="1600" dirty="0" smtClean="0">
                <a:solidFill>
                  <a:prstClr val="black"/>
                </a:solidFill>
                <a:latin typeface="Arial"/>
                <a:cs typeface="Arial"/>
              </a:rPr>
              <a:t>centered </a:t>
            </a:r>
            <a:r>
              <a:rPr lang="en-US" sz="1600" dirty="0" smtClean="0">
                <a:solidFill>
                  <a:prstClr val="black"/>
                </a:solidFill>
                <a:latin typeface="Arial"/>
                <a:cs typeface="Arial"/>
              </a:rPr>
              <a:t>around the country’s newly drafted </a:t>
            </a:r>
            <a:r>
              <a:rPr lang="en-US" sz="1600" b="1" dirty="0" smtClean="0">
                <a:solidFill>
                  <a:srgbClr val="FF0000"/>
                </a:solidFill>
                <a:latin typeface="Arial"/>
                <a:cs typeface="Arial"/>
              </a:rPr>
              <a:t>Constitution</a:t>
            </a:r>
            <a:r>
              <a:rPr lang="en-US" sz="1600" dirty="0" smtClean="0">
                <a:solidFill>
                  <a:prstClr val="black"/>
                </a:solidFill>
                <a:latin typeface="Arial"/>
                <a:cs typeface="Arial"/>
              </a:rPr>
              <a:t>, which granted equal rights and protections to the slaves. There were those </a:t>
            </a:r>
            <a:r>
              <a:rPr lang="en-US" sz="1600" dirty="0" smtClean="0">
                <a:solidFill>
                  <a:prstClr val="black"/>
                </a:solidFill>
                <a:latin typeface="Arial"/>
                <a:cs typeface="Arial"/>
              </a:rPr>
              <a:t>who were firmly against </a:t>
            </a:r>
            <a:r>
              <a:rPr lang="en-US" sz="1600" dirty="0" smtClean="0">
                <a:solidFill>
                  <a:prstClr val="black"/>
                </a:solidFill>
                <a:latin typeface="Arial"/>
                <a:cs typeface="Arial"/>
              </a:rPr>
              <a:t>giving equal rights to the slaves and refused to agree to the newly drafted Constitution.</a:t>
            </a:r>
          </a:p>
          <a:p>
            <a:pPr lvl="0"/>
            <a:endParaRPr lang="en-US" sz="1600" dirty="0" smtClean="0">
              <a:solidFill>
                <a:prstClr val="black"/>
              </a:solidFill>
              <a:latin typeface="Arial"/>
              <a:cs typeface="Arial"/>
            </a:endParaRPr>
          </a:p>
          <a:p>
            <a:pPr lvl="0"/>
            <a:r>
              <a:rPr lang="en-US" sz="1600" dirty="0" smtClean="0">
                <a:solidFill>
                  <a:prstClr val="black"/>
                </a:solidFill>
                <a:latin typeface="Arial"/>
                <a:cs typeface="Arial"/>
              </a:rPr>
              <a:t>For many years, </a:t>
            </a:r>
            <a:r>
              <a:rPr lang="en-US" sz="1600" dirty="0" smtClean="0">
                <a:solidFill>
                  <a:prstClr val="black"/>
                </a:solidFill>
                <a:latin typeface="Arial"/>
                <a:cs typeface="Arial"/>
              </a:rPr>
              <a:t>Southern States </a:t>
            </a:r>
            <a:r>
              <a:rPr lang="en-US" sz="1600" dirty="0" smtClean="0">
                <a:solidFill>
                  <a:prstClr val="black"/>
                </a:solidFill>
                <a:latin typeface="Arial"/>
                <a:cs typeface="Arial"/>
              </a:rPr>
              <a:t>were against giving slaves their freedom. </a:t>
            </a:r>
            <a:r>
              <a:rPr lang="en-US" sz="1600" dirty="0" smtClean="0">
                <a:solidFill>
                  <a:prstClr val="black"/>
                </a:solidFill>
                <a:latin typeface="Arial"/>
                <a:cs typeface="Arial"/>
              </a:rPr>
              <a:t>During this time, white </a:t>
            </a:r>
            <a:r>
              <a:rPr lang="en-US" sz="1600" dirty="0" smtClean="0">
                <a:solidFill>
                  <a:prstClr val="black"/>
                </a:solidFill>
                <a:latin typeface="Arial"/>
                <a:cs typeface="Arial"/>
              </a:rPr>
              <a:t>southern plantation owners became rich off of free slave labor. With the election of Abraham Lincoln, a staunch abolitionist, southern whites </a:t>
            </a:r>
            <a:r>
              <a:rPr lang="en-US" sz="1600" dirty="0" smtClean="0">
                <a:solidFill>
                  <a:prstClr val="black"/>
                </a:solidFill>
                <a:latin typeface="Arial"/>
                <a:cs typeface="Arial"/>
              </a:rPr>
              <a:t>feared that </a:t>
            </a:r>
            <a:r>
              <a:rPr lang="en-US" sz="1600" dirty="0" smtClean="0">
                <a:solidFill>
                  <a:prstClr val="black"/>
                </a:solidFill>
                <a:latin typeface="Arial"/>
                <a:cs typeface="Arial"/>
              </a:rPr>
              <a:t>their right to own slaves would be taken away. With Lincoln’s election and the secession of South Carolina in 1860, America drew closer to war.</a:t>
            </a:r>
          </a:p>
        </p:txBody>
      </p:sp>
      <p:sp>
        <p:nvSpPr>
          <p:cNvPr id="9" name="TextBox 8"/>
          <p:cNvSpPr txBox="1"/>
          <p:nvPr/>
        </p:nvSpPr>
        <p:spPr>
          <a:xfrm>
            <a:off x="2524432" y="5410200"/>
            <a:ext cx="4333568" cy="738664"/>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4"/>
              </a:rPr>
              <a:t>The Path to Civil War</a:t>
            </a:r>
            <a:r>
              <a:rPr lang="en-US" sz="1400" dirty="0" smtClean="0">
                <a:latin typeface="Arial" panose="020B0604020202020204" pitchFamily="34" charset="0"/>
                <a:cs typeface="Arial" panose="020B0604020202020204" pitchFamily="34" charset="0"/>
              </a:rPr>
              <a:t>” (3 min) and be prepared to answer questions about the Civil War.</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35437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Slaves Freed During the Civil War</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24</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22" name="TextBox 21"/>
          <p:cNvSpPr txBox="1"/>
          <p:nvPr/>
        </p:nvSpPr>
        <p:spPr>
          <a:xfrm>
            <a:off x="457200" y="1143000"/>
            <a:ext cx="4343400" cy="4524316"/>
          </a:xfrm>
          <a:prstGeom prst="rect">
            <a:avLst/>
          </a:prstGeom>
          <a:noFill/>
        </p:spPr>
        <p:txBody>
          <a:bodyPr wrap="square" rtlCol="0">
            <a:spAutoFit/>
          </a:bodyPr>
          <a:lstStyle/>
          <a:p>
            <a:pPr lvl="0"/>
            <a:r>
              <a:rPr lang="en-US" sz="1600" dirty="0" smtClean="0">
                <a:solidFill>
                  <a:prstClr val="black"/>
                </a:solidFill>
                <a:latin typeface="Arial"/>
                <a:cs typeface="Arial"/>
              </a:rPr>
              <a:t>The </a:t>
            </a:r>
            <a:r>
              <a:rPr lang="en-US" sz="1600" b="1" dirty="0" smtClean="0">
                <a:solidFill>
                  <a:srgbClr val="FF0000"/>
                </a:solidFill>
                <a:latin typeface="Arial"/>
                <a:cs typeface="Arial"/>
              </a:rPr>
              <a:t>Emancipation Proclamation </a:t>
            </a:r>
            <a:r>
              <a:rPr lang="en-US" sz="1600" dirty="0" smtClean="0">
                <a:solidFill>
                  <a:prstClr val="black"/>
                </a:solidFill>
                <a:latin typeface="Arial"/>
                <a:cs typeface="Arial"/>
              </a:rPr>
              <a:t>was an </a:t>
            </a:r>
            <a:r>
              <a:rPr lang="en-US" sz="1600" dirty="0" smtClean="0">
                <a:solidFill>
                  <a:prstClr val="black"/>
                </a:solidFill>
                <a:latin typeface="Arial"/>
                <a:cs typeface="Arial"/>
              </a:rPr>
              <a:t>executive order </a:t>
            </a:r>
            <a:r>
              <a:rPr lang="en-US" sz="1600" dirty="0" smtClean="0">
                <a:solidFill>
                  <a:prstClr val="black"/>
                </a:solidFill>
                <a:latin typeface="Arial"/>
                <a:cs typeface="Arial"/>
              </a:rPr>
              <a:t>signed by President Abraham Lincoln on January 1, 1863. This document </a:t>
            </a:r>
            <a:r>
              <a:rPr lang="en-US" sz="1600" dirty="0" smtClean="0">
                <a:solidFill>
                  <a:prstClr val="black"/>
                </a:solidFill>
                <a:latin typeface="Arial"/>
                <a:cs typeface="Arial"/>
              </a:rPr>
              <a:t>granted slaves </a:t>
            </a:r>
            <a:r>
              <a:rPr lang="en-US" sz="1600" dirty="0" smtClean="0">
                <a:solidFill>
                  <a:prstClr val="black"/>
                </a:solidFill>
                <a:latin typeface="Arial"/>
                <a:cs typeface="Arial"/>
              </a:rPr>
              <a:t>living in the South legal status. It was issued by Lincoln as part of his war time powers and was not a legal document passed by the United States Congress. The proclamation did not grant citizenship to freed ex-slaves nor did it compensate slave owners.</a:t>
            </a:r>
            <a:endParaRPr lang="en-US" sz="1600" b="1" dirty="0" smtClean="0">
              <a:latin typeface="Arial"/>
              <a:cs typeface="Arial"/>
            </a:endParaRPr>
          </a:p>
          <a:p>
            <a:pPr lvl="0"/>
            <a:endParaRPr lang="en-US" sz="1600" b="1" dirty="0" smtClean="0">
              <a:solidFill>
                <a:prstClr val="black"/>
              </a:solidFill>
              <a:latin typeface="Arial"/>
              <a:cs typeface="Arial"/>
            </a:endParaRPr>
          </a:p>
          <a:p>
            <a:pPr lvl="0"/>
            <a:r>
              <a:rPr lang="en-US" sz="1600" dirty="0" smtClean="0">
                <a:solidFill>
                  <a:prstClr val="black"/>
                </a:solidFill>
                <a:latin typeface="Arial"/>
                <a:cs typeface="Arial"/>
              </a:rPr>
              <a:t>Lincoln used the proclamation to weaken the Confederate Army. The proclamation also gave the United States government the ability to draft all freed persons into the Armed Forces. This strategy gave the </a:t>
            </a:r>
            <a:r>
              <a:rPr lang="en-US" sz="1600" dirty="0" smtClean="0">
                <a:solidFill>
                  <a:prstClr val="black"/>
                </a:solidFill>
                <a:latin typeface="Arial"/>
                <a:cs typeface="Arial"/>
              </a:rPr>
              <a:t>Southern Union </a:t>
            </a:r>
            <a:r>
              <a:rPr lang="en-US" sz="1600" dirty="0" smtClean="0">
                <a:solidFill>
                  <a:prstClr val="black"/>
                </a:solidFill>
                <a:latin typeface="Arial"/>
                <a:cs typeface="Arial"/>
              </a:rPr>
              <a:t>the manpower it needed in its fight against the South. Freed slaves who joined the Union Army were paid for their service.</a:t>
            </a:r>
          </a:p>
        </p:txBody>
      </p:sp>
      <p:sp>
        <p:nvSpPr>
          <p:cNvPr id="9" name="TextBox 8"/>
          <p:cNvSpPr txBox="1"/>
          <p:nvPr/>
        </p:nvSpPr>
        <p:spPr>
          <a:xfrm>
            <a:off x="5715000" y="3849469"/>
            <a:ext cx="3200400" cy="646331"/>
          </a:xfrm>
          <a:prstGeom prst="rect">
            <a:avLst/>
          </a:prstGeom>
          <a:solidFill>
            <a:srgbClr val="FFFF00"/>
          </a:solidFill>
          <a:ln w="6350">
            <a:solidFill>
              <a:schemeClr val="tx1"/>
            </a:solidFill>
          </a:ln>
        </p:spPr>
        <p:txBody>
          <a:bodyPr wrap="square" rtlCol="0">
            <a:spAutoFit/>
          </a:bodyPr>
          <a:lstStyle/>
          <a:p>
            <a:r>
              <a:rPr lang="en-US" sz="1200" dirty="0" smtClean="0">
                <a:latin typeface="Arial" panose="020B0604020202020204" pitchFamily="34" charset="0"/>
                <a:cs typeface="Arial" panose="020B0604020202020204" pitchFamily="34" charset="0"/>
              </a:rPr>
              <a:t>South Carolinians crowd into the streets of Charleston in 1860 to hear speeches promoting secession</a:t>
            </a:r>
            <a:endParaRPr lang="en-US" sz="1200" dirty="0">
              <a:latin typeface="Arial" panose="020B0604020202020204" pitchFamily="34" charset="0"/>
              <a:cs typeface="Arial" panose="020B0604020202020204" pitchFamily="34" charset="0"/>
            </a:endParaRPr>
          </a:p>
        </p:txBody>
      </p:sp>
      <p:pic>
        <p:nvPicPr>
          <p:cNvPr id="10" name="Picture 9" descr="States' Rights Google Chrome, Today at 11.57.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644" y="1258669"/>
            <a:ext cx="3201756" cy="2502965"/>
          </a:xfrm>
          <a:prstGeom prst="rect">
            <a:avLst/>
          </a:prstGeom>
          <a:ln w="19050" cmpd="sng">
            <a:solidFill>
              <a:schemeClr val="tx1"/>
            </a:solidFill>
          </a:ln>
        </p:spPr>
      </p:pic>
      <p:sp>
        <p:nvSpPr>
          <p:cNvPr id="11" name="TextBox 10"/>
          <p:cNvSpPr txBox="1"/>
          <p:nvPr/>
        </p:nvSpPr>
        <p:spPr>
          <a:xfrm>
            <a:off x="4800600" y="4989493"/>
            <a:ext cx="4114800" cy="954107"/>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5"/>
              </a:rPr>
              <a:t>”Emancipation Proclamation (1863)</a:t>
            </a:r>
            <a:r>
              <a:rPr lang="en-US" sz="1400" dirty="0" smtClean="0">
                <a:latin typeface="Arial" panose="020B0604020202020204" pitchFamily="34" charset="0"/>
                <a:cs typeface="Arial" panose="020B0604020202020204" pitchFamily="34" charset="0"/>
              </a:rPr>
              <a:t>” (2 min 12 sec) and be prepared to answer questions about the Emancipation Proclamation.</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3543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Reconstruction (1865-1877)</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25</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22" name="TextBox 21"/>
          <p:cNvSpPr txBox="1"/>
          <p:nvPr/>
        </p:nvSpPr>
        <p:spPr>
          <a:xfrm>
            <a:off x="457200" y="1143000"/>
            <a:ext cx="4343400" cy="3539430"/>
          </a:xfrm>
          <a:prstGeom prst="rect">
            <a:avLst/>
          </a:prstGeom>
          <a:noFill/>
        </p:spPr>
        <p:txBody>
          <a:bodyPr wrap="square" rtlCol="0">
            <a:spAutoFit/>
          </a:bodyPr>
          <a:lstStyle/>
          <a:p>
            <a:r>
              <a:rPr lang="en-US" sz="1600" dirty="0" smtClean="0">
                <a:latin typeface="Arial"/>
              </a:rPr>
              <a:t>The ten years that followed the Civil War was known </a:t>
            </a:r>
            <a:r>
              <a:rPr lang="en-US" sz="1600" dirty="0" smtClean="0">
                <a:latin typeface="Arial"/>
              </a:rPr>
              <a:t>as the </a:t>
            </a:r>
            <a:r>
              <a:rPr lang="en-US" sz="1600" b="1" dirty="0" smtClean="0">
                <a:solidFill>
                  <a:srgbClr val="F40202"/>
                </a:solidFill>
                <a:latin typeface="Arial"/>
              </a:rPr>
              <a:t>Reconstruction Period</a:t>
            </a:r>
            <a:r>
              <a:rPr lang="en-US" sz="1600" dirty="0" smtClean="0">
                <a:latin typeface="Arial"/>
              </a:rPr>
              <a:t>. It </a:t>
            </a:r>
            <a:r>
              <a:rPr lang="en-US" sz="1600" dirty="0" smtClean="0">
                <a:latin typeface="Arial"/>
              </a:rPr>
              <a:t>was a period of rebuilding for both the North and the South. With the North's victory in the war, </a:t>
            </a:r>
            <a:r>
              <a:rPr lang="en-US" sz="1600" dirty="0" smtClean="0">
                <a:latin typeface="Arial"/>
              </a:rPr>
              <a:t>African Americans </a:t>
            </a:r>
            <a:r>
              <a:rPr lang="en-US" sz="1600" dirty="0" smtClean="0">
                <a:latin typeface="Arial"/>
              </a:rPr>
              <a:t>were finally given the freedom they had been seeking. The </a:t>
            </a:r>
            <a:r>
              <a:rPr lang="en-US" sz="1600" dirty="0" smtClean="0">
                <a:latin typeface="Arial"/>
              </a:rPr>
              <a:t>Southern </a:t>
            </a:r>
            <a:r>
              <a:rPr lang="en-US" sz="1600" dirty="0">
                <a:latin typeface="Arial"/>
              </a:rPr>
              <a:t>S</a:t>
            </a:r>
            <a:r>
              <a:rPr lang="en-US" sz="1600" dirty="0" smtClean="0">
                <a:latin typeface="Arial"/>
              </a:rPr>
              <a:t>tates </a:t>
            </a:r>
            <a:r>
              <a:rPr lang="en-US" sz="1600" dirty="0" smtClean="0">
                <a:latin typeface="Arial"/>
              </a:rPr>
              <a:t>were readmitted into the Union. </a:t>
            </a:r>
          </a:p>
          <a:p>
            <a:endParaRPr lang="en-US" sz="1600" dirty="0" smtClean="0">
              <a:latin typeface="Arial"/>
            </a:endParaRPr>
          </a:p>
          <a:p>
            <a:r>
              <a:rPr lang="en-US" sz="1600" dirty="0" smtClean="0">
                <a:latin typeface="Arial"/>
              </a:rPr>
              <a:t>This meant granting slaves the rights given to all other citizens under the Constitution and the Bill of Rights. To protect the rights of freed slaves, the government sent </a:t>
            </a:r>
            <a:r>
              <a:rPr lang="en-US" sz="1600" dirty="0" smtClean="0">
                <a:latin typeface="Arial"/>
              </a:rPr>
              <a:t>troops to the </a:t>
            </a:r>
            <a:r>
              <a:rPr lang="en-US" sz="1600" dirty="0" smtClean="0">
                <a:latin typeface="Arial"/>
              </a:rPr>
              <a:t>Southern </a:t>
            </a:r>
            <a:r>
              <a:rPr lang="en-US" sz="1600" dirty="0">
                <a:latin typeface="Arial"/>
              </a:rPr>
              <a:t>S</a:t>
            </a:r>
            <a:r>
              <a:rPr lang="en-US" sz="1600" dirty="0" smtClean="0">
                <a:latin typeface="Arial"/>
              </a:rPr>
              <a:t>tates </a:t>
            </a:r>
            <a:r>
              <a:rPr lang="en-US" sz="1600" dirty="0" smtClean="0">
                <a:latin typeface="Arial"/>
              </a:rPr>
              <a:t>to protect them. </a:t>
            </a:r>
          </a:p>
        </p:txBody>
      </p:sp>
      <p:pic>
        <p:nvPicPr>
          <p:cNvPr id="12" name="Picture 11" descr="carpet bagers (history.com).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89" y="1295400"/>
            <a:ext cx="3583865" cy="2674112"/>
          </a:xfrm>
          <a:prstGeom prst="rect">
            <a:avLst/>
          </a:prstGeom>
          <a:ln w="19050" cmpd="sng">
            <a:solidFill>
              <a:schemeClr val="tx1"/>
            </a:solidFill>
          </a:ln>
        </p:spPr>
      </p:pic>
      <p:sp>
        <p:nvSpPr>
          <p:cNvPr id="13" name="TextBox 12"/>
          <p:cNvSpPr txBox="1"/>
          <p:nvPr/>
        </p:nvSpPr>
        <p:spPr>
          <a:xfrm>
            <a:off x="5334000" y="4114800"/>
            <a:ext cx="3581400" cy="646331"/>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Carpetbaggers and Scalawags flooded the south in hopes of prospering from the South’s misfortunes after the Civil War.  </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3543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143000"/>
            <a:ext cx="8458200" cy="4525963"/>
          </a:xfrm>
        </p:spPr>
        <p:txBody>
          <a:bodyPr>
            <a:normAutofit/>
          </a:bodyPr>
          <a:lstStyle/>
          <a:p>
            <a:r>
              <a:rPr lang="en-US" dirty="0" smtClean="0"/>
              <a:t>What did you learn about the Civil War? </a:t>
            </a:r>
          </a:p>
          <a:p>
            <a:pPr marL="342900" indent="-342900">
              <a:buFont typeface="+mj-lt"/>
              <a:buAutoNum type="arabicPeriod"/>
            </a:pPr>
            <a:r>
              <a:rPr lang="en-US" dirty="0" smtClean="0"/>
              <a:t>A major result of the Civil War was that </a:t>
            </a:r>
            <a:r>
              <a:rPr lang="en-US" dirty="0" smtClean="0"/>
              <a:t>the:</a:t>
            </a:r>
            <a:endParaRPr lang="en-US" dirty="0" smtClean="0"/>
          </a:p>
          <a:p>
            <a:pPr marL="800100" lvl="1" indent="-342900">
              <a:buFont typeface="+mj-lt"/>
              <a:buAutoNum type="alphaUcPeriod"/>
            </a:pPr>
            <a:r>
              <a:rPr lang="en-US" dirty="0" smtClean="0"/>
              <a:t>economic system of the South became a dominate force in the United States </a:t>
            </a:r>
            <a:r>
              <a:rPr lang="en-US" dirty="0" smtClean="0"/>
              <a:t>economy</a:t>
            </a:r>
            <a:endParaRPr lang="en-US" dirty="0" smtClean="0"/>
          </a:p>
          <a:p>
            <a:pPr marL="800100" lvl="1" indent="-342900">
              <a:buFont typeface="+mj-lt"/>
              <a:buAutoNum type="alphaUcPeriod"/>
            </a:pPr>
            <a:r>
              <a:rPr lang="en-US" dirty="0" smtClean="0"/>
              <a:t>federal government’s power over the states was strengthened</a:t>
            </a:r>
          </a:p>
          <a:p>
            <a:pPr marL="800100" lvl="1" indent="-342900">
              <a:buFont typeface="+mj-lt"/>
              <a:buAutoNum type="alphaUcPeriod"/>
            </a:pPr>
            <a:r>
              <a:rPr lang="en-US" dirty="0" smtClean="0"/>
              <a:t>members of Congress from Southern States gained control of the legislative branch</a:t>
            </a:r>
          </a:p>
          <a:p>
            <a:pPr marL="800100" lvl="1" indent="-342900">
              <a:buFont typeface="+mj-lt"/>
              <a:buAutoNum type="alphaUcPeriod"/>
            </a:pPr>
            <a:r>
              <a:rPr lang="en-US" dirty="0" smtClean="0"/>
              <a:t>country’s industrial development came to a grinding halt</a:t>
            </a:r>
          </a:p>
          <a:p>
            <a:pPr marL="342900" indent="-342900">
              <a:buFont typeface="+mj-lt"/>
              <a:buAutoNum type="arabicPeriod"/>
            </a:pPr>
            <a:r>
              <a:rPr lang="en-US" dirty="0" smtClean="0"/>
              <a:t>Early in his Presidency, Lincoln declared that his primary goal as President was </a:t>
            </a:r>
            <a:r>
              <a:rPr lang="en-US" dirty="0" smtClean="0"/>
              <a:t>to:</a:t>
            </a:r>
            <a:endParaRPr lang="en-US" dirty="0" smtClean="0"/>
          </a:p>
          <a:p>
            <a:pPr marL="800100" lvl="1" indent="-342900">
              <a:buFont typeface="+mj-lt"/>
              <a:buAutoNum type="alphaUcPeriod"/>
            </a:pPr>
            <a:r>
              <a:rPr lang="en-US" dirty="0" smtClean="0"/>
              <a:t>enforce the Emancipation Proclamation</a:t>
            </a:r>
          </a:p>
          <a:p>
            <a:pPr marL="800100" lvl="1" indent="-342900">
              <a:buFont typeface="+mj-lt"/>
              <a:buAutoNum type="alphaUcPeriod"/>
            </a:pPr>
            <a:r>
              <a:rPr lang="en-US" dirty="0" smtClean="0"/>
              <a:t>preserve the Union</a:t>
            </a:r>
          </a:p>
          <a:p>
            <a:pPr marL="800100" lvl="1" indent="-342900">
              <a:buFont typeface="+mj-lt"/>
              <a:buAutoNum type="alphaUcPeriod"/>
            </a:pPr>
            <a:r>
              <a:rPr lang="en-US" dirty="0" smtClean="0"/>
              <a:t>end slavery throughout the entire country</a:t>
            </a:r>
          </a:p>
          <a:p>
            <a:pPr marL="800100" lvl="1" indent="-342900">
              <a:buFont typeface="+mj-lt"/>
              <a:buAutoNum type="alphaUcPeriod"/>
            </a:pPr>
            <a:r>
              <a:rPr lang="en-US" dirty="0" smtClean="0"/>
              <a:t>encourage sectionalism</a:t>
            </a:r>
          </a:p>
          <a:p>
            <a:pPr lvl="1"/>
            <a:endParaRPr lang="en-US" dirty="0" smtClean="0"/>
          </a:p>
          <a:p>
            <a:r>
              <a:rPr lang="en-US" dirty="0" smtClean="0"/>
              <a:t>[Use a pencil/pen and paper to answer the questions; then, click on the arrow to see the correct answers.]</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26</a:t>
            </a:fld>
            <a:endParaRPr lang="en-US" dirty="0"/>
          </a:p>
        </p:txBody>
      </p:sp>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1398912" y="4850249"/>
            <a:ext cx="7668888" cy="1169551"/>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Answers</a:t>
            </a:r>
          </a:p>
          <a:p>
            <a:pPr marL="228600" indent="-228600">
              <a:buAutoNum type="arabicPeriod"/>
            </a:pPr>
            <a:r>
              <a:rPr lang="en-US" sz="1400" dirty="0" smtClean="0">
                <a:latin typeface="Arial" panose="020B0604020202020204" pitchFamily="34" charset="0"/>
                <a:cs typeface="Arial" panose="020B0604020202020204" pitchFamily="34" charset="0"/>
              </a:rPr>
              <a:t>B. A major result of the Civil War was that the federal government’s power over the states was strengthened.</a:t>
            </a:r>
          </a:p>
          <a:p>
            <a:pPr marL="228600" indent="-228600">
              <a:buFontTx/>
              <a:buAutoNum type="arabicPeriod"/>
            </a:pPr>
            <a:r>
              <a:rPr lang="en-US" sz="1400" dirty="0" smtClean="0">
                <a:latin typeface="Arial" panose="020B0604020202020204" pitchFamily="34" charset="0"/>
                <a:cs typeface="Arial" panose="020B0604020202020204" pitchFamily="34" charset="0"/>
              </a:rPr>
              <a:t>B. Early in his Presidency, Lincoln declared that his primary goal as President was to preserve the Union.</a:t>
            </a:r>
          </a:p>
        </p:txBody>
      </p:sp>
      <p:pic>
        <p:nvPicPr>
          <p:cNvPr id="11" name="Picture 2" descr="C:\Users\drshellnut\AppData\Local\Microsoft\Windows\Temporary Internet Files\Content.IE5\DQOG79AS\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029200"/>
            <a:ext cx="822365" cy="822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95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143000"/>
            <a:ext cx="8458200" cy="4525963"/>
          </a:xfrm>
        </p:spPr>
        <p:txBody>
          <a:bodyPr>
            <a:normAutofit/>
          </a:bodyPr>
          <a:lstStyle/>
          <a:p>
            <a:pPr marL="342900" indent="-342900">
              <a:buAutoNum type="arabicPeriod" startAt="3"/>
            </a:pPr>
            <a:r>
              <a:rPr lang="en-US" dirty="0" smtClean="0"/>
              <a:t>Before the Civil War, slavery expanded in the South rather than the North because</a:t>
            </a:r>
          </a:p>
          <a:p>
            <a:pPr marL="800100" lvl="1" indent="-342900">
              <a:buFont typeface="+mj-lt"/>
              <a:buAutoNum type="alphaUcPeriod"/>
            </a:pPr>
            <a:r>
              <a:rPr lang="en-US" dirty="0" smtClean="0"/>
              <a:t>The Constitution contained a clause that outlawed the importation of slaves into the Northern States</a:t>
            </a:r>
          </a:p>
          <a:p>
            <a:pPr marL="800100" lvl="1" indent="-342900">
              <a:buFont typeface="+mj-lt"/>
              <a:buAutoNum type="alphaUcPeriod"/>
            </a:pPr>
            <a:r>
              <a:rPr lang="en-US" dirty="0" smtClean="0"/>
              <a:t>Congress passed a law forbidding slavery in the North</a:t>
            </a:r>
          </a:p>
          <a:p>
            <a:pPr marL="800100" lvl="1" indent="-342900">
              <a:buFont typeface="+mj-lt"/>
              <a:buAutoNum type="alphaUcPeriod"/>
            </a:pPr>
            <a:r>
              <a:rPr lang="en-US" dirty="0" smtClean="0"/>
              <a:t>Northern states passed an affirmative action legislation</a:t>
            </a:r>
          </a:p>
          <a:p>
            <a:pPr marL="800100" lvl="1" indent="-342900">
              <a:buFont typeface="+mj-lt"/>
              <a:buAutoNum type="alphaUcPeriod"/>
            </a:pPr>
            <a:r>
              <a:rPr lang="en-US" dirty="0" smtClean="0"/>
              <a:t>Geographic conditions in the South encouraged the development of large plantations</a:t>
            </a:r>
          </a:p>
          <a:p>
            <a:pPr marL="342900" indent="-342900">
              <a:buFont typeface="+mj-lt"/>
              <a:buAutoNum type="arabicPeriod" startAt="3"/>
            </a:pPr>
            <a:r>
              <a:rPr lang="en-US" dirty="0" smtClean="0"/>
              <a:t>Which argument did President Lincoln use against the secession of the Southern States?</a:t>
            </a:r>
          </a:p>
          <a:p>
            <a:pPr marL="800100" lvl="1" indent="-342900">
              <a:buFont typeface="+mj-lt"/>
              <a:buAutoNum type="alphaUcPeriod"/>
            </a:pPr>
            <a:r>
              <a:rPr lang="en-US" dirty="0" smtClean="0"/>
              <a:t>Slavery was not profitable.</a:t>
            </a:r>
          </a:p>
          <a:p>
            <a:pPr marL="800100" lvl="1" indent="-342900">
              <a:buFont typeface="+mj-lt"/>
              <a:buAutoNum type="alphaUcPeriod"/>
            </a:pPr>
            <a:r>
              <a:rPr lang="en-US" dirty="0" smtClean="0"/>
              <a:t>The government was a union of people and not states.</a:t>
            </a:r>
          </a:p>
          <a:p>
            <a:pPr marL="800100" lvl="1" indent="-342900">
              <a:buFont typeface="+mj-lt"/>
              <a:buAutoNum type="alphaUcPeriod"/>
            </a:pPr>
            <a:r>
              <a:rPr lang="en-US" dirty="0" smtClean="0"/>
              <a:t>The Southern states did not permit their people to vote on secession.</a:t>
            </a:r>
          </a:p>
          <a:p>
            <a:pPr marL="800100" lvl="1" indent="-342900">
              <a:buFont typeface="+mj-lt"/>
              <a:buAutoNum type="alphaUcPeriod"/>
            </a:pPr>
            <a:r>
              <a:rPr lang="en-US" dirty="0" smtClean="0"/>
              <a:t>As Commander in Chief, his duty was to defend the United States against foreign invasion.</a:t>
            </a:r>
          </a:p>
          <a:p>
            <a:pPr lvl="1"/>
            <a:endParaRPr lang="en-US" dirty="0" smtClean="0"/>
          </a:p>
          <a:p>
            <a:r>
              <a:rPr lang="en-US" dirty="0" smtClean="0"/>
              <a:t>[Use a pencil/pen and paper to answer the questions; then, click on the arrow to see the correct answers.]</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27</a:t>
            </a:fld>
            <a:endParaRPr lang="en-US" dirty="0"/>
          </a:p>
        </p:txBody>
      </p:sp>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1398912" y="5052536"/>
            <a:ext cx="7668888" cy="738664"/>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Answers</a:t>
            </a:r>
          </a:p>
          <a:p>
            <a:pPr marL="228600" indent="-228600"/>
            <a:r>
              <a:rPr lang="en-US" sz="1400" dirty="0" smtClean="0">
                <a:latin typeface="Arial" panose="020B0604020202020204" pitchFamily="34" charset="0"/>
                <a:cs typeface="Arial" panose="020B0604020202020204" pitchFamily="34" charset="0"/>
              </a:rPr>
              <a:t>3.	D. Geographic conditions in the South encouraged the development of large plantations.</a:t>
            </a:r>
          </a:p>
          <a:p>
            <a:pPr marL="228600" indent="-228600"/>
            <a:r>
              <a:rPr lang="en-US" sz="1400" dirty="0" smtClean="0">
                <a:latin typeface="Arial" panose="020B0604020202020204" pitchFamily="34" charset="0"/>
                <a:cs typeface="Arial" panose="020B0604020202020204" pitchFamily="34" charset="0"/>
              </a:rPr>
              <a:t>4.	B. The government was a union of people and not states.</a:t>
            </a:r>
          </a:p>
        </p:txBody>
      </p:sp>
      <p:pic>
        <p:nvPicPr>
          <p:cNvPr id="11" name="Picture 2" descr="C:\Users\drshellnut\AppData\Local\Microsoft\Windows\Temporary Internet Files\Content.IE5\DQOG79AS\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029200"/>
            <a:ext cx="822365" cy="822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95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792164"/>
          </a:xfrm>
        </p:spPr>
        <p:txBody>
          <a:bodyPr wrap="square"/>
          <a:lstStyle/>
          <a:p>
            <a:r>
              <a:rPr lang="en-US" dirty="0" smtClean="0"/>
              <a:t>Section Review</a:t>
            </a:r>
            <a:endParaRPr lang="en-US" dirty="0"/>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pPr marL="0" indent="0">
              <a:buNone/>
            </a:pPr>
            <a:r>
              <a:rPr lang="en-US" sz="1300" b="1" u="sng" dirty="0" smtClean="0">
                <a:latin typeface="Arial"/>
                <a:cs typeface="Arial"/>
              </a:rPr>
              <a:t>Civil War &amp; Reconstruction Period</a:t>
            </a:r>
          </a:p>
          <a:p>
            <a:r>
              <a:rPr lang="en-US" sz="1300" dirty="0" smtClean="0">
                <a:latin typeface="Arial"/>
                <a:cs typeface="Arial"/>
              </a:rPr>
              <a:t>Slavery</a:t>
            </a:r>
          </a:p>
          <a:p>
            <a:r>
              <a:rPr lang="en-US" sz="1300" dirty="0" smtClean="0">
                <a:latin typeface="Arial"/>
                <a:cs typeface="Arial"/>
              </a:rPr>
              <a:t>Abolitionist Movement</a:t>
            </a:r>
          </a:p>
          <a:p>
            <a:r>
              <a:rPr lang="en-US" sz="1300" dirty="0" smtClean="0">
                <a:latin typeface="Arial"/>
                <a:cs typeface="Arial"/>
              </a:rPr>
              <a:t>Emancipation Proclamation</a:t>
            </a:r>
          </a:p>
          <a:p>
            <a:r>
              <a:rPr lang="en-US" sz="1300" dirty="0" smtClean="0">
                <a:latin typeface="Arial"/>
                <a:cs typeface="Arial"/>
              </a:rPr>
              <a:t>Sectionalism</a:t>
            </a:r>
          </a:p>
          <a:p>
            <a:r>
              <a:rPr lang="en-US" sz="1300" dirty="0" smtClean="0">
                <a:latin typeface="Arial"/>
                <a:cs typeface="Arial"/>
              </a:rPr>
              <a:t>Civil War (1861-1865)</a:t>
            </a:r>
          </a:p>
          <a:p>
            <a:r>
              <a:rPr lang="en-US" sz="1300" dirty="0" smtClean="0">
                <a:latin typeface="Arial"/>
                <a:cs typeface="Arial"/>
              </a:rPr>
              <a:t>Slaves Freed During the Civil War</a:t>
            </a:r>
          </a:p>
          <a:p>
            <a:r>
              <a:rPr lang="en-US" sz="1300" dirty="0" smtClean="0">
                <a:latin typeface="Arial"/>
                <a:cs typeface="Arial"/>
              </a:rPr>
              <a:t>Reconstruction (1865-1877)</a:t>
            </a:r>
          </a:p>
          <a:p>
            <a:endParaRPr lang="en-US" sz="1300" dirty="0" smtClean="0">
              <a:solidFill>
                <a:srgbClr val="000000"/>
              </a:solidFill>
              <a:latin typeface="Arial"/>
              <a:ea typeface="Lucida Grande"/>
              <a:cs typeface="Arial"/>
            </a:endParaRPr>
          </a:p>
          <a:p>
            <a:pPr>
              <a:buNone/>
            </a:pPr>
            <a:r>
              <a:rPr lang="en-US" sz="1300" b="1" dirty="0" smtClean="0">
                <a:solidFill>
                  <a:srgbClr val="000000"/>
                </a:solidFill>
                <a:latin typeface="Arial"/>
                <a:ea typeface="Lucida Grande"/>
                <a:cs typeface="Arial"/>
              </a:rPr>
              <a:t>Image References:</a:t>
            </a:r>
          </a:p>
          <a:p>
            <a:pPr>
              <a:buNone/>
            </a:pPr>
            <a:r>
              <a:rPr lang="en-US" sz="1400" dirty="0" smtClean="0">
                <a:solidFill>
                  <a:srgbClr val="000000"/>
                </a:solidFill>
              </a:rPr>
              <a:t>The first slaves arrived in Jamestown, Virginia in 1619</a:t>
            </a:r>
          </a:p>
          <a:p>
            <a:pPr>
              <a:buNone/>
            </a:pPr>
            <a:r>
              <a:rPr lang="en-US" sz="1400" dirty="0" smtClean="0">
                <a:solidFill>
                  <a:srgbClr val="FF0000"/>
                </a:solidFill>
                <a:hlinkClick r:id="rId3"/>
              </a:rPr>
              <a:t>http://parksfacts.blogspot.com/2011/01/slave-trade.html</a:t>
            </a:r>
            <a:endParaRPr lang="en-US" sz="1400" dirty="0" smtClean="0">
              <a:solidFill>
                <a:srgbClr val="FF0000"/>
              </a:solidFill>
            </a:endParaRPr>
          </a:p>
          <a:p>
            <a:pPr>
              <a:buNone/>
            </a:pPr>
            <a:endParaRPr lang="en-US" sz="1400" dirty="0" smtClean="0">
              <a:solidFill>
                <a:srgbClr val="FF0000"/>
              </a:solidFill>
            </a:endParaRPr>
          </a:p>
          <a:p>
            <a:pPr>
              <a:buNone/>
            </a:pPr>
            <a:r>
              <a:rPr lang="en-US" sz="1400" dirty="0" smtClean="0">
                <a:solidFill>
                  <a:srgbClr val="000000"/>
                </a:solidFill>
              </a:rPr>
              <a:t>Abolitionist flyer inviting people to a meeting</a:t>
            </a:r>
          </a:p>
          <a:p>
            <a:pPr>
              <a:buNone/>
            </a:pPr>
            <a:r>
              <a:rPr lang="en-US" sz="1400" dirty="0" smtClean="0">
                <a:solidFill>
                  <a:srgbClr val="FF0000"/>
                </a:solidFill>
                <a:hlinkClick r:id="rId4"/>
              </a:rPr>
              <a:t>http://www.loc.gov/exhibits/african/afam005.html</a:t>
            </a:r>
            <a:endParaRPr lang="en-US" sz="1400" dirty="0" smtClean="0">
              <a:solidFill>
                <a:srgbClr val="FF0000"/>
              </a:solidFill>
            </a:endParaRPr>
          </a:p>
          <a:p>
            <a:pPr>
              <a:buNone/>
            </a:pPr>
            <a:r>
              <a:rPr lang="en-US" sz="1400" dirty="0" smtClean="0">
                <a:solidFill>
                  <a:srgbClr val="FF0000"/>
                </a:solidFill>
              </a:rPr>
              <a:t> </a:t>
            </a:r>
          </a:p>
          <a:p>
            <a:pPr>
              <a:buNone/>
            </a:pPr>
            <a:r>
              <a:rPr lang="en-US" sz="1400" dirty="0" smtClean="0">
                <a:solidFill>
                  <a:srgbClr val="000000"/>
                </a:solidFill>
              </a:rPr>
              <a:t>Abraham Lincoln</a:t>
            </a:r>
          </a:p>
          <a:p>
            <a:pPr>
              <a:buNone/>
            </a:pPr>
            <a:r>
              <a:rPr lang="en-US" sz="1400" dirty="0" smtClean="0">
                <a:solidFill>
                  <a:srgbClr val="FF0000"/>
                </a:solidFill>
                <a:hlinkClick r:id="rId5"/>
              </a:rPr>
              <a:t>http://www.politifact.com/wisconsin/statements/2013/apr/21/paul-ryan/lincoln-backed-slavery-measures-us-rep-paul-ryan-s/</a:t>
            </a:r>
            <a:endParaRPr lang="en-US" sz="1400" dirty="0" smtClean="0">
              <a:solidFill>
                <a:srgbClr val="FF0000"/>
              </a:solidFill>
            </a:endParaRPr>
          </a:p>
          <a:p>
            <a:pPr>
              <a:buNone/>
            </a:pPr>
            <a:endParaRPr lang="en-US" sz="1400" dirty="0" smtClean="0">
              <a:solidFill>
                <a:srgbClr val="FF0000"/>
              </a:solidFill>
            </a:endParaRPr>
          </a:p>
          <a:p>
            <a:pPr>
              <a:buNone/>
            </a:pPr>
            <a:r>
              <a:rPr lang="en-US" sz="1400" dirty="0" smtClean="0">
                <a:solidFill>
                  <a:srgbClr val="000000"/>
                </a:solidFill>
              </a:rPr>
              <a:t>South Carolinians crowd into the streets of Charleston in 1860 to hear speeches promoting secession</a:t>
            </a:r>
          </a:p>
          <a:p>
            <a:pPr>
              <a:buNone/>
            </a:pPr>
            <a:r>
              <a:rPr lang="en-US" sz="1400" dirty="0" smtClean="0">
                <a:solidFill>
                  <a:srgbClr val="000000"/>
                </a:solidFill>
                <a:hlinkClick r:id="rId6"/>
              </a:rPr>
              <a:t>http://www.civilwar.org/education/history/civil-war-overview/statesrights.html</a:t>
            </a:r>
            <a:endParaRPr lang="en-US" sz="1400" dirty="0" smtClean="0">
              <a:solidFill>
                <a:srgbClr val="000000"/>
              </a:solidFill>
            </a:endParaRPr>
          </a:p>
          <a:p>
            <a:pPr>
              <a:buNone/>
            </a:pPr>
            <a:endParaRPr lang="en-US" sz="1400" dirty="0" smtClean="0">
              <a:solidFill>
                <a:srgbClr val="000000"/>
              </a:solidFill>
            </a:endParaRPr>
          </a:p>
          <a:p>
            <a:pPr>
              <a:buNone/>
            </a:pPr>
            <a:r>
              <a:rPr lang="en-US" sz="1400" dirty="0" smtClean="0">
                <a:solidFill>
                  <a:srgbClr val="000000"/>
                </a:solidFill>
              </a:rPr>
              <a:t>Carpetbaggers and Scalawags</a:t>
            </a:r>
          </a:p>
          <a:p>
            <a:pPr>
              <a:buNone/>
            </a:pPr>
            <a:r>
              <a:rPr lang="en-US" sz="1400" dirty="0" smtClean="0">
                <a:solidFill>
                  <a:srgbClr val="000000"/>
                </a:solidFill>
                <a:hlinkClick r:id="rId7"/>
              </a:rPr>
              <a:t>http://www.google.com/imgres?imgurl=https://media2.wnyc.org/i/raw/photologue/photos/Carpetbagger.jpg&amp;imgrefurl=http://www.wnyc.org/story/136776-will-travel-district/&amp;h=250&amp;w=201&amp;tbnid=NJkTCvT8yicYSM:&amp;zoom=1&amp;tbnh=160&amp;tbnw=128&amp;usg=__eEauCzA7FUK6XjqfY5Qqd9GA5G8=&amp;docid=eZsUbbXQJQL8JM&amp;itg=1</a:t>
            </a:r>
            <a:endParaRPr lang="en-US" sz="1400" dirty="0" smtClean="0">
              <a:solidFill>
                <a:srgbClr val="000000"/>
              </a:solidFill>
            </a:endParaRPr>
          </a:p>
          <a:p>
            <a:pPr>
              <a:buNone/>
            </a:pPr>
            <a:endParaRPr lang="en-US" sz="1400" dirty="0" smtClean="0">
              <a:solidFill>
                <a:srgbClr val="FF0000"/>
              </a:solidFill>
            </a:endParaRPr>
          </a:p>
          <a:p>
            <a:pPr>
              <a:buNone/>
            </a:pPr>
            <a:endParaRPr lang="en-US" sz="1400" dirty="0" smtClean="0">
              <a:solidFill>
                <a:srgbClr val="FF0000"/>
              </a:solidFill>
            </a:endParaRPr>
          </a:p>
          <a:p>
            <a:pPr>
              <a:buNone/>
            </a:pPr>
            <a:endParaRPr lang="en-US" sz="1400" dirty="0" smtClean="0">
              <a:solidFill>
                <a:srgbClr val="FF0000"/>
              </a:solidFill>
            </a:endParaRPr>
          </a:p>
          <a:p>
            <a:pPr>
              <a:buNone/>
            </a:pPr>
            <a:endParaRPr lang="en-US" sz="1400" dirty="0" smtClean="0">
              <a:solidFill>
                <a:srgbClr val="000000"/>
              </a:solidFill>
            </a:endParaRPr>
          </a:p>
          <a:p>
            <a:pPr>
              <a:buNone/>
            </a:pPr>
            <a:endParaRPr lang="en-US" sz="1400" dirty="0" smtClean="0">
              <a:solidFill>
                <a:srgbClr val="000000"/>
              </a:solidFill>
            </a:endParaRPr>
          </a:p>
          <a:p>
            <a:pPr>
              <a:buNone/>
            </a:pPr>
            <a:endParaRPr lang="en-US" sz="1400" u="sng" dirty="0" smtClean="0">
              <a:solidFill>
                <a:srgbClr val="0000FF"/>
              </a:solidFill>
            </a:endParaRPr>
          </a:p>
          <a:p>
            <a:pPr>
              <a:buNone/>
            </a:pPr>
            <a:endParaRPr lang="en-US" sz="1400" u="sng" dirty="0" smtClean="0">
              <a:solidFill>
                <a:srgbClr val="0000FF"/>
              </a:solidFill>
            </a:endParaRPr>
          </a:p>
          <a:p>
            <a:pPr>
              <a:buNone/>
            </a:pPr>
            <a:endParaRPr lang="en-US" sz="1400" b="1" u="sng" dirty="0" smtClean="0">
              <a:solidFill>
                <a:srgbClr val="3366FF"/>
              </a:solidFill>
            </a:endParaRPr>
          </a:p>
          <a:p>
            <a:pPr>
              <a:buNone/>
            </a:pPr>
            <a:endParaRPr lang="en-US" sz="1400" b="1" u="sng" dirty="0" smtClean="0">
              <a:solidFill>
                <a:srgbClr val="3366FF"/>
              </a:solidFill>
            </a:endParaRPr>
          </a:p>
          <a:p>
            <a:pPr>
              <a:buNone/>
            </a:pPr>
            <a:endParaRPr lang="en-US" sz="1300" dirty="0" smtClean="0">
              <a:solidFill>
                <a:srgbClr val="000000"/>
              </a:solidFill>
              <a:latin typeface="Arial"/>
              <a:ea typeface="Lucida Grande"/>
              <a:cs typeface="Arial"/>
            </a:endParaRPr>
          </a:p>
          <a:p>
            <a:pPr>
              <a:buNone/>
            </a:pPr>
            <a:endParaRPr lang="en-US" sz="1300" dirty="0" smtClean="0">
              <a:solidFill>
                <a:srgbClr val="000000"/>
              </a:solidFill>
              <a:latin typeface="Arial"/>
              <a:ea typeface="Lucida Grande"/>
              <a:cs typeface="Arial"/>
            </a:endParaRPr>
          </a:p>
          <a:p>
            <a:pPr>
              <a:buNone/>
            </a:pPr>
            <a:endParaRPr lang="en-US" sz="1400" dirty="0" smtClean="0">
              <a:solidFill>
                <a:srgbClr val="000000"/>
              </a:solidFill>
              <a:latin typeface="Lucida Grande"/>
              <a:ea typeface="Lucida Grande"/>
              <a:cs typeface="Lucida Grande"/>
            </a:endParaRPr>
          </a:p>
          <a:p>
            <a:pPr>
              <a:buNone/>
            </a:pPr>
            <a:endParaRPr lang="en-US" sz="1400" dirty="0" smtClean="0">
              <a:solidFill>
                <a:srgbClr val="000000"/>
              </a:solidFill>
              <a:latin typeface="Lucida Grande"/>
              <a:ea typeface="Lucida Grande"/>
              <a:cs typeface="Lucida Grande"/>
            </a:endParaRPr>
          </a:p>
          <a:p>
            <a:pPr>
              <a:buNone/>
            </a:pPr>
            <a:endParaRPr lang="en-US" sz="1400" dirty="0" smtClean="0">
              <a:solidFill>
                <a:srgbClr val="000000"/>
              </a:solidFill>
              <a:latin typeface="Arial"/>
              <a:ea typeface="Lucida Grande"/>
              <a:cs typeface="Arial"/>
            </a:endParaRPr>
          </a:p>
          <a:p>
            <a:pPr>
              <a:buNone/>
            </a:pPr>
            <a:endParaRPr lang="en-US" sz="1400" dirty="0" smtClean="0">
              <a:solidFill>
                <a:srgbClr val="000000"/>
              </a:solidFill>
              <a:latin typeface="Arial"/>
              <a:ea typeface="Lucida Grande"/>
              <a:cs typeface="Arial"/>
            </a:endParaRPr>
          </a:p>
          <a:p>
            <a:pPr>
              <a:buNone/>
            </a:pPr>
            <a:endParaRPr lang="en-US" dirty="0" smtClean="0">
              <a:solidFill>
                <a:srgbClr val="000000"/>
              </a:solidFill>
              <a:latin typeface="Lucida Grande"/>
              <a:ea typeface="Lucida Grande"/>
              <a:cs typeface="Lucida Grande"/>
            </a:endParaRPr>
          </a:p>
          <a:p>
            <a:pPr>
              <a:buNone/>
            </a:pPr>
            <a:endParaRPr lang="en-US" dirty="0" smtClean="0"/>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28</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Tree>
    <p:custDataLst>
      <p:tags r:id="rId1"/>
    </p:custDataLst>
    <p:extLst>
      <p:ext uri="{BB962C8B-B14F-4D97-AF65-F5344CB8AC3E}">
        <p14:creationId xmlns:p14="http://schemas.microsoft.com/office/powerpoint/2010/main" val="94480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Civil Rights Movement</a:t>
            </a:r>
            <a:endParaRPr lang="en-US" dirty="0"/>
          </a:p>
        </p:txBody>
      </p:sp>
      <p:sp>
        <p:nvSpPr>
          <p:cNvPr id="3" name="Content Placeholder 2"/>
          <p:cNvSpPr>
            <a:spLocks noGrp="1"/>
          </p:cNvSpPr>
          <p:nvPr>
            <p:ph type="body" sz="half" idx="2"/>
          </p:nvPr>
        </p:nvSpPr>
        <p:spPr>
          <a:xfrm>
            <a:off x="457200" y="1189037"/>
            <a:ext cx="8534400" cy="4525963"/>
          </a:xfrm>
        </p:spPr>
        <p:txBody>
          <a:bodyPr/>
          <a:lstStyle/>
          <a:p>
            <a:pPr>
              <a:spcAft>
                <a:spcPts val="1200"/>
              </a:spcAft>
            </a:pPr>
            <a:r>
              <a:rPr lang="en-US" dirty="0" smtClean="0"/>
              <a:t>The following slides will review the Civil Rights movement and its impact on U.S. History.</a:t>
            </a:r>
          </a:p>
          <a:p>
            <a:endParaRPr lang="en-US" b="1" dirty="0" smtClean="0">
              <a:solidFill>
                <a:srgbClr val="000000"/>
              </a:solidFill>
            </a:endParaRPr>
          </a:p>
          <a:p>
            <a:r>
              <a:rPr lang="en-US" b="1" dirty="0" smtClean="0">
                <a:solidFill>
                  <a:srgbClr val="000000"/>
                </a:solidFill>
              </a:rPr>
              <a:t>Students </a:t>
            </a:r>
            <a:r>
              <a:rPr lang="en-US" b="1" dirty="0">
                <a:solidFill>
                  <a:srgbClr val="000000"/>
                </a:solidFill>
              </a:rPr>
              <a:t>should be able to</a:t>
            </a:r>
            <a:r>
              <a:rPr lang="en-US" b="1" dirty="0" smtClean="0">
                <a:solidFill>
                  <a:srgbClr val="000000"/>
                </a:solidFill>
              </a:rPr>
              <a:t> examine key components of the Civil Rights movement.</a:t>
            </a:r>
          </a:p>
        </p:txBody>
      </p:sp>
      <p:sp>
        <p:nvSpPr>
          <p:cNvPr id="4" name="Slide Number Placeholder 3"/>
          <p:cNvSpPr>
            <a:spLocks noGrp="1"/>
          </p:cNvSpPr>
          <p:nvPr>
            <p:ph type="sldNum" sz="quarter" idx="12"/>
          </p:nvPr>
        </p:nvSpPr>
        <p:spPr/>
        <p:txBody>
          <a:bodyPr/>
          <a:lstStyle/>
          <a:p>
            <a:fld id="{928B5706-1A6D-4657-BE0C-7145DCA9DD4D}" type="slidenum">
              <a:rPr lang="en-US" smtClean="0"/>
              <a:pPr/>
              <a:t>29</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3" name="5-Point Star 12"/>
          <p:cNvSpPr/>
          <p:nvPr/>
        </p:nvSpPr>
        <p:spPr>
          <a:xfrm>
            <a:off x="762000" y="3352800"/>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33399" y="3657600"/>
            <a:ext cx="4191001" cy="381000"/>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0510877"/>
              </p:ext>
            </p:extLst>
          </p:nvPr>
        </p:nvGraphicFramePr>
        <p:xfrm>
          <a:off x="533400" y="2971800"/>
          <a:ext cx="8305800" cy="3013760"/>
        </p:xfrm>
        <a:graphic>
          <a:graphicData uri="http://schemas.openxmlformats.org/drawingml/2006/table">
            <a:tbl>
              <a:tblPr firstRow="1" bandRow="1">
                <a:effectLst>
                  <a:innerShdw blurRad="114300">
                    <a:prstClr val="black"/>
                  </a:innerShdw>
                </a:effectLst>
                <a:tableStyleId>{5C22544A-7EE6-4342-B048-85BDC9FD1C3A}</a:tableStyleId>
              </a:tblPr>
              <a:tblGrid>
                <a:gridCol w="4196643"/>
                <a:gridCol w="4109157"/>
              </a:tblGrid>
              <a:tr h="1916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solidFill>
                        </a:rPr>
                        <a:t>     </a:t>
                      </a:r>
                      <a:r>
                        <a:rPr lang="en-US" sz="1800" b="0" dirty="0" smtClean="0">
                          <a:solidFill>
                            <a:schemeClr val="bg1"/>
                          </a:solidFill>
                        </a:rPr>
                        <a:t>Revolutionary </a:t>
                      </a:r>
                      <a:r>
                        <a:rPr lang="en-US" sz="1800" b="0" dirty="0" smtClean="0">
                          <a:solidFill>
                            <a:schemeClr val="bg1"/>
                          </a:solidFill>
                        </a:rPr>
                        <a:t>&amp; Early Republic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Significant Events</a:t>
                      </a:r>
                      <a:r>
                        <a:rPr lang="en-US" sz="1800" b="0" i="0" baseline="0" dirty="0" smtClean="0">
                          <a:solidFill>
                            <a:schemeClr val="bg1"/>
                          </a:solidFill>
                        </a:rPr>
                        <a:t> of Civil Rights</a:t>
                      </a:r>
                      <a:endParaRPr lang="en-US" sz="1800" b="0" i="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Women’s Suffrage</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Civil </a:t>
                      </a:r>
                      <a:r>
                        <a:rPr lang="en-US" sz="1800" b="0" dirty="0" smtClean="0">
                          <a:solidFill>
                            <a:schemeClr val="bg1"/>
                          </a:solidFill>
                        </a:rPr>
                        <a:t>War &amp; Reconstruction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Civil </a:t>
                      </a:r>
                      <a:r>
                        <a:rPr lang="en-US" b="1" dirty="0" smtClean="0">
                          <a:solidFill>
                            <a:schemeClr val="bg1"/>
                          </a:solidFill>
                        </a:rPr>
                        <a:t>Rights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Immigration</a:t>
                      </a:r>
                      <a:r>
                        <a:rPr lang="en-US" sz="1800" b="0" baseline="0" dirty="0" smtClean="0">
                          <a:solidFill>
                            <a:schemeClr val="bg1"/>
                          </a:solidFill>
                        </a:rPr>
                        <a:t> </a:t>
                      </a:r>
                      <a:r>
                        <a:rPr lang="en-US" sz="1800" b="0" baseline="0" dirty="0" smtClean="0">
                          <a:solidFill>
                            <a:schemeClr val="bg1"/>
                          </a:solidFill>
                        </a:rPr>
                        <a:t>of Eastern </a:t>
                      </a:r>
                      <a:r>
                        <a:rPr lang="en-US" sz="1800" b="0" dirty="0" smtClean="0">
                          <a:solidFill>
                            <a:schemeClr val="bg1"/>
                          </a:solidFill>
                        </a:rPr>
                        <a:t>Europeans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20040">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 name="Rectangle 13"/>
          <p:cNvSpPr/>
          <p:nvPr/>
        </p:nvSpPr>
        <p:spPr>
          <a:xfrm>
            <a:off x="533399" y="5246080"/>
            <a:ext cx="4191001" cy="756456"/>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592392" y="4756640"/>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533398" y="2957052"/>
            <a:ext cx="4191001" cy="1524001"/>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1447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U.S. History Topics</a:t>
            </a:r>
            <a:endParaRPr lang="en-US" dirty="0"/>
          </a:p>
        </p:txBody>
      </p:sp>
      <p:sp>
        <p:nvSpPr>
          <p:cNvPr id="3" name="Content Placeholder 2"/>
          <p:cNvSpPr>
            <a:spLocks noGrp="1"/>
          </p:cNvSpPr>
          <p:nvPr>
            <p:ph idx="1"/>
          </p:nvPr>
        </p:nvSpPr>
        <p:spPr>
          <a:xfrm>
            <a:off x="457200" y="1447800"/>
            <a:ext cx="8229600" cy="990600"/>
          </a:xfrm>
        </p:spPr>
        <p:txBody>
          <a:bodyPr/>
          <a:lstStyle/>
          <a:p>
            <a:pPr marL="0" indent="0">
              <a:spcAft>
                <a:spcPts val="600"/>
              </a:spcAft>
              <a:buNone/>
            </a:pPr>
            <a:r>
              <a:rPr lang="en-US" dirty="0" smtClean="0"/>
              <a:t>This lesson is structured in a way to allow the learner to focus on certain events in U.S. History.  The following topics and time periods will be reviewed in this lesson. </a:t>
            </a:r>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99523865"/>
              </p:ext>
            </p:extLst>
          </p:nvPr>
        </p:nvGraphicFramePr>
        <p:xfrm>
          <a:off x="533400" y="2701240"/>
          <a:ext cx="8382000" cy="3013760"/>
        </p:xfrm>
        <a:graphic>
          <a:graphicData uri="http://schemas.openxmlformats.org/drawingml/2006/table">
            <a:tbl>
              <a:tblPr firstRow="1" bandRow="1">
                <a:effectLst>
                  <a:innerShdw blurRad="114300">
                    <a:prstClr val="black"/>
                  </a:innerShdw>
                </a:effectLst>
                <a:tableStyleId>{5C22544A-7EE6-4342-B048-85BDC9FD1C3A}</a:tableStyleId>
              </a:tblPr>
              <a:tblGrid>
                <a:gridCol w="4191000"/>
                <a:gridCol w="4191000"/>
              </a:tblGrid>
              <a:tr h="191648">
                <a:tc rowSpan="2">
                  <a:txBody>
                    <a:bodyPr/>
                    <a:lstStyle/>
                    <a:p>
                      <a:pPr marL="9144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solidFill>
                            <a:schemeClr val="bg1"/>
                          </a:solidFill>
                        </a:rPr>
                        <a:t>   Revolutionary &amp; Early Republic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solidFill>
                            <a:schemeClr val="bg1"/>
                          </a:solidFill>
                        </a:rPr>
                        <a:t>Civil War &amp; Reconstruction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53735">
                            <a:shade val="30000"/>
                            <a:satMod val="115000"/>
                          </a:srgbClr>
                        </a:gs>
                        <a:gs pos="50000">
                          <a:srgbClr val="953735">
                            <a:shade val="67500"/>
                            <a:satMod val="115000"/>
                          </a:srgbClr>
                        </a:gs>
                        <a:gs pos="100000">
                          <a:srgbClr val="953735">
                            <a:shade val="100000"/>
                            <a:satMod val="115000"/>
                          </a:srgbClr>
                        </a:gs>
                      </a:gsLst>
                      <a:lin ang="0" scaled="1"/>
                      <a:tileRect/>
                    </a:gradFill>
                  </a:tcPr>
                </a:tc>
              </a:tr>
              <a:tr h="383296">
                <a:tc vMerge="1">
                  <a:txBody>
                    <a:bodyPr/>
                    <a:lstStyle/>
                    <a:p>
                      <a:pPr algn="ct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solidFill>
                            <a:schemeClr val="bg1"/>
                          </a:solidFill>
                        </a:rPr>
                        <a:t>Civil Rights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1648">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solidFill>
                            <a:schemeClr val="bg1"/>
                          </a:solidFill>
                        </a:rPr>
                        <a:t>Immigration</a:t>
                      </a:r>
                      <a:r>
                        <a:rPr lang="en-US" sz="1800" b="1" baseline="0" dirty="0" smtClean="0">
                          <a:solidFill>
                            <a:schemeClr val="bg1"/>
                          </a:solidFill>
                        </a:rPr>
                        <a:t> of Eastern </a:t>
                      </a:r>
                      <a:r>
                        <a:rPr lang="en-US" sz="1800" b="1" dirty="0" smtClean="0">
                          <a:solidFill>
                            <a:schemeClr val="bg1"/>
                          </a:solidFill>
                        </a:rPr>
                        <a:t>Europeans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191648">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ustDataLst>
      <p:tags r:id="rId1"/>
    </p:custDataLst>
    <p:extLst>
      <p:ext uri="{BB962C8B-B14F-4D97-AF65-F5344CB8AC3E}">
        <p14:creationId xmlns:p14="http://schemas.microsoft.com/office/powerpoint/2010/main" val="2554078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0"/>
            <a:ext cx="8229600" cy="946150"/>
          </a:xfrm>
        </p:spPr>
        <p:txBody>
          <a:bodyPr/>
          <a:lstStyle/>
          <a:p>
            <a:r>
              <a:rPr lang="en-US" dirty="0" smtClean="0"/>
              <a:t>Civil Rights Movement</a:t>
            </a:r>
            <a:endParaRPr lang="en-US" dirty="0"/>
          </a:p>
        </p:txBody>
      </p:sp>
      <p:sp>
        <p:nvSpPr>
          <p:cNvPr id="3" name="Text Placeholder 2"/>
          <p:cNvSpPr>
            <a:spLocks noGrp="1"/>
          </p:cNvSpPr>
          <p:nvPr>
            <p:ph type="body" sz="half" idx="2"/>
          </p:nvPr>
        </p:nvSpPr>
        <p:spPr>
          <a:xfrm>
            <a:off x="457200" y="1219200"/>
            <a:ext cx="8458200" cy="685800"/>
          </a:xfrm>
        </p:spPr>
        <p:txBody>
          <a:bodyPr/>
          <a:lstStyle/>
          <a:p>
            <a:r>
              <a:rPr lang="en-US" dirty="0" smtClean="0"/>
              <a:t>Click on each of the </a:t>
            </a:r>
            <a:r>
              <a:rPr lang="en-US" b="1" dirty="0" smtClean="0">
                <a:solidFill>
                  <a:srgbClr val="FF0000"/>
                </a:solidFill>
              </a:rPr>
              <a:t>Key Terms </a:t>
            </a:r>
            <a:r>
              <a:rPr lang="en-US" dirty="0" smtClean="0"/>
              <a:t>below to display the definition or brief description of the event.</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
        <p:nvSpPr>
          <p:cNvPr id="6" name="Rectangle 5"/>
          <p:cNvSpPr/>
          <p:nvPr/>
        </p:nvSpPr>
        <p:spPr>
          <a:xfrm>
            <a:off x="533400" y="259574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Civil Rights</a:t>
            </a:r>
            <a:endParaRPr lang="en-US" b="1" dirty="0"/>
          </a:p>
        </p:txBody>
      </p:sp>
      <p:sp>
        <p:nvSpPr>
          <p:cNvPr id="7" name="Rectangle 6"/>
          <p:cNvSpPr/>
          <p:nvPr/>
        </p:nvSpPr>
        <p:spPr>
          <a:xfrm>
            <a:off x="3454908" y="2596882"/>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Jim Crow Laws</a:t>
            </a:r>
            <a:endParaRPr lang="en-US" b="1" dirty="0"/>
          </a:p>
        </p:txBody>
      </p:sp>
      <p:sp>
        <p:nvSpPr>
          <p:cNvPr id="8" name="Rectangle 7"/>
          <p:cNvSpPr/>
          <p:nvPr/>
        </p:nvSpPr>
        <p:spPr>
          <a:xfrm>
            <a:off x="6304128" y="259574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Women’s Suffrage</a:t>
            </a:r>
            <a:endParaRPr lang="en-US" b="1" dirty="0"/>
          </a:p>
        </p:txBody>
      </p:sp>
      <p:sp>
        <p:nvSpPr>
          <p:cNvPr id="9" name="Rectangle 8"/>
          <p:cNvSpPr/>
          <p:nvPr/>
        </p:nvSpPr>
        <p:spPr>
          <a:xfrm>
            <a:off x="1917192" y="3791358"/>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Plessy vs. Ferguson</a:t>
            </a:r>
            <a:endParaRPr lang="en-US" b="1" dirty="0"/>
          </a:p>
        </p:txBody>
      </p:sp>
      <p:sp>
        <p:nvSpPr>
          <p:cNvPr id="10" name="Rectangle 9"/>
          <p:cNvSpPr/>
          <p:nvPr/>
        </p:nvSpPr>
        <p:spPr>
          <a:xfrm>
            <a:off x="4999061" y="3791358"/>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Brown vs. Board of Education</a:t>
            </a:r>
            <a:endParaRPr lang="en-US" b="1" dirty="0"/>
          </a:p>
        </p:txBody>
      </p:sp>
      <p:sp>
        <p:nvSpPr>
          <p:cNvPr id="23" name="Rounded Rectangle 22"/>
          <p:cNvSpPr/>
          <p:nvPr/>
        </p:nvSpPr>
        <p:spPr>
          <a:xfrm>
            <a:off x="266218" y="2133600"/>
            <a:ext cx="2653767"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A50021"/>
                </a:solidFill>
              </a:rPr>
              <a:t>Civil Rights </a:t>
            </a:r>
            <a:r>
              <a:rPr lang="en-US" sz="1600" dirty="0" smtClean="0"/>
              <a:t>are the rights of citizens to political and social freedom and equality.</a:t>
            </a:r>
            <a:endParaRPr lang="en-US" sz="1600" dirty="0"/>
          </a:p>
        </p:txBody>
      </p:sp>
      <p:sp>
        <p:nvSpPr>
          <p:cNvPr id="24" name="Rounded Rectangle 23"/>
          <p:cNvSpPr/>
          <p:nvPr/>
        </p:nvSpPr>
        <p:spPr>
          <a:xfrm>
            <a:off x="2919985" y="2140177"/>
            <a:ext cx="3579907"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The </a:t>
            </a:r>
            <a:r>
              <a:rPr lang="en-US" sz="1600" b="1" dirty="0" smtClean="0">
                <a:solidFill>
                  <a:srgbClr val="A50021"/>
                </a:solidFill>
              </a:rPr>
              <a:t>Jim Crow Laws</a:t>
            </a:r>
            <a:r>
              <a:rPr lang="en-US" sz="1600" dirty="0">
                <a:solidFill>
                  <a:srgbClr val="A50021"/>
                </a:solidFill>
              </a:rPr>
              <a:t> </a:t>
            </a:r>
            <a:r>
              <a:rPr lang="en-US" sz="1600" dirty="0" smtClean="0"/>
              <a:t>were a series of </a:t>
            </a:r>
            <a:r>
              <a:rPr lang="en-US" sz="1600" dirty="0"/>
              <a:t>racial </a:t>
            </a:r>
            <a:r>
              <a:rPr lang="en-US" sz="1600" dirty="0" smtClean="0"/>
              <a:t>segregation</a:t>
            </a:r>
            <a:r>
              <a:rPr lang="en-US" sz="1600" dirty="0"/>
              <a:t> laws </a:t>
            </a:r>
            <a:r>
              <a:rPr lang="en-US" sz="1600" dirty="0" smtClean="0"/>
              <a:t>(state and local) after </a:t>
            </a:r>
            <a:r>
              <a:rPr lang="en-US" sz="1600" dirty="0"/>
              <a:t>the Reconstruction period in Southern United </a:t>
            </a:r>
            <a:r>
              <a:rPr lang="en-US" sz="1600" dirty="0" smtClean="0"/>
              <a:t>States until </a:t>
            </a:r>
            <a:r>
              <a:rPr lang="en-US" sz="1600" b="1" dirty="0" smtClean="0"/>
              <a:t>1965</a:t>
            </a:r>
            <a:r>
              <a:rPr lang="en-US" sz="1600" dirty="0" smtClean="0"/>
              <a:t>.</a:t>
            </a:r>
            <a:endParaRPr lang="en-US" sz="1600" dirty="0"/>
          </a:p>
        </p:txBody>
      </p:sp>
      <p:sp>
        <p:nvSpPr>
          <p:cNvPr id="25" name="Rounded Rectangle 24"/>
          <p:cNvSpPr/>
          <p:nvPr/>
        </p:nvSpPr>
        <p:spPr>
          <a:xfrm>
            <a:off x="6499892" y="2140177"/>
            <a:ext cx="2644107"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rPr>
              <a:t>Women’s Suffrage </a:t>
            </a:r>
            <a:r>
              <a:rPr lang="en-US" sz="1600" dirty="0" smtClean="0"/>
              <a:t>is </a:t>
            </a:r>
            <a:r>
              <a:rPr lang="en-US" sz="1600" dirty="0">
                <a:solidFill>
                  <a:schemeClr val="bg1"/>
                </a:solidFill>
              </a:rPr>
              <a:t>the right of women to vote and to stand </a:t>
            </a:r>
            <a:r>
              <a:rPr lang="en-US" sz="1600" dirty="0"/>
              <a:t>for electoral </a:t>
            </a:r>
            <a:r>
              <a:rPr lang="en-US" sz="1600" dirty="0" smtClean="0"/>
              <a:t>office</a:t>
            </a:r>
            <a:endParaRPr lang="en-US" sz="1600" dirty="0"/>
          </a:p>
        </p:txBody>
      </p:sp>
      <p:sp>
        <p:nvSpPr>
          <p:cNvPr id="26" name="Rounded Rectangle 25"/>
          <p:cNvSpPr/>
          <p:nvPr/>
        </p:nvSpPr>
        <p:spPr>
          <a:xfrm>
            <a:off x="652965" y="3514545"/>
            <a:ext cx="4068421"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rPr>
              <a:t>Plessy vs. Ferguson</a:t>
            </a:r>
            <a:r>
              <a:rPr lang="en-US" sz="1600" dirty="0"/>
              <a:t> </a:t>
            </a:r>
            <a:r>
              <a:rPr lang="en-US" sz="1600" dirty="0" smtClean="0"/>
              <a:t>was </a:t>
            </a:r>
            <a:r>
              <a:rPr lang="en-US" sz="1600" dirty="0"/>
              <a:t>a landmark </a:t>
            </a:r>
            <a:r>
              <a:rPr lang="en-US" sz="1600" dirty="0" smtClean="0"/>
              <a:t>U.S. Supreme </a:t>
            </a:r>
            <a:r>
              <a:rPr lang="en-US" sz="1600" dirty="0"/>
              <a:t>Court </a:t>
            </a:r>
            <a:r>
              <a:rPr lang="en-US" sz="1600" dirty="0" smtClean="0"/>
              <a:t>decision in </a:t>
            </a:r>
            <a:r>
              <a:rPr lang="en-US" sz="1600" b="1" dirty="0" smtClean="0"/>
              <a:t>1896</a:t>
            </a:r>
            <a:r>
              <a:rPr lang="en-US" sz="1600" dirty="0" smtClean="0"/>
              <a:t> </a:t>
            </a:r>
            <a:r>
              <a:rPr lang="en-US" sz="1600" dirty="0"/>
              <a:t>upholding the </a:t>
            </a:r>
            <a:r>
              <a:rPr lang="en-US" sz="1600" dirty="0" smtClean="0"/>
              <a:t>constitutionality of </a:t>
            </a:r>
            <a:r>
              <a:rPr lang="en-US" sz="1600" dirty="0"/>
              <a:t>state laws requiring racial segregation in public facilities under the doctrine of "separate but equal</a:t>
            </a:r>
            <a:r>
              <a:rPr lang="en-US" sz="1600" dirty="0" smtClean="0"/>
              <a:t>.”</a:t>
            </a:r>
            <a:endParaRPr lang="en-US" sz="1600" dirty="0"/>
          </a:p>
        </p:txBody>
      </p:sp>
      <p:sp>
        <p:nvSpPr>
          <p:cNvPr id="27" name="Rounded Rectangle 26"/>
          <p:cNvSpPr/>
          <p:nvPr/>
        </p:nvSpPr>
        <p:spPr>
          <a:xfrm>
            <a:off x="4721386" y="3521122"/>
            <a:ext cx="4045526"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A50021"/>
                </a:solidFill>
              </a:rPr>
              <a:t>Brown vs. Board of Education </a:t>
            </a:r>
            <a:r>
              <a:rPr lang="en-US" sz="1600" dirty="0" smtClean="0"/>
              <a:t>was </a:t>
            </a:r>
            <a:r>
              <a:rPr lang="en-US" sz="1600" dirty="0"/>
              <a:t>a landmark </a:t>
            </a:r>
            <a:r>
              <a:rPr lang="en-US" sz="1600" dirty="0" smtClean="0"/>
              <a:t>U.S. Supreme </a:t>
            </a:r>
            <a:r>
              <a:rPr lang="en-US" sz="1600" dirty="0"/>
              <a:t>Court case </a:t>
            </a:r>
            <a:r>
              <a:rPr lang="en-US" sz="1600" dirty="0" smtClean="0"/>
              <a:t>in </a:t>
            </a:r>
            <a:r>
              <a:rPr lang="en-US" sz="1600" b="1" dirty="0" smtClean="0"/>
              <a:t>1954</a:t>
            </a:r>
            <a:r>
              <a:rPr lang="en-US" sz="1600" dirty="0" smtClean="0"/>
              <a:t> in which </a:t>
            </a:r>
            <a:r>
              <a:rPr lang="en-US" sz="1600" dirty="0"/>
              <a:t>the Court declared state laws establishing separate public schools for black and white students to be unconstitutional.</a:t>
            </a:r>
          </a:p>
        </p:txBody>
      </p:sp>
    </p:spTree>
    <p:custDataLst>
      <p:tags r:id="rId1"/>
    </p:custDataLst>
    <p:extLst>
      <p:ext uri="{BB962C8B-B14F-4D97-AF65-F5344CB8AC3E}">
        <p14:creationId xmlns:p14="http://schemas.microsoft.com/office/powerpoint/2010/main" val="3207825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Civil Rights Movement</a:t>
            </a:r>
            <a:endParaRPr lang="en-US" dirty="0"/>
          </a:p>
        </p:txBody>
      </p:sp>
      <p:sp>
        <p:nvSpPr>
          <p:cNvPr id="3" name="Content Placeholder 2"/>
          <p:cNvSpPr>
            <a:spLocks noGrp="1"/>
          </p:cNvSpPr>
          <p:nvPr>
            <p:ph idx="1"/>
          </p:nvPr>
        </p:nvSpPr>
        <p:spPr>
          <a:xfrm>
            <a:off x="457200" y="1219200"/>
            <a:ext cx="5257800" cy="4876799"/>
          </a:xfrm>
        </p:spPr>
        <p:txBody>
          <a:bodyPr>
            <a:normAutofit/>
          </a:bodyPr>
          <a:lstStyle/>
          <a:p>
            <a:pPr marL="0" indent="0">
              <a:buNone/>
            </a:pPr>
            <a:r>
              <a:rPr lang="en-US" dirty="0"/>
              <a:t>The </a:t>
            </a:r>
            <a:r>
              <a:rPr lang="en-US" b="1" dirty="0" smtClean="0">
                <a:solidFill>
                  <a:srgbClr val="FF0000"/>
                </a:solidFill>
              </a:rPr>
              <a:t>Civil Rights Movement </a:t>
            </a:r>
            <a:r>
              <a:rPr lang="en-US" dirty="0" smtClean="0"/>
              <a:t>was characterized by a series of social movements within the United States with the primary aim of ending racial segregation and discrimination, and gaining equal rights. </a:t>
            </a:r>
          </a:p>
          <a:p>
            <a:pPr marL="0" indent="0">
              <a:buNone/>
            </a:pPr>
            <a:endParaRPr lang="en-US" dirty="0" smtClean="0"/>
          </a:p>
          <a:p>
            <a:pPr marL="0" indent="0">
              <a:buNone/>
            </a:pPr>
            <a:r>
              <a:rPr lang="en-US" dirty="0" smtClean="0"/>
              <a:t>Two legislative victories signed into law by President Johnson granted rights to African Americans and women. These laws helped change people’s attitudes as well as business and government practices.</a:t>
            </a:r>
          </a:p>
          <a:p>
            <a:pPr marL="0" indent="0">
              <a:buNone/>
            </a:pPr>
            <a:endParaRPr lang="en-US" dirty="0" smtClean="0"/>
          </a:p>
          <a:p>
            <a:pPr marL="285750" indent="-285750">
              <a:buFont typeface="Arial" panose="020B0604020202020204" pitchFamily="34" charset="0"/>
              <a:buChar char="•"/>
            </a:pPr>
            <a:r>
              <a:rPr lang="en-US" b="1" dirty="0" smtClean="0"/>
              <a:t>The Civil Rights Act of 1964</a:t>
            </a:r>
            <a:r>
              <a:rPr lang="en-US" dirty="0" smtClean="0"/>
              <a:t>: </a:t>
            </a:r>
          </a:p>
          <a:p>
            <a:pPr marL="742950" lvl="1" indent="-285750">
              <a:buFont typeface="Arial" panose="020B0604020202020204" pitchFamily="34" charset="0"/>
              <a:buChar char="•"/>
            </a:pPr>
            <a:r>
              <a:rPr lang="en-US" sz="1600" dirty="0" smtClean="0"/>
              <a:t>Prohibited discrimination on the basis of sex as well as race in hiring, promoting, and firing</a:t>
            </a:r>
          </a:p>
          <a:p>
            <a:pPr marL="742950" lvl="1" indent="-285750">
              <a:buFont typeface="Arial" panose="020B0604020202020204" pitchFamily="34" charset="0"/>
              <a:buChar char="•"/>
            </a:pPr>
            <a:r>
              <a:rPr lang="en-US" sz="1600" dirty="0" smtClean="0"/>
              <a:t>Established the Equal Employment Opportunity Commission (EEOC) to implement the law </a:t>
            </a:r>
          </a:p>
          <a:p>
            <a:pPr marL="285750" indent="-285750">
              <a:buFont typeface="Arial" panose="020B0604020202020204" pitchFamily="34" charset="0"/>
              <a:buChar char="•"/>
            </a:pPr>
            <a:r>
              <a:rPr lang="en-US" dirty="0" smtClean="0"/>
              <a:t>The </a:t>
            </a:r>
            <a:r>
              <a:rPr lang="en-US" b="1" dirty="0" smtClean="0"/>
              <a:t>Voting Rights Acts of 1965 </a:t>
            </a:r>
            <a:r>
              <a:rPr lang="en-US" dirty="0" smtClean="0"/>
              <a:t>struck down the voting practices used in many southern states including literacy tests as a prerequisite to voting.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31</a:t>
            </a:fld>
            <a:endParaRPr lang="en-US" dirty="0"/>
          </a:p>
        </p:txBody>
      </p:sp>
      <p:sp>
        <p:nvSpPr>
          <p:cNvPr id="1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9" name="TextBox 8"/>
          <p:cNvSpPr txBox="1"/>
          <p:nvPr/>
        </p:nvSpPr>
        <p:spPr>
          <a:xfrm>
            <a:off x="5486400" y="5638800"/>
            <a:ext cx="3518516" cy="646331"/>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Robert F. Kennedy speaking to a Civil Rights crowd in front of the Justice Department building in 1963.</a:t>
            </a:r>
            <a:endParaRPr lang="en-US" sz="1200" dirty="0">
              <a:latin typeface="Arial" panose="020B0604020202020204" pitchFamily="34" charset="0"/>
              <a:cs typeface="Arial" panose="020B0604020202020204" pitchFamily="34" charset="0"/>
            </a:endParaRPr>
          </a:p>
        </p:txBody>
      </p:sp>
      <p:pic>
        <p:nvPicPr>
          <p:cNvPr id="25602" name="Picture 2" descr="File:Robert Kennedy CORE rally speech2.jpg"/>
          <p:cNvPicPr>
            <a:picLocks noChangeAspect="1" noChangeArrowheads="1"/>
          </p:cNvPicPr>
          <p:nvPr/>
        </p:nvPicPr>
        <p:blipFill>
          <a:blip r:embed="rId4" cstate="print"/>
          <a:srcRect/>
          <a:stretch>
            <a:fillRect/>
          </a:stretch>
        </p:blipFill>
        <p:spPr bwMode="auto">
          <a:xfrm>
            <a:off x="5867400" y="1295400"/>
            <a:ext cx="2749688" cy="4191000"/>
          </a:xfrm>
          <a:prstGeom prst="rect">
            <a:avLst/>
          </a:prstGeom>
          <a:noFill/>
        </p:spPr>
      </p:pic>
    </p:spTree>
    <p:custDataLst>
      <p:tags r:id="rId1"/>
    </p:custDataLst>
    <p:extLst>
      <p:ext uri="{BB962C8B-B14F-4D97-AF65-F5344CB8AC3E}">
        <p14:creationId xmlns:p14="http://schemas.microsoft.com/office/powerpoint/2010/main" val="60403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Practice Your Skills</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32</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Content Placeholder 2"/>
          <p:cNvSpPr>
            <a:spLocks noGrp="1"/>
          </p:cNvSpPr>
          <p:nvPr>
            <p:ph idx="1"/>
          </p:nvPr>
        </p:nvSpPr>
        <p:spPr>
          <a:xfrm>
            <a:off x="457200" y="1219200"/>
            <a:ext cx="8229600" cy="1219200"/>
          </a:xfrm>
        </p:spPr>
        <p:txBody>
          <a:bodyPr>
            <a:normAutofit/>
          </a:bodyPr>
          <a:lstStyle/>
          <a:p>
            <a:pPr marL="0" indent="0">
              <a:buNone/>
            </a:pPr>
            <a:r>
              <a:rPr lang="en-US" dirty="0" smtClean="0"/>
              <a:t>The year 1963 was pivotal in the efforts of civil equality. Martin Luther King’s “I Have a Dream” speech at the March on Washington laid the foundation for a year that sparked the beginning of the end for legal segregation.</a:t>
            </a:r>
          </a:p>
          <a:p>
            <a:pPr marL="0" indent="0">
              <a:buNone/>
            </a:pPr>
            <a:r>
              <a:rPr lang="en-US" dirty="0" smtClean="0"/>
              <a:t> </a:t>
            </a:r>
          </a:p>
          <a:p>
            <a:pPr marL="0" indent="0">
              <a:buNone/>
            </a:pPr>
            <a:endParaRPr lang="en-US" dirty="0" smtClean="0"/>
          </a:p>
        </p:txBody>
      </p:sp>
      <p:sp>
        <p:nvSpPr>
          <p:cNvPr id="13" name="TextBox 12"/>
          <p:cNvSpPr txBox="1"/>
          <p:nvPr/>
        </p:nvSpPr>
        <p:spPr>
          <a:xfrm>
            <a:off x="533400" y="2209800"/>
            <a:ext cx="4648200" cy="4239622"/>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marL="285750" indent="-285750">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Navigate to the website, </a:t>
            </a:r>
            <a:r>
              <a:rPr lang="en-US" sz="1400" dirty="0" smtClean="0">
                <a:latin typeface="Arial" panose="020B0604020202020204" pitchFamily="34" charset="0"/>
                <a:cs typeface="Arial" panose="020B0604020202020204" pitchFamily="34" charset="0"/>
                <a:hlinkClick r:id="rId4"/>
              </a:rPr>
              <a:t>“</a:t>
            </a:r>
            <a:r>
              <a:rPr lang="en-US" sz="1400" dirty="0" smtClean="0">
                <a:latin typeface="Arial" panose="020B0604020202020204" pitchFamily="34" charset="0"/>
                <a:cs typeface="Arial" panose="020B0604020202020204" pitchFamily="34" charset="0"/>
                <a:hlinkClick r:id="rId5"/>
              </a:rPr>
              <a:t>1963: The Defining Year of the Civil Rights Movement</a:t>
            </a:r>
            <a:r>
              <a:rPr lang="en-US" sz="1400" dirty="0" smtClean="0">
                <a:latin typeface="Arial" panose="020B0604020202020204" pitchFamily="34" charset="0"/>
                <a:cs typeface="Arial" panose="020B0604020202020204" pitchFamily="34" charset="0"/>
                <a:hlinkClick r:id="rId4"/>
              </a:rPr>
              <a:t>”</a:t>
            </a:r>
            <a:endParaRPr lang="en-US" sz="1400" dirty="0" smtClean="0">
              <a:latin typeface="Arial" panose="020B0604020202020204" pitchFamily="34" charset="0"/>
              <a:cs typeface="Arial" panose="020B0604020202020204" pitchFamily="34" charset="0"/>
            </a:endParaRPr>
          </a:p>
          <a:p>
            <a:pPr marL="285750" indent="-285750">
              <a:spcAft>
                <a:spcPts val="300"/>
              </a:spcAft>
            </a:pPr>
            <a:endParaRPr lang="en-US" sz="1400" dirty="0" smtClean="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link does not take you to the Website, copy and paste the following URL into your browser: </a:t>
            </a:r>
            <a:r>
              <a:rPr lang="en-US" sz="1400" dirty="0" smtClean="0">
                <a:latin typeface="Arial" panose="020B0604020202020204" pitchFamily="34" charset="0"/>
                <a:cs typeface="Arial" panose="020B0604020202020204" pitchFamily="34" charset="0"/>
                <a:hlinkClick r:id="rId5"/>
              </a:rPr>
              <a:t>http://www.theguardian.com/world/2013/may/07/1963-defining-year-civil-rights</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Open </a:t>
            </a:r>
            <a:r>
              <a:rPr lang="en-US" sz="1400" dirty="0">
                <a:latin typeface="Arial" panose="020B0604020202020204" pitchFamily="34" charset="0"/>
                <a:cs typeface="Arial" panose="020B0604020202020204" pitchFamily="34" charset="0"/>
              </a:rPr>
              <a:t>a Word document and</a:t>
            </a:r>
            <a:r>
              <a:rPr lang="en-US" sz="1400" dirty="0" smtClean="0">
                <a:latin typeface="Arial" panose="020B0604020202020204" pitchFamily="34" charset="0"/>
                <a:cs typeface="Arial" panose="020B0604020202020204" pitchFamily="34" charset="0"/>
              </a:rPr>
              <a:t> address the questions below, in </a:t>
            </a:r>
            <a:r>
              <a:rPr lang="en-US" sz="1400" dirty="0">
                <a:latin typeface="Arial" panose="020B0604020202020204" pitchFamily="34" charset="0"/>
                <a:cs typeface="Arial" panose="020B0604020202020204" pitchFamily="34" charset="0"/>
              </a:rPr>
              <a:t>one or two paragraphs. (This might take you 10 to 15 minutes.)</a:t>
            </a:r>
            <a:endParaRPr lang="en-US" sz="1400" dirty="0" smtClean="0">
              <a:latin typeface="Arial" panose="020B0604020202020204" pitchFamily="34" charset="0"/>
              <a:cs typeface="Arial" panose="020B0604020202020204" pitchFamily="34" charset="0"/>
            </a:endParaRPr>
          </a:p>
          <a:p>
            <a:pPr marL="742950" lvl="1" indent="-285750">
              <a:spcAft>
                <a:spcPts val="300"/>
              </a:spcAft>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Why was 1963 such a critical year for Civil Rights?</a:t>
            </a:r>
          </a:p>
          <a:p>
            <a:pPr marL="742950" lvl="1" indent="-285750">
              <a:spcAft>
                <a:spcPts val="300"/>
              </a:spcAft>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What are some of the key events that changed the trajectory of the Civil Rights movement?</a:t>
            </a:r>
          </a:p>
          <a:p>
            <a:pPr marL="285750" indent="-285750">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Submit your response to your teacher. </a:t>
            </a:r>
          </a:p>
        </p:txBody>
      </p:sp>
      <p:pic>
        <p:nvPicPr>
          <p:cNvPr id="15362" name="Picture 2" descr="Civil rights protestors are attacked with a water cannon."/>
          <p:cNvPicPr>
            <a:picLocks noChangeAspect="1" noChangeArrowheads="1"/>
          </p:cNvPicPr>
          <p:nvPr/>
        </p:nvPicPr>
        <p:blipFill>
          <a:blip r:embed="rId6" cstate="print"/>
          <a:srcRect/>
          <a:stretch>
            <a:fillRect/>
          </a:stretch>
        </p:blipFill>
        <p:spPr bwMode="auto">
          <a:xfrm>
            <a:off x="5257800" y="2209800"/>
            <a:ext cx="3810000" cy="2286000"/>
          </a:xfrm>
          <a:prstGeom prst="rect">
            <a:avLst/>
          </a:prstGeom>
          <a:noFill/>
        </p:spPr>
      </p:pic>
      <p:sp>
        <p:nvSpPr>
          <p:cNvPr id="9" name="TextBox 8"/>
          <p:cNvSpPr txBox="1"/>
          <p:nvPr/>
        </p:nvSpPr>
        <p:spPr>
          <a:xfrm>
            <a:off x="5257800" y="4688205"/>
            <a:ext cx="3810000" cy="461665"/>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Civil Rights protestors being attacked with a water cannon</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64506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Women’s Suffrage</a:t>
            </a:r>
            <a:endParaRPr lang="en-US" dirty="0"/>
          </a:p>
        </p:txBody>
      </p:sp>
      <p:sp>
        <p:nvSpPr>
          <p:cNvPr id="3" name="Content Placeholder 2"/>
          <p:cNvSpPr>
            <a:spLocks noGrp="1"/>
          </p:cNvSpPr>
          <p:nvPr>
            <p:ph type="body" sz="half" idx="2"/>
          </p:nvPr>
        </p:nvSpPr>
        <p:spPr>
          <a:xfrm>
            <a:off x="457200" y="1219200"/>
            <a:ext cx="4648200" cy="4953000"/>
          </a:xfrm>
        </p:spPr>
        <p:txBody>
          <a:bodyPr>
            <a:normAutofit/>
          </a:bodyPr>
          <a:lstStyle/>
          <a:p>
            <a:r>
              <a:rPr lang="en-US" dirty="0" smtClean="0"/>
              <a:t>At the founding of the United States, women were almost entirely excluded from voting.  As women began to grow displeased with their status, the movement for women’s suffrage began in the early 1800s, also during the time of the rebellion against slavery.   </a:t>
            </a:r>
          </a:p>
          <a:p>
            <a:endParaRPr lang="en-US" dirty="0" smtClean="0"/>
          </a:p>
          <a:p>
            <a:r>
              <a:rPr lang="en-US" dirty="0" smtClean="0"/>
              <a:t>In the suffrage movement, women not only wanted the right to vote, but also sought other rights they were denied:</a:t>
            </a:r>
          </a:p>
          <a:p>
            <a:endParaRPr lang="en-US" dirty="0" smtClean="0">
              <a:solidFill>
                <a:srgbClr val="FF0000"/>
              </a:solidFill>
            </a:endParaRPr>
          </a:p>
          <a:p>
            <a:pPr marL="285750" indent="-285750">
              <a:buFont typeface="Arial" panose="020B0604020202020204" pitchFamily="34" charset="0"/>
              <a:buChar char="•"/>
            </a:pPr>
            <a:r>
              <a:rPr lang="en-US" dirty="0" smtClean="0"/>
              <a:t>The right to own property</a:t>
            </a:r>
          </a:p>
          <a:p>
            <a:pPr marL="285750" indent="-285750">
              <a:buFont typeface="Arial" panose="020B0604020202020204" pitchFamily="34" charset="0"/>
              <a:buChar char="•"/>
            </a:pPr>
            <a:r>
              <a:rPr lang="en-US" dirty="0" smtClean="0"/>
              <a:t>Run for office</a:t>
            </a:r>
          </a:p>
          <a:p>
            <a:pPr marL="285750" indent="-285750">
              <a:buFont typeface="Arial" panose="020B0604020202020204" pitchFamily="34" charset="0"/>
              <a:buChar char="•"/>
            </a:pPr>
            <a:r>
              <a:rPr lang="en-US" dirty="0" smtClean="0"/>
              <a:t>Have their own money and property if married </a:t>
            </a:r>
          </a:p>
          <a:p>
            <a:endParaRPr lang="en-US" dirty="0" smtClean="0">
              <a:solidFill>
                <a:srgbClr val="FF0000"/>
              </a:solidFill>
            </a:endParaRPr>
          </a:p>
          <a:p>
            <a:endParaRPr lang="en-US" dirty="0" smtClean="0">
              <a:solidFill>
                <a:srgbClr val="FF0000"/>
              </a:solidFill>
            </a:endParaRPr>
          </a:p>
          <a:p>
            <a:r>
              <a:rPr lang="en-US" dirty="0" smtClean="0"/>
              <a:t> </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33</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pic>
        <p:nvPicPr>
          <p:cNvPr id="13314" name="Picture 2" descr="Suffrage 1.jpg"/>
          <p:cNvPicPr>
            <a:picLocks noChangeAspect="1" noChangeArrowheads="1"/>
          </p:cNvPicPr>
          <p:nvPr/>
        </p:nvPicPr>
        <p:blipFill>
          <a:blip r:embed="rId4" cstate="print"/>
          <a:srcRect/>
          <a:stretch>
            <a:fillRect/>
          </a:stretch>
        </p:blipFill>
        <p:spPr bwMode="auto">
          <a:xfrm>
            <a:off x="5088951" y="1219200"/>
            <a:ext cx="4055049" cy="2876551"/>
          </a:xfrm>
          <a:prstGeom prst="rect">
            <a:avLst/>
          </a:prstGeom>
          <a:noFill/>
        </p:spPr>
      </p:pic>
      <p:sp>
        <p:nvSpPr>
          <p:cNvPr id="8" name="TextBox 7">
            <a:hlinkClick r:id="rId5"/>
          </p:cNvPr>
          <p:cNvSpPr txBox="1"/>
          <p:nvPr/>
        </p:nvSpPr>
        <p:spPr>
          <a:xfrm>
            <a:off x="5105400" y="4191001"/>
            <a:ext cx="39624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Votes for Women a Success</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6399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219200"/>
            <a:ext cx="4648200" cy="5638800"/>
          </a:xfrm>
        </p:spPr>
        <p:txBody>
          <a:bodyPr>
            <a:normAutofit/>
          </a:bodyPr>
          <a:lstStyle/>
          <a:p>
            <a:r>
              <a:rPr lang="en-US" sz="1400" dirty="0" smtClean="0"/>
              <a:t>What did you learn in the previous slide about Women’s Suffrage?</a:t>
            </a:r>
          </a:p>
          <a:p>
            <a:pPr marL="342900" indent="-342900">
              <a:buFont typeface="+mj-lt"/>
              <a:buAutoNum type="arabicPeriod"/>
            </a:pPr>
            <a:r>
              <a:rPr lang="en-US" sz="1400" dirty="0" smtClean="0"/>
              <a:t>What is Women’s Suffrage?</a:t>
            </a:r>
          </a:p>
          <a:p>
            <a:pPr marL="685800" lvl="1" indent="-228600">
              <a:buFont typeface="+mj-lt"/>
              <a:buAutoNum type="alphaUcPeriod"/>
            </a:pPr>
            <a:r>
              <a:rPr lang="en-US" sz="1400" dirty="0" smtClean="0"/>
              <a:t>Women seeking the right to work beside men</a:t>
            </a:r>
          </a:p>
          <a:p>
            <a:pPr marL="685800" lvl="1" indent="-228600">
              <a:buFont typeface="+mj-lt"/>
              <a:buAutoNum type="alphaUcPeriod"/>
            </a:pPr>
            <a:r>
              <a:rPr lang="en-US" sz="1400" dirty="0" smtClean="0"/>
              <a:t>Women seeking the right to drive a car</a:t>
            </a:r>
          </a:p>
          <a:p>
            <a:pPr marL="685800" lvl="1" indent="-228600">
              <a:buFont typeface="+mj-lt"/>
              <a:buAutoNum type="alphaUcPeriod"/>
            </a:pPr>
            <a:r>
              <a:rPr lang="en-US" sz="1400" dirty="0" smtClean="0"/>
              <a:t>Women seeking the right to attend card games</a:t>
            </a:r>
          </a:p>
          <a:p>
            <a:pPr marL="685800" lvl="1" indent="-228600">
              <a:buFont typeface="+mj-lt"/>
              <a:buAutoNum type="alphaUcPeriod"/>
            </a:pPr>
            <a:r>
              <a:rPr lang="en-US" sz="1400" dirty="0" smtClean="0"/>
              <a:t>Women seeking the right to vote</a:t>
            </a:r>
          </a:p>
          <a:p>
            <a:pPr marL="342900" indent="-342900"/>
            <a:endParaRPr lang="en-US" sz="1400" dirty="0" smtClean="0"/>
          </a:p>
          <a:p>
            <a:pPr marL="342900" indent="-342900">
              <a:buFont typeface="+mj-lt"/>
              <a:buAutoNum type="arabicPeriod"/>
            </a:pPr>
            <a:r>
              <a:rPr lang="en-US" sz="1400" dirty="0" smtClean="0"/>
              <a:t>What were some other rights being sought by women during the suffrage movement?</a:t>
            </a:r>
          </a:p>
          <a:p>
            <a:pPr lvl="1"/>
            <a:endParaRPr lang="en-US" sz="1400" dirty="0" smtClean="0"/>
          </a:p>
          <a:p>
            <a:r>
              <a:rPr lang="en-US" sz="1400" dirty="0" smtClean="0"/>
              <a:t>[Use a pencil/pen and paper to answer the questions; then, click on the arrow to see the correct answers.]</a:t>
            </a:r>
          </a:p>
          <a:p>
            <a:endParaRPr lang="en-US" dirty="0" smtClean="0"/>
          </a:p>
          <a:p>
            <a:r>
              <a:rPr lang="en-US" dirty="0" smtClean="0"/>
              <a:t> </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34</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a:hlinkClick r:id="rId4"/>
          </p:cNvPr>
          <p:cNvSpPr txBox="1"/>
          <p:nvPr/>
        </p:nvSpPr>
        <p:spPr>
          <a:xfrm>
            <a:off x="5105400" y="4191001"/>
            <a:ext cx="39624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Votes for Women a Success</a:t>
            </a:r>
            <a:endParaRPr lang="en-US" sz="1200" dirty="0">
              <a:latin typeface="Arial" panose="020B0604020202020204" pitchFamily="34" charset="0"/>
              <a:cs typeface="Arial" panose="020B0604020202020204" pitchFamily="34" charset="0"/>
            </a:endParaRPr>
          </a:p>
        </p:txBody>
      </p:sp>
      <p:pic>
        <p:nvPicPr>
          <p:cNvPr id="13314" name="Picture 2" descr="Suffrage 1.jpg"/>
          <p:cNvPicPr>
            <a:picLocks noChangeAspect="1" noChangeArrowheads="1"/>
          </p:cNvPicPr>
          <p:nvPr/>
        </p:nvPicPr>
        <p:blipFill>
          <a:blip r:embed="rId5" cstate="print"/>
          <a:srcRect/>
          <a:stretch>
            <a:fillRect/>
          </a:stretch>
        </p:blipFill>
        <p:spPr bwMode="auto">
          <a:xfrm>
            <a:off x="5088951" y="1219200"/>
            <a:ext cx="4055049" cy="2876551"/>
          </a:xfrm>
          <a:prstGeom prst="rect">
            <a:avLst/>
          </a:prstGeom>
          <a:noFill/>
        </p:spPr>
      </p:pic>
      <p:sp>
        <p:nvSpPr>
          <p:cNvPr id="9" name="TextBox 8"/>
          <p:cNvSpPr txBox="1"/>
          <p:nvPr/>
        </p:nvSpPr>
        <p:spPr>
          <a:xfrm>
            <a:off x="2209800" y="5257800"/>
            <a:ext cx="6541537" cy="954107"/>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Answers</a:t>
            </a:r>
          </a:p>
          <a:p>
            <a:pPr marL="228600" indent="-228600">
              <a:buFontTx/>
              <a:buAutoNum type="arabicPeriod"/>
            </a:pPr>
            <a:r>
              <a:rPr lang="en-US" sz="1400" dirty="0" smtClean="0">
                <a:latin typeface="Arial" panose="020B0604020202020204" pitchFamily="34" charset="0"/>
                <a:cs typeface="Arial" panose="020B0604020202020204" pitchFamily="34" charset="0"/>
              </a:rPr>
              <a:t>D. Women seeking the right to vote</a:t>
            </a:r>
          </a:p>
          <a:p>
            <a:pPr marL="228600" indent="-228600">
              <a:buFontTx/>
              <a:buAutoNum type="arabicPeriod"/>
            </a:pPr>
            <a:r>
              <a:rPr lang="en-US" sz="1400" dirty="0" smtClean="0">
                <a:latin typeface="Arial" panose="020B0604020202020204" pitchFamily="34" charset="0"/>
                <a:cs typeface="Arial" panose="020B0604020202020204" pitchFamily="34" charset="0"/>
              </a:rPr>
              <a:t>Women were also seeking the right to own property, run for office, and to retain their own property and money, among other inequalities  </a:t>
            </a:r>
            <a:endParaRPr lang="en-US" sz="1400" dirty="0">
              <a:latin typeface="Arial" panose="020B0604020202020204" pitchFamily="34" charset="0"/>
              <a:cs typeface="Arial" panose="020B0604020202020204" pitchFamily="34" charset="0"/>
            </a:endParaRPr>
          </a:p>
        </p:txBody>
      </p:sp>
      <p:pic>
        <p:nvPicPr>
          <p:cNvPr id="10" name="Arrow" descr="C:\Users\drshellnut\AppData\Local\Microsoft\Windows\Temporary Internet Files\Content.IE5\DQOG79AS\MC90043261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987" y="5313441"/>
            <a:ext cx="822365" cy="822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2013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nextCondLst>
                <p:cond evt="onClick" delay="0">
                  <p:tgtEl>
                    <p:spTgt spid="10"/>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6"/>
            <a:ext cx="8229600" cy="868364"/>
          </a:xfrm>
        </p:spPr>
        <p:txBody>
          <a:bodyPr/>
          <a:lstStyle/>
          <a:p>
            <a:r>
              <a:rPr lang="en-US" dirty="0" smtClean="0"/>
              <a:t>Section Review</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
        <p:nvSpPr>
          <p:cNvPr id="7" name="Content Placeholder 2"/>
          <p:cNvSpPr txBox="1">
            <a:spLocks/>
          </p:cNvSpPr>
          <p:nvPr/>
        </p:nvSpPr>
        <p:spPr>
          <a:xfrm>
            <a:off x="609600" y="1295400"/>
            <a:ext cx="8229600" cy="5105400"/>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Civil Rights Movement </a:t>
            </a: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Civil Rights Movement</a:t>
            </a:r>
          </a:p>
          <a:p>
            <a:pPr marL="800100" marR="0" lvl="1" indent="-3429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a:rPr>
              <a:t>Civil Rights Act of 1964: Prohibited discrimination on the basis of sex and race.</a:t>
            </a:r>
          </a:p>
          <a:p>
            <a:pPr marL="800100" marR="0" lvl="1" indent="-3429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a:rPr>
              <a:t>Voting Rights Act of 1965: Reform of voting practices in southern states, such as literacy tests.</a:t>
            </a:r>
          </a:p>
          <a:p>
            <a:pPr marL="800100" marR="0" lvl="1" indent="-34290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Women’s Suffrage Movement</a:t>
            </a:r>
          </a:p>
          <a:p>
            <a:pPr marL="800100" marR="0" lvl="1" indent="-3429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a:rPr>
              <a:t>Efforts beginning in early 1800s and into 1900s of women to gain equality; rights to vote, own property, and hold political office are several.</a:t>
            </a:r>
          </a:p>
          <a:p>
            <a:pPr marL="800100" marR="0" lvl="1" indent="-34290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47"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Image</a:t>
            </a:r>
            <a:r>
              <a:rPr kumimoji="0" lang="en-US" sz="1647" b="1"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647"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References:</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RFK Speaking to Civil Rights Crowd</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hlinkClick r:id="rId3"/>
              </a:rPr>
              <a:t>http://en.wikipedia.org/wiki/African-American_Civil_Rights_Movement_(1954%E2%80%9368</a:t>
            </a: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Civil Rights Protestors</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hlinkClick r:id="rId4"/>
              </a:rPr>
              <a:t>http://i.guim.co.uk/static/w-620/h--/q-95/sys-images/Guardian/About/General/2013/5/6/1367846464418/Civil-rights-protestors-a-010.jpg</a:t>
            </a: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Vote for Women a Success!</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hlinkClick r:id="rId5"/>
              </a:rPr>
              <a:t>http://via.lib.harvard.edu/via/deliver/fullRecordDisplay?_collection=via&amp;inoID=925401&amp;recordNumber=65&amp;fullgridwidth=5&amp;method=view&amp;recordViewFormat=grid</a:t>
            </a: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US" sz="1647"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32646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Immigration of Eastern Europeans</a:t>
            </a:r>
            <a:endParaRPr lang="en-US" dirty="0"/>
          </a:p>
        </p:txBody>
      </p:sp>
      <p:sp>
        <p:nvSpPr>
          <p:cNvPr id="3" name="Content Placeholder 2"/>
          <p:cNvSpPr>
            <a:spLocks noGrp="1"/>
          </p:cNvSpPr>
          <p:nvPr>
            <p:ph type="body" sz="half" idx="2"/>
          </p:nvPr>
        </p:nvSpPr>
        <p:spPr>
          <a:xfrm>
            <a:off x="457200" y="1462454"/>
            <a:ext cx="8534400" cy="4252546"/>
          </a:xfrm>
        </p:spPr>
        <p:txBody>
          <a:bodyPr/>
          <a:lstStyle/>
          <a:p>
            <a:pPr>
              <a:spcAft>
                <a:spcPts val="1200"/>
              </a:spcAft>
            </a:pPr>
            <a:r>
              <a:rPr lang="en-US" dirty="0" smtClean="0"/>
              <a:t>The following slides will review immigration of Eastern Europeans to America and their impact on U.S. History.</a:t>
            </a:r>
          </a:p>
          <a:p>
            <a:pPr>
              <a:spcAft>
                <a:spcPts val="1200"/>
              </a:spcAft>
            </a:pPr>
            <a:r>
              <a:rPr lang="en-US" b="1" dirty="0" smtClean="0">
                <a:solidFill>
                  <a:srgbClr val="000000"/>
                </a:solidFill>
              </a:rPr>
              <a:t>Students </a:t>
            </a:r>
            <a:r>
              <a:rPr lang="en-US" b="1" dirty="0">
                <a:solidFill>
                  <a:srgbClr val="000000"/>
                </a:solidFill>
              </a:rPr>
              <a:t>should be able to</a:t>
            </a:r>
            <a:r>
              <a:rPr lang="en-US" b="1" dirty="0" smtClean="0">
                <a:solidFill>
                  <a:srgbClr val="000000"/>
                </a:solidFill>
              </a:rPr>
              <a:t> describe the impact of immigration of Eastern Europeans to the United States.</a:t>
            </a:r>
          </a:p>
        </p:txBody>
      </p:sp>
      <p:sp>
        <p:nvSpPr>
          <p:cNvPr id="4" name="Slide Number Placeholder 3"/>
          <p:cNvSpPr>
            <a:spLocks noGrp="1"/>
          </p:cNvSpPr>
          <p:nvPr>
            <p:ph type="sldNum" sz="quarter" idx="12"/>
          </p:nvPr>
        </p:nvSpPr>
        <p:spPr/>
        <p:txBody>
          <a:bodyPr/>
          <a:lstStyle/>
          <a:p>
            <a:fld id="{928B5706-1A6D-4657-BE0C-7145DCA9DD4D}" type="slidenum">
              <a:rPr lang="en-US" smtClean="0"/>
              <a:pPr/>
              <a:t>36</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8" name="Rectangle 7"/>
          <p:cNvSpPr/>
          <p:nvPr/>
        </p:nvSpPr>
        <p:spPr>
          <a:xfrm>
            <a:off x="533400" y="3962400"/>
            <a:ext cx="4191001" cy="381000"/>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85800" y="3733800"/>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237891399"/>
              </p:ext>
            </p:extLst>
          </p:nvPr>
        </p:nvGraphicFramePr>
        <p:xfrm>
          <a:off x="533402" y="3158440"/>
          <a:ext cx="8305800" cy="3013760"/>
        </p:xfrm>
        <a:graphic>
          <a:graphicData uri="http://schemas.openxmlformats.org/drawingml/2006/table">
            <a:tbl>
              <a:tblPr firstRow="1" bandRow="1">
                <a:effectLst>
                  <a:innerShdw blurRad="114300">
                    <a:prstClr val="black"/>
                  </a:innerShdw>
                </a:effectLst>
                <a:tableStyleId>{5C22544A-7EE6-4342-B048-85BDC9FD1C3A}</a:tableStyleId>
              </a:tblPr>
              <a:tblGrid>
                <a:gridCol w="4196643"/>
                <a:gridCol w="4109157"/>
              </a:tblGrid>
              <a:tr h="1916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solidFill>
                        </a:rPr>
                        <a:t>     </a:t>
                      </a:r>
                      <a:r>
                        <a:rPr lang="en-US" sz="1800" b="0" dirty="0" smtClean="0">
                          <a:solidFill>
                            <a:schemeClr val="bg1"/>
                          </a:solidFill>
                        </a:rPr>
                        <a:t>Revolutionary </a:t>
                      </a:r>
                      <a:r>
                        <a:rPr lang="en-US" sz="1800" b="0" dirty="0" smtClean="0">
                          <a:solidFill>
                            <a:schemeClr val="bg1"/>
                          </a:solidFill>
                        </a:rPr>
                        <a:t>&amp; Early Republic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Growth in Immigration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Significance of Ellis Island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Civil </a:t>
                      </a:r>
                      <a:r>
                        <a:rPr lang="en-US" sz="1800" b="0" dirty="0" smtClean="0">
                          <a:solidFill>
                            <a:schemeClr val="bg1"/>
                          </a:solidFill>
                        </a:rPr>
                        <a:t>War &amp; Reconstruction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Settling of Immigrants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     Civil </a:t>
                      </a:r>
                      <a:r>
                        <a:rPr lang="en-US" b="0" dirty="0" smtClean="0">
                          <a:solidFill>
                            <a:schemeClr val="bg1"/>
                          </a:solidFill>
                        </a:rPr>
                        <a:t>Rights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     Immigration</a:t>
                      </a:r>
                      <a:r>
                        <a:rPr lang="en-US" sz="1800" b="1" baseline="0" dirty="0" smtClean="0">
                          <a:solidFill>
                            <a:schemeClr val="bg1"/>
                          </a:solidFill>
                        </a:rPr>
                        <a:t> </a:t>
                      </a:r>
                      <a:r>
                        <a:rPr lang="en-US" sz="1800" b="1" baseline="0" dirty="0" smtClean="0">
                          <a:solidFill>
                            <a:schemeClr val="bg1"/>
                          </a:solidFill>
                        </a:rPr>
                        <a:t>of Eastern </a:t>
                      </a:r>
                      <a:r>
                        <a:rPr lang="en-US" sz="1800" b="1" dirty="0" smtClean="0">
                          <a:solidFill>
                            <a:schemeClr val="bg1"/>
                          </a:solidFill>
                        </a:rPr>
                        <a:t>Europeans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20040">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3" name="5-Point Star 12"/>
          <p:cNvSpPr/>
          <p:nvPr/>
        </p:nvSpPr>
        <p:spPr>
          <a:xfrm>
            <a:off x="592132" y="5702442"/>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533400" y="3161741"/>
            <a:ext cx="4191001" cy="2282699"/>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99350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Immigration of Eastern Europeans</a:t>
            </a:r>
            <a:endParaRPr lang="en-US" dirty="0"/>
          </a:p>
        </p:txBody>
      </p:sp>
      <p:sp>
        <p:nvSpPr>
          <p:cNvPr id="3" name="Content Placeholder 2"/>
          <p:cNvSpPr>
            <a:spLocks noGrp="1"/>
          </p:cNvSpPr>
          <p:nvPr>
            <p:ph idx="1"/>
          </p:nvPr>
        </p:nvSpPr>
        <p:spPr>
          <a:xfrm>
            <a:off x="457200" y="1186805"/>
            <a:ext cx="4742397" cy="5061595"/>
          </a:xfrm>
        </p:spPr>
        <p:txBody>
          <a:bodyPr/>
          <a:lstStyle/>
          <a:p>
            <a:pPr marL="0" indent="0">
              <a:buNone/>
            </a:pPr>
            <a:r>
              <a:rPr lang="en-US" dirty="0" smtClean="0"/>
              <a:t>After the depression of the 1890s, immigration to American jumped from 3.5 million to a high of 9 million starting in the 1900s.</a:t>
            </a:r>
          </a:p>
          <a:p>
            <a:pPr marL="0" indent="0">
              <a:buNone/>
            </a:pPr>
            <a:endParaRPr lang="en-US" dirty="0" smtClean="0"/>
          </a:p>
          <a:p>
            <a:pPr marL="0" indent="0">
              <a:buNone/>
            </a:pPr>
            <a:r>
              <a:rPr lang="en-US" dirty="0" smtClean="0"/>
              <a:t>Immigration </a:t>
            </a:r>
            <a:r>
              <a:rPr lang="en-US" dirty="0" smtClean="0"/>
              <a:t>from Northern and Western Europe had slowed, and following the 1800s, immigrants poured in from </a:t>
            </a:r>
            <a:r>
              <a:rPr lang="en-US" b="1" dirty="0" smtClean="0">
                <a:solidFill>
                  <a:srgbClr val="FF0000"/>
                </a:solidFill>
              </a:rPr>
              <a:t>Eastern</a:t>
            </a:r>
            <a:r>
              <a:rPr lang="en-US" dirty="0" smtClean="0"/>
              <a:t> </a:t>
            </a:r>
            <a:r>
              <a:rPr lang="en-US" b="1" dirty="0" smtClean="0">
                <a:solidFill>
                  <a:srgbClr val="FF0000"/>
                </a:solidFill>
              </a:rPr>
              <a:t>European Countries</a:t>
            </a:r>
            <a:r>
              <a:rPr lang="en-US" dirty="0" smtClean="0"/>
              <a:t>, as well as Southern European regions, Canada and Latin America. </a:t>
            </a:r>
          </a:p>
          <a:p>
            <a:pPr marL="0" indent="0">
              <a:buNone/>
            </a:pPr>
            <a:endParaRPr lang="en-US" dirty="0" smtClean="0"/>
          </a:p>
          <a:p>
            <a:pPr marL="0" indent="0">
              <a:buNone/>
            </a:pPr>
            <a:r>
              <a:rPr lang="en-US" dirty="0" smtClean="0"/>
              <a:t>By 1910, Eastern and Southern Europeans made up 70 percent of the immigrants entering the United States; most of which were processed through Ellis Island, in New York.</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37</a:t>
            </a:fld>
            <a:endParaRPr lang="en-US" dirty="0"/>
          </a:p>
        </p:txBody>
      </p:sp>
      <p:sp>
        <p:nvSpPr>
          <p:cNvPr id="1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9" name="TextBox 8"/>
          <p:cNvSpPr txBox="1"/>
          <p:nvPr/>
        </p:nvSpPr>
        <p:spPr>
          <a:xfrm>
            <a:off x="5486400" y="4343400"/>
            <a:ext cx="3461903"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Immigrants arriving at Ellis Island, 1902</a:t>
            </a:r>
            <a:endParaRPr lang="en-US" sz="1200" dirty="0">
              <a:latin typeface="Arial" panose="020B0604020202020204" pitchFamily="34" charset="0"/>
              <a:cs typeface="Arial" panose="020B0604020202020204" pitchFamily="34" charset="0"/>
            </a:endParaRPr>
          </a:p>
        </p:txBody>
      </p:sp>
      <p:pic>
        <p:nvPicPr>
          <p:cNvPr id="10" name="Picture 2" descr="http://upload.wikimedia.org/wikipedia/commons/0/08/Ellis_island_1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66702"/>
            <a:ext cx="3461903" cy="23498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562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Immigration of Eastern Europeans</a:t>
            </a:r>
            <a:endParaRPr lang="en-US" dirty="0"/>
          </a:p>
        </p:txBody>
      </p:sp>
      <p:sp>
        <p:nvSpPr>
          <p:cNvPr id="3" name="Content Placeholder 2"/>
          <p:cNvSpPr>
            <a:spLocks noGrp="1"/>
          </p:cNvSpPr>
          <p:nvPr>
            <p:ph type="body" sz="half" idx="2"/>
          </p:nvPr>
        </p:nvSpPr>
        <p:spPr>
          <a:xfrm>
            <a:off x="457200" y="1189037"/>
            <a:ext cx="4953000" cy="2773363"/>
          </a:xfrm>
        </p:spPr>
        <p:txBody>
          <a:bodyPr>
            <a:normAutofit/>
          </a:bodyPr>
          <a:lstStyle/>
          <a:p>
            <a:r>
              <a:rPr lang="en-US" dirty="0" smtClean="0"/>
              <a:t>Early expansion </a:t>
            </a:r>
            <a:r>
              <a:rPr lang="en-US" dirty="0" smtClean="0"/>
              <a:t>of immigration </a:t>
            </a:r>
            <a:r>
              <a:rPr lang="en-US" dirty="0" smtClean="0"/>
              <a:t>has its roots in Ellis Island, New York, the main entry point of over 12 million immigrants from 1892 to 1954. </a:t>
            </a:r>
          </a:p>
          <a:p>
            <a:endParaRPr lang="en-US" dirty="0" smtClean="0"/>
          </a:p>
          <a:p>
            <a:r>
              <a:rPr lang="en-US" dirty="0" smtClean="0"/>
              <a:t>It is estimated that roughly 40% of Americans can trace an ancestor to the entrance records at Ellis Island.</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38</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5410200" y="4579890"/>
            <a:ext cx="3466005"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Ellis Island by VOA News</a:t>
            </a:r>
            <a:endParaRPr lang="en-US" sz="12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srcRect l="15102" r="4345" b="19685"/>
          <a:stretch/>
        </p:blipFill>
        <p:spPr>
          <a:xfrm>
            <a:off x="5434084" y="1371600"/>
            <a:ext cx="3442122" cy="3055889"/>
          </a:xfrm>
          <a:prstGeom prst="rect">
            <a:avLst/>
          </a:prstGeom>
        </p:spPr>
      </p:pic>
      <p:sp>
        <p:nvSpPr>
          <p:cNvPr id="13" name="TextBox 12"/>
          <p:cNvSpPr txBox="1"/>
          <p:nvPr/>
        </p:nvSpPr>
        <p:spPr>
          <a:xfrm>
            <a:off x="2552700" y="5633590"/>
            <a:ext cx="4038600" cy="523220"/>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5"/>
              </a:rPr>
              <a:t>Ellis Island</a:t>
            </a:r>
            <a:r>
              <a:rPr lang="en-US" sz="1400" dirty="0" smtClean="0">
                <a:latin typeface="Arial" panose="020B0604020202020204" pitchFamily="34" charset="0"/>
                <a:cs typeface="Arial" panose="020B0604020202020204" pitchFamily="34" charset="0"/>
              </a:rPr>
              <a:t>” (2 min 37 s) and be prepared to answer questions about Ellis Island.</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99672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143000"/>
            <a:ext cx="4724400" cy="5715000"/>
          </a:xfrm>
        </p:spPr>
        <p:txBody>
          <a:bodyPr/>
          <a:lstStyle/>
          <a:p>
            <a:r>
              <a:rPr lang="en-US" dirty="0" smtClean="0"/>
              <a:t>What did you learn from the video Ellis Island? </a:t>
            </a:r>
          </a:p>
          <a:p>
            <a:pPr marL="342900" indent="-342900">
              <a:buFont typeface="+mj-lt"/>
              <a:buAutoNum type="arabicPeriod"/>
            </a:pPr>
            <a:r>
              <a:rPr lang="en-US" dirty="0" smtClean="0"/>
              <a:t>Each day, how many immigrants are estimated to have arrived at Ellis Island?</a:t>
            </a:r>
          </a:p>
          <a:p>
            <a:pPr marL="685800" lvl="1" indent="-228600">
              <a:buFont typeface="+mj-lt"/>
              <a:buAutoNum type="alphaUcPeriod"/>
            </a:pPr>
            <a:r>
              <a:rPr lang="en-US" sz="1600" dirty="0" smtClean="0"/>
              <a:t>Thousands</a:t>
            </a:r>
          </a:p>
          <a:p>
            <a:pPr marL="685800" lvl="1" indent="-228600">
              <a:buFont typeface="+mj-lt"/>
              <a:buAutoNum type="alphaUcPeriod"/>
            </a:pPr>
            <a:r>
              <a:rPr lang="en-US" sz="1600" dirty="0" smtClean="0"/>
              <a:t>Hundreds</a:t>
            </a:r>
          </a:p>
          <a:p>
            <a:pPr marL="685800" lvl="1" indent="-228600">
              <a:buFont typeface="+mj-lt"/>
              <a:buAutoNum type="alphaUcPeriod"/>
            </a:pPr>
            <a:r>
              <a:rPr lang="en-US" sz="1600" dirty="0" smtClean="0"/>
              <a:t>Very Few</a:t>
            </a:r>
          </a:p>
          <a:p>
            <a:pPr marL="685800" lvl="1" indent="-228600">
              <a:buFont typeface="+mj-lt"/>
              <a:buAutoNum type="alphaUcPeriod"/>
            </a:pPr>
            <a:r>
              <a:rPr lang="en-US" sz="1600" dirty="0" smtClean="0"/>
              <a:t>Millions</a:t>
            </a:r>
          </a:p>
          <a:p>
            <a:pPr marL="342900" indent="-342900">
              <a:buFont typeface="+mj-lt"/>
              <a:buAutoNum type="arabicPeriod"/>
            </a:pPr>
            <a:r>
              <a:rPr lang="en-US" dirty="0" smtClean="0"/>
              <a:t>Before Ellis Island, what kind of controls existed over immigration?</a:t>
            </a:r>
          </a:p>
          <a:p>
            <a:pPr marL="342900" indent="-342900">
              <a:buFont typeface="+mj-lt"/>
              <a:buAutoNum type="arabicPeriod"/>
            </a:pPr>
            <a:r>
              <a:rPr lang="en-US" dirty="0" smtClean="0"/>
              <a:t>When and why did the U.S. implement a screening system at Ellis Island? </a:t>
            </a:r>
          </a:p>
          <a:p>
            <a:pPr lvl="1"/>
            <a:endParaRPr lang="en-US" sz="1600" dirty="0" smtClean="0"/>
          </a:p>
          <a:p>
            <a:r>
              <a:rPr lang="en-US" dirty="0" smtClean="0"/>
              <a:t>[Use a pencil/pen and paper to answer the questions; then, click on the arrow to see the correct answers.]</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39</a:t>
            </a:fld>
            <a:endParaRPr lang="en-US" dirty="0"/>
          </a:p>
        </p:txBody>
      </p:sp>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1398912" y="5155049"/>
            <a:ext cx="7668888" cy="1169551"/>
          </a:xfrm>
          <a:prstGeom prst="rect">
            <a:avLst/>
          </a:prstGeom>
          <a:solidFill>
            <a:srgbClr val="FFFF00"/>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Correct Answers</a:t>
            </a:r>
          </a:p>
          <a:p>
            <a:pPr marL="228600" indent="-228600">
              <a:buAutoNum type="arabicPeriod"/>
            </a:pPr>
            <a:r>
              <a:rPr lang="en-US" sz="1400" dirty="0" smtClean="0">
                <a:latin typeface="Arial" panose="020B0604020202020204" pitchFamily="34" charset="0"/>
                <a:cs typeface="Arial" panose="020B0604020202020204" pitchFamily="34" charset="0"/>
              </a:rPr>
              <a:t>A. It is estimated that thousands of immigrants arrived at Ellis Island each day.</a:t>
            </a:r>
          </a:p>
          <a:p>
            <a:pPr marL="228600" indent="-228600">
              <a:buFontTx/>
              <a:buAutoNum type="arabicPeriod"/>
            </a:pPr>
            <a:r>
              <a:rPr lang="en-US" sz="1400" dirty="0" smtClean="0">
                <a:latin typeface="Arial" panose="020B0604020202020204" pitchFamily="34" charset="0"/>
                <a:cs typeface="Arial" panose="020B0604020202020204" pitchFamily="34" charset="0"/>
              </a:rPr>
              <a:t>Before Ellis Island, there were no controls over immigration to the U.S.</a:t>
            </a:r>
          </a:p>
          <a:p>
            <a:pPr marL="228600" indent="-228600">
              <a:buFontTx/>
              <a:buAutoNum type="arabicPeriod"/>
            </a:pPr>
            <a:r>
              <a:rPr lang="en-US" sz="1400" dirty="0" smtClean="0">
                <a:latin typeface="Arial" panose="020B0604020202020204" pitchFamily="34" charset="0"/>
                <a:cs typeface="Arial" panose="020B0604020202020204" pitchFamily="34" charset="0"/>
              </a:rPr>
              <a:t>In 1921, controls were tightened and a screening system was implemented to curb the large influx of immigrants from Eastern Europe.</a:t>
            </a:r>
            <a:endParaRPr lang="en-US" sz="1400" dirty="0">
              <a:latin typeface="Arial" panose="020B0604020202020204" pitchFamily="34" charset="0"/>
              <a:cs typeface="Arial" panose="020B0604020202020204" pitchFamily="34" charset="0"/>
            </a:endParaRPr>
          </a:p>
        </p:txBody>
      </p:sp>
      <p:pic>
        <p:nvPicPr>
          <p:cNvPr id="11" name="Picture 2" descr="C:\Users\drshellnut\AppData\Local\Microsoft\Windows\Temporary Internet Files\Content.IE5\DQOG79AS\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502235"/>
            <a:ext cx="822365" cy="822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15102" r="4345" b="19685"/>
          <a:stretch/>
        </p:blipFill>
        <p:spPr>
          <a:xfrm>
            <a:off x="5434084" y="1371600"/>
            <a:ext cx="3442122" cy="3055889"/>
          </a:xfrm>
          <a:prstGeom prst="rect">
            <a:avLst/>
          </a:prstGeom>
        </p:spPr>
      </p:pic>
      <p:sp>
        <p:nvSpPr>
          <p:cNvPr id="13" name="TextBox 12"/>
          <p:cNvSpPr txBox="1"/>
          <p:nvPr/>
        </p:nvSpPr>
        <p:spPr>
          <a:xfrm>
            <a:off x="5745445" y="4572000"/>
            <a:ext cx="28194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Ellis Island by VOA News</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595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Revolutionary &amp; Early Republic Period</a:t>
            </a:r>
            <a:endParaRPr lang="en-US" dirty="0"/>
          </a:p>
        </p:txBody>
      </p:sp>
      <p:sp>
        <p:nvSpPr>
          <p:cNvPr id="3" name="Content Placeholder 2"/>
          <p:cNvSpPr>
            <a:spLocks noGrp="1"/>
          </p:cNvSpPr>
          <p:nvPr>
            <p:ph type="body" sz="half" idx="2"/>
          </p:nvPr>
        </p:nvSpPr>
        <p:spPr>
          <a:xfrm>
            <a:off x="457200" y="1189037"/>
            <a:ext cx="8534400" cy="4525963"/>
          </a:xfrm>
        </p:spPr>
        <p:txBody>
          <a:bodyPr/>
          <a:lstStyle/>
          <a:p>
            <a:r>
              <a:rPr lang="en-US" dirty="0" smtClean="0"/>
              <a:t>The following slides will review major historical events in the Revolutionary and Early Republic period and their impact on U.S. History.</a:t>
            </a:r>
          </a:p>
          <a:p>
            <a:pPr>
              <a:spcBef>
                <a:spcPts val="600"/>
              </a:spcBef>
            </a:pPr>
            <a:endParaRPr lang="en-US" b="1" dirty="0" smtClean="0">
              <a:solidFill>
                <a:srgbClr val="000000"/>
              </a:solidFill>
            </a:endParaRPr>
          </a:p>
          <a:p>
            <a:pPr>
              <a:spcBef>
                <a:spcPts val="600"/>
              </a:spcBef>
            </a:pPr>
            <a:r>
              <a:rPr lang="en-US" b="1" dirty="0" smtClean="0">
                <a:solidFill>
                  <a:srgbClr val="000000"/>
                </a:solidFill>
              </a:rPr>
              <a:t>Students </a:t>
            </a:r>
            <a:r>
              <a:rPr lang="en-US" b="1" dirty="0">
                <a:solidFill>
                  <a:srgbClr val="000000"/>
                </a:solidFill>
              </a:rPr>
              <a:t>should </a:t>
            </a:r>
            <a:r>
              <a:rPr lang="en-US" b="1" dirty="0" smtClean="0">
                <a:solidFill>
                  <a:srgbClr val="000000"/>
                </a:solidFill>
              </a:rPr>
              <a:t>be able to identify events </a:t>
            </a:r>
            <a:r>
              <a:rPr lang="en-US" b="1" dirty="0">
                <a:solidFill>
                  <a:srgbClr val="000000"/>
                </a:solidFill>
              </a:rPr>
              <a:t>and people throughout the</a:t>
            </a:r>
            <a:r>
              <a:rPr lang="en-US" b="1" dirty="0" smtClean="0">
                <a:solidFill>
                  <a:srgbClr val="000000"/>
                </a:solidFill>
              </a:rPr>
              <a:t> Revolutionary </a:t>
            </a:r>
            <a:r>
              <a:rPr lang="en-US" b="1" dirty="0">
                <a:solidFill>
                  <a:srgbClr val="000000"/>
                </a:solidFill>
              </a:rPr>
              <a:t>and</a:t>
            </a:r>
            <a:r>
              <a:rPr lang="en-US" b="1" dirty="0" smtClean="0">
                <a:solidFill>
                  <a:srgbClr val="000000"/>
                </a:solidFill>
              </a:rPr>
              <a:t> Early </a:t>
            </a:r>
            <a:r>
              <a:rPr lang="en-US" b="1" dirty="0">
                <a:solidFill>
                  <a:srgbClr val="000000"/>
                </a:solidFill>
              </a:rPr>
              <a:t>R</a:t>
            </a:r>
            <a:r>
              <a:rPr lang="en-US" b="1" dirty="0" smtClean="0">
                <a:solidFill>
                  <a:srgbClr val="000000"/>
                </a:solidFill>
              </a:rPr>
              <a:t>epublic period.</a:t>
            </a:r>
          </a:p>
        </p:txBody>
      </p:sp>
      <p:sp>
        <p:nvSpPr>
          <p:cNvPr id="4" name="Slide Number Placeholder 3"/>
          <p:cNvSpPr>
            <a:spLocks noGrp="1"/>
          </p:cNvSpPr>
          <p:nvPr>
            <p:ph type="sldNum" sz="quarter" idx="12"/>
          </p:nvPr>
        </p:nvSpPr>
        <p:spPr/>
        <p:txBody>
          <a:bodyPr/>
          <a:lstStyle/>
          <a:p>
            <a:fld id="{928B5706-1A6D-4657-BE0C-7145DCA9DD4D}" type="slidenum">
              <a:rPr lang="en-US" smtClean="0"/>
              <a:pPr/>
              <a:t>4</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503872825"/>
              </p:ext>
            </p:extLst>
          </p:nvPr>
        </p:nvGraphicFramePr>
        <p:xfrm>
          <a:off x="533400" y="2912864"/>
          <a:ext cx="8305800" cy="3013760"/>
        </p:xfrm>
        <a:graphic>
          <a:graphicData uri="http://schemas.openxmlformats.org/drawingml/2006/table">
            <a:tbl>
              <a:tblPr firstRow="1" bandRow="1">
                <a:effectLst>
                  <a:innerShdw blurRad="114300">
                    <a:prstClr val="black"/>
                  </a:innerShdw>
                </a:effectLst>
                <a:tableStyleId>{5C22544A-7EE6-4342-B048-85BDC9FD1C3A}</a:tableStyleId>
              </a:tblPr>
              <a:tblGrid>
                <a:gridCol w="4196643"/>
                <a:gridCol w="4109157"/>
              </a:tblGrid>
              <a:tr h="1916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   </a:t>
                      </a:r>
                      <a:r>
                        <a:rPr lang="en-US" sz="1800" b="1" dirty="0" smtClean="0">
                          <a:solidFill>
                            <a:schemeClr val="bg1"/>
                          </a:solidFill>
                        </a:rPr>
                        <a:t>   Revolutionary </a:t>
                      </a:r>
                      <a:r>
                        <a:rPr lang="en-US" sz="1800" b="1" dirty="0" smtClean="0">
                          <a:solidFill>
                            <a:schemeClr val="bg1"/>
                          </a:solidFill>
                        </a:rPr>
                        <a:t>&amp; Early Republic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Revolutionary War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George Washington</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Civil </a:t>
                      </a:r>
                      <a:r>
                        <a:rPr lang="en-US" sz="1800" b="0" dirty="0" smtClean="0">
                          <a:solidFill>
                            <a:schemeClr val="bg1"/>
                          </a:solidFill>
                        </a:rPr>
                        <a:t>War &amp; Reconstruction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Thomas Jefferson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Articles of Confederation</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29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     Civil </a:t>
                      </a:r>
                      <a:r>
                        <a:rPr lang="en-US" b="0" dirty="0" smtClean="0">
                          <a:solidFill>
                            <a:schemeClr val="bg1"/>
                          </a:solidFill>
                        </a:rPr>
                        <a:t>Rights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War of 1812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83296">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tx1"/>
                          </a:solidFill>
                        </a:rPr>
                        <a:t>Manifest Destiny </a:t>
                      </a: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     Immigration</a:t>
                      </a:r>
                      <a:r>
                        <a:rPr lang="en-US" sz="1800" b="0" baseline="0" dirty="0" smtClean="0">
                          <a:solidFill>
                            <a:schemeClr val="bg1"/>
                          </a:solidFill>
                        </a:rPr>
                        <a:t> </a:t>
                      </a:r>
                      <a:r>
                        <a:rPr lang="en-US" sz="1800" b="0" baseline="0" dirty="0" smtClean="0">
                          <a:solidFill>
                            <a:schemeClr val="bg1"/>
                          </a:solidFill>
                        </a:rPr>
                        <a:t>of Eastern </a:t>
                      </a:r>
                      <a:r>
                        <a:rPr lang="en-US" sz="1800" b="0" dirty="0" smtClean="0">
                          <a:solidFill>
                            <a:schemeClr val="bg1"/>
                          </a:solidFill>
                        </a:rPr>
                        <a:t>Europeans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smtClean="0">
                          <a:solidFill>
                            <a:schemeClr val="bg1"/>
                          </a:solidFill>
                        </a:rPr>
                        <a:t>U.S. Indian Policy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tcPr>
                </a:tc>
              </a:tr>
              <a:tr h="320040">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2" name="Rectangle 11"/>
          <p:cNvSpPr/>
          <p:nvPr/>
        </p:nvSpPr>
        <p:spPr>
          <a:xfrm>
            <a:off x="533399" y="3657600"/>
            <a:ext cx="4191001" cy="2286000"/>
          </a:xfrm>
          <a:prstGeom prst="rect">
            <a:avLst/>
          </a:prstGeom>
          <a:solidFill>
            <a:srgbClr val="DDD9C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16916" y="3174451"/>
            <a:ext cx="251460" cy="228600"/>
          </a:xfrm>
          <a:prstGeom prst="star5">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6338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9" y="76200"/>
            <a:ext cx="8229600" cy="1136582"/>
          </a:xfrm>
        </p:spPr>
        <p:txBody>
          <a:bodyPr/>
          <a:lstStyle/>
          <a:p>
            <a:r>
              <a:rPr lang="en-US" dirty="0" smtClean="0"/>
              <a:t>Immigration of Eastern Europeans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dirty="0" smtClean="0"/>
              <a:t>Reasons Eastern European immigrants made the journey to America differed little from those of their predecessors. </a:t>
            </a:r>
          </a:p>
          <a:p>
            <a:pPr marL="0" indent="0">
              <a:buNone/>
            </a:pPr>
            <a:endParaRPr lang="en-US" dirty="0" smtClean="0"/>
          </a:p>
          <a:p>
            <a:pPr marL="285750" indent="-285750">
              <a:buFont typeface="Arial" panose="020B0604020202020204" pitchFamily="34" charset="0"/>
              <a:buChar char="•"/>
            </a:pPr>
            <a:r>
              <a:rPr lang="en-US" dirty="0" smtClean="0"/>
              <a:t>To escape religious, racial, and political persecution </a:t>
            </a:r>
          </a:p>
          <a:p>
            <a:pPr marL="285750" indent="-285750">
              <a:buFont typeface="Arial" panose="020B0604020202020204" pitchFamily="34" charset="0"/>
              <a:buChar char="•"/>
            </a:pPr>
            <a:r>
              <a:rPr lang="en-US" dirty="0" smtClean="0"/>
              <a:t>To seek relief from economic depression and famine </a:t>
            </a:r>
          </a:p>
          <a:p>
            <a:pPr marL="285750" indent="-285750">
              <a:buFont typeface="Arial" panose="020B0604020202020204" pitchFamily="34" charset="0"/>
              <a:buChar char="•"/>
            </a:pPr>
            <a:r>
              <a:rPr lang="en-US" dirty="0" smtClean="0"/>
              <a:t>Drawn by contract labor agreements, popular with Italian and Greek laborers </a:t>
            </a:r>
          </a:p>
          <a:p>
            <a:pPr marL="285750" indent="-285750">
              <a:buFont typeface="Arial" panose="020B0604020202020204" pitchFamily="34" charset="0"/>
              <a:buChar char="•"/>
            </a:pPr>
            <a:r>
              <a:rPr lang="en-US" dirty="0" smtClean="0"/>
              <a:t>Hungarians, Poles, Slovaks, Bohemians, and Italians flocked to the coal mines or steel mills</a:t>
            </a:r>
          </a:p>
          <a:p>
            <a:pPr marL="285750" indent="-285750">
              <a:buFont typeface="Arial" panose="020B0604020202020204" pitchFamily="34" charset="0"/>
              <a:buChar char="•"/>
            </a:pPr>
            <a:r>
              <a:rPr lang="en-US" dirty="0" smtClean="0"/>
              <a:t>Greeks preferred textile mills, Russian and Polish Jews worked the needle trades or pushcart markets of New York </a:t>
            </a:r>
          </a:p>
          <a:p>
            <a:pPr marL="285750" indent="-285750">
              <a:buFont typeface="Arial" panose="020B0604020202020204" pitchFamily="34" charset="0"/>
              <a:buChar char="•"/>
            </a:pPr>
            <a:r>
              <a:rPr lang="en-US" dirty="0" smtClean="0"/>
              <a:t>Railroad companies advertised the availability of free or cheap farmland overseas in pamphlets distributed in many languages, bringing a handful of agricultural workers to western farmlands. </a:t>
            </a:r>
          </a:p>
          <a:p>
            <a:pPr marL="0" indent="0">
              <a:buNone/>
            </a:pPr>
            <a:endParaRPr lang="en-US" dirty="0" smtClean="0"/>
          </a:p>
          <a:p>
            <a:pPr marL="0" indent="0">
              <a:buNone/>
            </a:pPr>
            <a:r>
              <a:rPr lang="en-US" dirty="0" smtClean="0"/>
              <a:t>Overall, the vast majority of immigrants crowded into the growing cities, hoping for a chance to </a:t>
            </a:r>
            <a:r>
              <a:rPr lang="en-US" b="1" dirty="0" smtClean="0">
                <a:solidFill>
                  <a:srgbClr val="FF0000"/>
                </a:solidFill>
              </a:rPr>
              <a:t>make a better life for themselves</a:t>
            </a:r>
            <a:r>
              <a:rPr lang="en-US" dirty="0" smtClean="0"/>
              <a:t>.</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40</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custDataLst>
      <p:tags r:id="rId1"/>
    </p:custDataLst>
    <p:extLst>
      <p:ext uri="{BB962C8B-B14F-4D97-AF65-F5344CB8AC3E}">
        <p14:creationId xmlns:p14="http://schemas.microsoft.com/office/powerpoint/2010/main" val="30727211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868364"/>
          </a:xfrm>
        </p:spPr>
        <p:txBody>
          <a:bodyPr/>
          <a:lstStyle/>
          <a:p>
            <a:r>
              <a:rPr lang="en-US" dirty="0" smtClean="0"/>
              <a:t>Section Review</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marL="0" indent="0">
              <a:spcBef>
                <a:spcPts val="600"/>
              </a:spcBef>
              <a:spcAft>
                <a:spcPts val="600"/>
              </a:spcAft>
              <a:buNone/>
            </a:pPr>
            <a:r>
              <a:rPr lang="en-US" b="1" u="sng" dirty="0" smtClean="0"/>
              <a:t>Immigration of Eastern Europeans</a:t>
            </a:r>
          </a:p>
          <a:p>
            <a:r>
              <a:rPr lang="en-US" dirty="0" smtClean="0"/>
              <a:t>Increase in Immigration of Eastern Europeans</a:t>
            </a:r>
          </a:p>
          <a:p>
            <a:pPr lvl="1"/>
            <a:r>
              <a:rPr lang="en-US" sz="1600" dirty="0" smtClean="0"/>
              <a:t>Decrease in Northern and Southern European after depression in 1890</a:t>
            </a:r>
          </a:p>
          <a:p>
            <a:pPr lvl="1"/>
            <a:r>
              <a:rPr lang="en-US" sz="1600" dirty="0" smtClean="0"/>
              <a:t>Over 12 million immigrants from Eastern Europe 1892-1954</a:t>
            </a:r>
          </a:p>
          <a:p>
            <a:pPr lvl="1"/>
            <a:r>
              <a:rPr lang="en-US" sz="1600" dirty="0" smtClean="0"/>
              <a:t>Came through Ellis Island, New York</a:t>
            </a:r>
          </a:p>
          <a:p>
            <a:pPr marL="457200" lvl="1" indent="0">
              <a:buNone/>
            </a:pPr>
            <a:endParaRPr lang="en-US" sz="1600" dirty="0" smtClean="0"/>
          </a:p>
          <a:p>
            <a:r>
              <a:rPr lang="en-US" dirty="0" smtClean="0"/>
              <a:t>Ellis Island</a:t>
            </a:r>
          </a:p>
          <a:p>
            <a:pPr lvl="1"/>
            <a:r>
              <a:rPr lang="en-US" sz="1600" dirty="0" smtClean="0"/>
              <a:t>1</a:t>
            </a:r>
            <a:r>
              <a:rPr lang="en-US" sz="1600" baseline="30000" dirty="0" smtClean="0"/>
              <a:t>st</a:t>
            </a:r>
            <a:r>
              <a:rPr lang="en-US" sz="1600" dirty="0" smtClean="0"/>
              <a:t> federally controlled immigration system in United States</a:t>
            </a:r>
          </a:p>
          <a:p>
            <a:pPr marL="457200" lvl="1" indent="0">
              <a:buNone/>
            </a:pPr>
            <a:endParaRPr lang="en-US" sz="1600" dirty="0" smtClean="0"/>
          </a:p>
          <a:p>
            <a:r>
              <a:rPr lang="en-US" dirty="0" smtClean="0"/>
              <a:t>Settling of Immigrants</a:t>
            </a:r>
          </a:p>
          <a:p>
            <a:pPr lvl="1"/>
            <a:r>
              <a:rPr lang="en-US" sz="1600" dirty="0" smtClean="0"/>
              <a:t>Arrived seeking a better life, freedom, and opportunity</a:t>
            </a:r>
          </a:p>
          <a:p>
            <a:pPr lvl="1"/>
            <a:r>
              <a:rPr lang="en-US" sz="1600" dirty="0" smtClean="0"/>
              <a:t>Settled in big cities</a:t>
            </a:r>
          </a:p>
          <a:p>
            <a:pPr>
              <a:buNone/>
            </a:pPr>
            <a:endParaRPr lang="en-US" dirty="0" smtClean="0"/>
          </a:p>
          <a:p>
            <a:pPr>
              <a:buNone/>
            </a:pPr>
            <a:r>
              <a:rPr lang="en-US" b="1" dirty="0" smtClean="0"/>
              <a:t>Image References:</a:t>
            </a:r>
          </a:p>
          <a:p>
            <a:pPr marL="0" indent="0">
              <a:buNone/>
            </a:pPr>
            <a:r>
              <a:rPr lang="en-US" dirty="0" smtClean="0"/>
              <a:t>Immigrants Arriving at Ellis Island, 1902</a:t>
            </a:r>
          </a:p>
          <a:p>
            <a:pPr marL="0" indent="0">
              <a:buNone/>
            </a:pPr>
            <a:r>
              <a:rPr lang="en-US" dirty="0" smtClean="0">
                <a:hlinkClick r:id="rId3"/>
              </a:rPr>
              <a:t>http://en.wikipedia.org/wiki/Immigration_to_the_United_States#/media/File:Ellis_island_1902.jpg</a:t>
            </a:r>
            <a:endParaRPr lang="en-US" dirty="0" smtClean="0"/>
          </a:p>
          <a:p>
            <a:pPr marL="0" indent="0">
              <a:buNone/>
            </a:pPr>
            <a:endParaRPr lang="en-US" sz="1400" dirty="0" smtClean="0"/>
          </a:p>
          <a:p>
            <a:pPr lvl="1">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extLst>
      <p:ext uri="{BB962C8B-B14F-4D97-AF65-F5344CB8AC3E}">
        <p14:creationId xmlns:p14="http://schemas.microsoft.com/office/powerpoint/2010/main" val="919689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44564"/>
          </a:xfrm>
        </p:spPr>
        <p:txBody>
          <a:bodyPr/>
          <a:lstStyle/>
          <a:p>
            <a:r>
              <a:rPr lang="en-US" dirty="0" smtClean="0"/>
              <a:t>Course Review</a:t>
            </a:r>
            <a:endParaRPr lang="en-US" dirty="0"/>
          </a:p>
        </p:txBody>
      </p:sp>
      <p:sp>
        <p:nvSpPr>
          <p:cNvPr id="3" name="Content Placeholder 2"/>
          <p:cNvSpPr>
            <a:spLocks noGrp="1"/>
          </p:cNvSpPr>
          <p:nvPr>
            <p:ph idx="1"/>
          </p:nvPr>
        </p:nvSpPr>
        <p:spPr>
          <a:xfrm>
            <a:off x="457200" y="1447800"/>
            <a:ext cx="8229600" cy="5410200"/>
          </a:xfrm>
        </p:spPr>
        <p:txBody>
          <a:bodyPr>
            <a:normAutofit fontScale="55000" lnSpcReduction="20000"/>
          </a:bodyPr>
          <a:lstStyle/>
          <a:p>
            <a:pPr>
              <a:buNone/>
            </a:pPr>
            <a:r>
              <a:rPr lang="en-US" sz="2545" b="1" u="sng" dirty="0" smtClean="0"/>
              <a:t>Revolutionary &amp; Early Republic Period</a:t>
            </a:r>
          </a:p>
          <a:p>
            <a:r>
              <a:rPr lang="en-US" sz="2545" dirty="0" smtClean="0"/>
              <a:t>The Revolutionary War (1775-1783)</a:t>
            </a:r>
          </a:p>
          <a:p>
            <a:r>
              <a:rPr lang="en-US" sz="2545" dirty="0" smtClean="0"/>
              <a:t>The War of 1812 </a:t>
            </a:r>
          </a:p>
          <a:p>
            <a:r>
              <a:rPr lang="en-US" sz="2545" dirty="0" smtClean="0"/>
              <a:t>Manifest Destiny </a:t>
            </a:r>
          </a:p>
          <a:p>
            <a:r>
              <a:rPr lang="en-US" sz="2545" dirty="0" smtClean="0"/>
              <a:t>U.S. Indian Policy</a:t>
            </a:r>
          </a:p>
          <a:p>
            <a:pPr>
              <a:buNone/>
            </a:pPr>
            <a:endParaRPr lang="en-US" sz="2545" dirty="0" smtClean="0"/>
          </a:p>
          <a:p>
            <a:pPr>
              <a:buNone/>
            </a:pPr>
            <a:r>
              <a:rPr lang="en-US" sz="2545" b="1" u="sng" dirty="0" smtClean="0"/>
              <a:t>Civil War &amp; Reconstruction Period</a:t>
            </a:r>
          </a:p>
          <a:p>
            <a:r>
              <a:rPr lang="en-US" sz="2545" dirty="0" smtClean="0"/>
              <a:t>Slavery</a:t>
            </a:r>
          </a:p>
          <a:p>
            <a:r>
              <a:rPr lang="en-US" sz="2545" dirty="0" smtClean="0"/>
              <a:t>Abolitionist Movement</a:t>
            </a:r>
          </a:p>
          <a:p>
            <a:r>
              <a:rPr lang="en-US" sz="2545" dirty="0" smtClean="0"/>
              <a:t>Emancipation Proclamation</a:t>
            </a:r>
          </a:p>
          <a:p>
            <a:r>
              <a:rPr lang="en-US" sz="2545" dirty="0" smtClean="0"/>
              <a:t>Sectionalism</a:t>
            </a:r>
          </a:p>
          <a:p>
            <a:r>
              <a:rPr lang="en-US" sz="2545" dirty="0" smtClean="0"/>
              <a:t>Civil War (1861-1865)</a:t>
            </a:r>
          </a:p>
          <a:p>
            <a:r>
              <a:rPr lang="en-US" sz="2545" dirty="0" smtClean="0"/>
              <a:t>Slaves Freed During the Civil War</a:t>
            </a:r>
          </a:p>
          <a:p>
            <a:r>
              <a:rPr lang="en-US" sz="2545" dirty="0" smtClean="0"/>
              <a:t>Reconstruction (1865-1877)</a:t>
            </a:r>
          </a:p>
          <a:p>
            <a:pPr lvl="1"/>
            <a:endParaRPr lang="en-US" sz="2545" b="1" dirty="0" smtClean="0"/>
          </a:p>
          <a:p>
            <a:pPr>
              <a:buNone/>
            </a:pPr>
            <a:r>
              <a:rPr lang="en-US" sz="2545" b="1" u="sng" dirty="0" smtClean="0"/>
              <a:t>Civil Rights</a:t>
            </a:r>
          </a:p>
          <a:p>
            <a:pPr>
              <a:defRPr/>
            </a:pPr>
            <a:r>
              <a:rPr lang="en-US" sz="2545" dirty="0" smtClean="0"/>
              <a:t>Civil Rights Movement</a:t>
            </a:r>
          </a:p>
          <a:p>
            <a:pPr>
              <a:defRPr/>
            </a:pPr>
            <a:r>
              <a:rPr lang="en-US" sz="2545" dirty="0" smtClean="0"/>
              <a:t>Women’s Suffrage Movement</a:t>
            </a:r>
          </a:p>
          <a:p>
            <a:pPr>
              <a:buNone/>
            </a:pPr>
            <a:endParaRPr lang="en-US" sz="2545" dirty="0" smtClean="0"/>
          </a:p>
          <a:p>
            <a:pPr marL="0" indent="0">
              <a:spcBef>
                <a:spcPts val="600"/>
              </a:spcBef>
              <a:spcAft>
                <a:spcPts val="600"/>
              </a:spcAft>
              <a:buNone/>
            </a:pPr>
            <a:r>
              <a:rPr lang="en-US" sz="2545" b="1" u="sng" dirty="0" smtClean="0"/>
              <a:t>Immigration of Eastern Europeans</a:t>
            </a:r>
          </a:p>
          <a:p>
            <a:r>
              <a:rPr lang="en-US" sz="2545" dirty="0" smtClean="0"/>
              <a:t>Increase in Immigration of Eastern Europeans</a:t>
            </a:r>
          </a:p>
          <a:p>
            <a:r>
              <a:rPr lang="en-US" sz="2545" dirty="0" smtClean="0"/>
              <a:t>Ellis Island</a:t>
            </a:r>
          </a:p>
          <a:p>
            <a:r>
              <a:rPr lang="en-US" sz="2545" dirty="0" smtClean="0"/>
              <a:t>Settling of Immigrants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42</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44564"/>
          </a:xfrm>
        </p:spPr>
        <p:txBody>
          <a:bodyPr/>
          <a:lstStyle/>
          <a:p>
            <a:r>
              <a:rPr lang="en-US" dirty="0" smtClean="0"/>
              <a:t>For Further Exploration</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pPr>
              <a:buNone/>
            </a:pPr>
            <a:r>
              <a:rPr lang="en-US" sz="1400" b="1" u="sng" dirty="0" smtClean="0"/>
              <a:t>Revolutionary &amp; Early Republic Period</a:t>
            </a:r>
          </a:p>
          <a:p>
            <a:pPr>
              <a:buNone/>
            </a:pPr>
            <a:r>
              <a:rPr lang="en-US" sz="1400" dirty="0" smtClean="0"/>
              <a:t>George Washington </a:t>
            </a:r>
            <a:r>
              <a:rPr lang="en-US" sz="1400" dirty="0" smtClean="0">
                <a:hlinkClick r:id="rId3"/>
              </a:rPr>
              <a:t>https://www.youtube.com/watch?v=hvE9fb--Dig</a:t>
            </a:r>
            <a:endParaRPr lang="en-US" sz="1400" dirty="0" smtClean="0"/>
          </a:p>
          <a:p>
            <a:pPr>
              <a:buNone/>
            </a:pPr>
            <a:r>
              <a:rPr lang="en-US" sz="1400" dirty="0" smtClean="0"/>
              <a:t> </a:t>
            </a:r>
          </a:p>
          <a:p>
            <a:pPr>
              <a:buNone/>
            </a:pPr>
            <a:r>
              <a:rPr lang="en-US" sz="1400" dirty="0" smtClean="0"/>
              <a:t>Thomas Jefferson </a:t>
            </a:r>
            <a:r>
              <a:rPr lang="en-US" sz="1400" dirty="0" smtClean="0">
                <a:hlinkClick r:id="rId4"/>
              </a:rPr>
              <a:t>https://www.youtube.com/watch?v=uAt1YLP3T34</a:t>
            </a:r>
            <a:endParaRPr lang="en-US" sz="1400" dirty="0" smtClean="0"/>
          </a:p>
          <a:p>
            <a:endParaRPr lang="en-US" sz="1400" dirty="0" smtClean="0"/>
          </a:p>
          <a:p>
            <a:pPr>
              <a:buNone/>
            </a:pPr>
            <a:r>
              <a:rPr lang="en-US" sz="1400" dirty="0" smtClean="0"/>
              <a:t>Manifest Destiny </a:t>
            </a:r>
            <a:r>
              <a:rPr lang="en-US" sz="1400" dirty="0" smtClean="0">
                <a:hlinkClick r:id="rId5"/>
              </a:rPr>
              <a:t>https://www.youtube.com/watch?v=YLmUhT9QOlE</a:t>
            </a:r>
            <a:endParaRPr lang="en-US" sz="1400" dirty="0" smtClean="0"/>
          </a:p>
          <a:p>
            <a:pPr>
              <a:buNone/>
            </a:pPr>
            <a:r>
              <a:rPr lang="en-US" sz="1400" dirty="0" smtClean="0"/>
              <a:t> </a:t>
            </a:r>
          </a:p>
          <a:p>
            <a:pPr>
              <a:buNone/>
            </a:pPr>
            <a:r>
              <a:rPr lang="en-US" sz="1400" dirty="0" smtClean="0"/>
              <a:t>The War of 1812 </a:t>
            </a:r>
            <a:r>
              <a:rPr lang="en-US" sz="1400" dirty="0" smtClean="0">
                <a:hlinkClick r:id="rId6"/>
              </a:rPr>
              <a:t>http://www.ussconstitutionmuseum.org/about-us/bicentennial/short-history-1812/</a:t>
            </a:r>
            <a:endParaRPr lang="en-US" sz="1400" dirty="0" smtClean="0"/>
          </a:p>
          <a:p>
            <a:pPr>
              <a:buNone/>
            </a:pPr>
            <a:endParaRPr lang="en-US" sz="1400" dirty="0" smtClean="0"/>
          </a:p>
          <a:p>
            <a:pPr>
              <a:buNone/>
            </a:pPr>
            <a:r>
              <a:rPr lang="en-US" sz="1400" dirty="0" smtClean="0"/>
              <a:t>U.S. Indian Policy </a:t>
            </a:r>
            <a:r>
              <a:rPr lang="en-US" sz="1400" dirty="0" smtClean="0">
                <a:hlinkClick r:id="rId7"/>
              </a:rPr>
              <a:t>http://americanindiantah.com/history/nar_19thcenturyrelations.html</a:t>
            </a:r>
            <a:r>
              <a:rPr lang="en-US" sz="1400" dirty="0" smtClean="0"/>
              <a:t> </a:t>
            </a:r>
          </a:p>
          <a:p>
            <a:pPr>
              <a:buNone/>
            </a:pPr>
            <a:endParaRPr lang="en-US" sz="1400" dirty="0" smtClean="0"/>
          </a:p>
          <a:p>
            <a:pPr>
              <a:buNone/>
            </a:pPr>
            <a:r>
              <a:rPr lang="en-US" sz="1400" dirty="0" smtClean="0"/>
              <a:t>American Revolution History</a:t>
            </a:r>
          </a:p>
          <a:p>
            <a:pPr>
              <a:buNone/>
            </a:pPr>
            <a:r>
              <a:rPr lang="en-US" sz="1400" dirty="0" smtClean="0">
                <a:hlinkClick r:id="rId8"/>
              </a:rPr>
              <a:t>http://www.history.com/topics/american-revolution/american-revolution-history</a:t>
            </a:r>
            <a:endParaRPr lang="en-US" sz="1400" dirty="0" smtClean="0"/>
          </a:p>
          <a:p>
            <a:pPr>
              <a:buNone/>
            </a:pPr>
            <a:r>
              <a:rPr lang="en-US" sz="1400" dirty="0" smtClean="0"/>
              <a:t> </a:t>
            </a:r>
          </a:p>
          <a:p>
            <a:pPr>
              <a:buNone/>
            </a:pPr>
            <a:r>
              <a:rPr lang="en-US" sz="1400" dirty="0" smtClean="0"/>
              <a:t>1800s - Federal Indian Policy developes</a:t>
            </a:r>
          </a:p>
          <a:p>
            <a:pPr>
              <a:buNone/>
            </a:pPr>
            <a:r>
              <a:rPr lang="en-US" sz="1400" dirty="0" smtClean="0">
                <a:hlinkClick r:id="rId9"/>
              </a:rPr>
              <a:t>http://www.savagesandscoundrels.org/flashpoints-conflicts/1800s-federal-indian-policy-developes/</a:t>
            </a:r>
            <a:endParaRPr lang="en-US" sz="1400" dirty="0" smtClean="0"/>
          </a:p>
          <a:p>
            <a:pPr>
              <a:buNone/>
            </a:pPr>
            <a:r>
              <a:rPr lang="en-US" sz="1400" dirty="0" smtClean="0"/>
              <a:t> </a:t>
            </a:r>
          </a:p>
          <a:p>
            <a:pPr>
              <a:buNone/>
            </a:pPr>
            <a:r>
              <a:rPr lang="en-US" sz="1400" dirty="0" smtClean="0"/>
              <a:t>Manifest Destiny </a:t>
            </a:r>
            <a:r>
              <a:rPr lang="en-US" sz="1400" dirty="0" smtClean="0">
                <a:hlinkClick r:id="rId10"/>
              </a:rPr>
              <a:t>http://www.ushistory.org/us/29.asp</a:t>
            </a:r>
            <a:endParaRPr lang="en-US" sz="1400" dirty="0" smtClean="0"/>
          </a:p>
          <a:p>
            <a:pPr>
              <a:buNone/>
            </a:pPr>
            <a:endParaRPr lang="en-US" sz="2545"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43</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44564"/>
          </a:xfrm>
        </p:spPr>
        <p:txBody>
          <a:bodyPr/>
          <a:lstStyle/>
          <a:p>
            <a:r>
              <a:rPr lang="en-US" dirty="0" smtClean="0"/>
              <a:t>For Further Exploration</a:t>
            </a:r>
            <a:endParaRPr lang="en-US" dirty="0"/>
          </a:p>
        </p:txBody>
      </p:sp>
      <p:sp>
        <p:nvSpPr>
          <p:cNvPr id="3" name="Content Placeholder 2"/>
          <p:cNvSpPr>
            <a:spLocks noGrp="1"/>
          </p:cNvSpPr>
          <p:nvPr>
            <p:ph idx="1"/>
          </p:nvPr>
        </p:nvSpPr>
        <p:spPr>
          <a:xfrm>
            <a:off x="457200" y="1447800"/>
            <a:ext cx="8229600" cy="5410200"/>
          </a:xfrm>
        </p:spPr>
        <p:txBody>
          <a:bodyPr>
            <a:normAutofit fontScale="70000" lnSpcReduction="20000"/>
          </a:bodyPr>
          <a:lstStyle/>
          <a:p>
            <a:pPr>
              <a:buNone/>
            </a:pPr>
            <a:r>
              <a:rPr lang="en-US" sz="1548" b="1" u="sng" dirty="0" smtClean="0"/>
              <a:t>Civil War &amp; Reconstruction Period</a:t>
            </a:r>
          </a:p>
          <a:p>
            <a:pPr>
              <a:buNone/>
            </a:pPr>
            <a:r>
              <a:rPr lang="en-US" sz="1548" dirty="0" smtClean="0"/>
              <a:t>The Civil War’s Greatest Myths </a:t>
            </a:r>
            <a:r>
              <a:rPr lang="en-US" sz="1548" dirty="0" smtClean="0">
                <a:hlinkClick r:id="rId3"/>
              </a:rPr>
              <a:t>http://www.history.com/topics/black-history/slavery/videos/lincoln-the-legacy</a:t>
            </a:r>
            <a:endParaRPr lang="en-US" sz="1548" dirty="0" smtClean="0"/>
          </a:p>
          <a:p>
            <a:pPr>
              <a:buNone/>
            </a:pPr>
            <a:r>
              <a:rPr lang="en-US" sz="1548" dirty="0" smtClean="0"/>
              <a:t> </a:t>
            </a:r>
          </a:p>
          <a:p>
            <a:pPr>
              <a:buNone/>
            </a:pPr>
            <a:r>
              <a:rPr lang="en-US" sz="1548" dirty="0" smtClean="0"/>
              <a:t>Last Stand of the Confederacy</a:t>
            </a:r>
          </a:p>
          <a:p>
            <a:pPr>
              <a:buNone/>
            </a:pPr>
            <a:r>
              <a:rPr lang="en-US" sz="1548" dirty="0" smtClean="0">
                <a:hlinkClick r:id="rId4"/>
              </a:rPr>
              <a:t>http://www.history.com/topics/black-history/abolitionist-movement/videos/the-confederacys-last-stand?m=528e394da93ae&amp;s=undefined&amp;f=1&amp;free=false</a:t>
            </a:r>
            <a:endParaRPr lang="en-US" sz="1548" dirty="0" smtClean="0"/>
          </a:p>
          <a:p>
            <a:pPr>
              <a:buNone/>
            </a:pPr>
            <a:endParaRPr lang="en-US" sz="1548" dirty="0" smtClean="0"/>
          </a:p>
          <a:p>
            <a:pPr>
              <a:buNone/>
            </a:pPr>
            <a:r>
              <a:rPr lang="en-US" sz="1548" dirty="0" smtClean="0"/>
              <a:t>Timeline of Slavery </a:t>
            </a:r>
            <a:r>
              <a:rPr lang="en-US" sz="1548" dirty="0" smtClean="0">
                <a:hlinkClick r:id="rId5"/>
              </a:rPr>
              <a:t>http://www.ushistory.org/more/timeline.htm</a:t>
            </a:r>
            <a:endParaRPr lang="en-US" sz="1548" dirty="0" smtClean="0"/>
          </a:p>
          <a:p>
            <a:pPr>
              <a:buNone/>
            </a:pPr>
            <a:endParaRPr lang="en-US" sz="1548" dirty="0" smtClean="0"/>
          </a:p>
          <a:p>
            <a:pPr>
              <a:buNone/>
            </a:pPr>
            <a:r>
              <a:rPr lang="en-US" sz="1548" dirty="0" smtClean="0"/>
              <a:t>The Impact of Slavery </a:t>
            </a:r>
            <a:r>
              <a:rPr lang="en-US" sz="1548" dirty="0" smtClean="0">
                <a:hlinkClick r:id="rId6"/>
              </a:rPr>
              <a:t>http://www.ushistory.org/us/12a.asp</a:t>
            </a:r>
            <a:endParaRPr lang="en-US" sz="1548" dirty="0" smtClean="0"/>
          </a:p>
          <a:p>
            <a:pPr>
              <a:buNone/>
            </a:pPr>
            <a:endParaRPr lang="en-US" sz="1548" dirty="0" smtClean="0"/>
          </a:p>
          <a:p>
            <a:pPr>
              <a:buNone/>
            </a:pPr>
            <a:r>
              <a:rPr lang="en-US" sz="1548" dirty="0" smtClean="0"/>
              <a:t>The New African-American Culture </a:t>
            </a:r>
            <a:r>
              <a:rPr lang="en-US" sz="1548" dirty="0" smtClean="0">
                <a:hlinkClick r:id="rId7"/>
              </a:rPr>
              <a:t>http://www.ushistory.org/us/6g.asp</a:t>
            </a:r>
            <a:endParaRPr lang="en-US" sz="1548" dirty="0" smtClean="0"/>
          </a:p>
          <a:p>
            <a:pPr>
              <a:buNone/>
            </a:pPr>
            <a:r>
              <a:rPr lang="en-US" sz="1548" dirty="0" smtClean="0"/>
              <a:t> </a:t>
            </a:r>
          </a:p>
          <a:p>
            <a:pPr>
              <a:buNone/>
            </a:pPr>
            <a:r>
              <a:rPr lang="en-US" sz="1548" dirty="0" smtClean="0"/>
              <a:t>Abolitionist Movement </a:t>
            </a:r>
            <a:r>
              <a:rPr lang="en-US" sz="1548" dirty="0" smtClean="0">
                <a:hlinkClick r:id="rId8"/>
              </a:rPr>
              <a:t>http://www.history.com/topics/black-history/abolitionist-movement</a:t>
            </a:r>
            <a:endParaRPr lang="en-US" sz="1548" dirty="0" smtClean="0"/>
          </a:p>
          <a:p>
            <a:pPr>
              <a:buNone/>
            </a:pPr>
            <a:endParaRPr lang="en-US" sz="1548" dirty="0" smtClean="0"/>
          </a:p>
          <a:p>
            <a:pPr>
              <a:buNone/>
            </a:pPr>
            <a:r>
              <a:rPr lang="en-US" sz="1548" dirty="0" smtClean="0"/>
              <a:t>Westward </a:t>
            </a:r>
            <a:r>
              <a:rPr lang="en-US" sz="1548" dirty="0" smtClean="0">
                <a:hlinkClick r:id="rId9"/>
              </a:rPr>
              <a:t>http://www.let.rug.nl/usa/outlines/history-1994/westward-expansion-and-regional-differences/westward.php</a:t>
            </a:r>
            <a:endParaRPr lang="en-US" sz="1548" dirty="0" smtClean="0"/>
          </a:p>
          <a:p>
            <a:pPr>
              <a:buNone/>
            </a:pPr>
            <a:r>
              <a:rPr lang="en-US" sz="1548" dirty="0" smtClean="0"/>
              <a:t> </a:t>
            </a:r>
          </a:p>
          <a:p>
            <a:pPr>
              <a:buNone/>
            </a:pPr>
            <a:r>
              <a:rPr lang="en-US" sz="1548" dirty="0" smtClean="0"/>
              <a:t>North and South: Different Cultures, Same Country </a:t>
            </a:r>
            <a:r>
              <a:rPr lang="en-US" sz="1548" dirty="0" smtClean="0">
                <a:hlinkClick r:id="rId10"/>
              </a:rPr>
              <a:t>http://www.civilwar.org/education/history/civil-war-overview/northandsouth.html</a:t>
            </a:r>
            <a:endParaRPr lang="en-US" sz="1548" dirty="0" smtClean="0"/>
          </a:p>
          <a:p>
            <a:pPr>
              <a:buNone/>
            </a:pPr>
            <a:endParaRPr lang="en-US" sz="1548" dirty="0" smtClean="0"/>
          </a:p>
          <a:p>
            <a:pPr>
              <a:buNone/>
            </a:pPr>
            <a:r>
              <a:rPr lang="en-US" sz="1548" dirty="0" smtClean="0"/>
              <a:t>Sectionalism </a:t>
            </a:r>
            <a:r>
              <a:rPr lang="en-US" sz="1548" dirty="0" smtClean="0">
                <a:hlinkClick r:id="rId11"/>
              </a:rPr>
              <a:t>http://www.socialstudieshelp.com/Lesson_29_Notes_SEC_HO.htm</a:t>
            </a:r>
            <a:endParaRPr lang="en-US" sz="1548" dirty="0" smtClean="0"/>
          </a:p>
          <a:p>
            <a:pPr>
              <a:buNone/>
            </a:pPr>
            <a:r>
              <a:rPr lang="en-US" sz="1548" dirty="0" smtClean="0"/>
              <a:t> </a:t>
            </a:r>
          </a:p>
          <a:p>
            <a:pPr>
              <a:buNone/>
            </a:pPr>
            <a:r>
              <a:rPr lang="en-US" sz="1548" dirty="0" smtClean="0"/>
              <a:t>Why Non-Slaveholding Southerners Fought </a:t>
            </a:r>
            <a:r>
              <a:rPr lang="en-US" sz="1548" dirty="0" smtClean="0">
                <a:hlinkClick r:id="rId12"/>
              </a:rPr>
              <a:t>http://www.civilwar.org/education/history/civil-war-overview/why-non-slaveholding.html</a:t>
            </a:r>
            <a:endParaRPr lang="en-US" sz="1548" dirty="0" smtClean="0"/>
          </a:p>
          <a:p>
            <a:pPr>
              <a:buNone/>
            </a:pPr>
            <a:r>
              <a:rPr lang="en-US" sz="1548" dirty="0" smtClean="0"/>
              <a:t> </a:t>
            </a:r>
          </a:p>
          <a:p>
            <a:pPr>
              <a:buNone/>
            </a:pPr>
            <a:r>
              <a:rPr lang="en-US" sz="1548" dirty="0" smtClean="0"/>
              <a:t>The Cost of the War </a:t>
            </a:r>
            <a:r>
              <a:rPr lang="en-US" sz="1548" dirty="0" smtClean="0">
                <a:hlinkClick r:id="rId13"/>
              </a:rPr>
              <a:t>http://www.civilwar.org/education/civil-war-casualties.html</a:t>
            </a:r>
            <a:r>
              <a:rPr lang="en-US" sz="1548" dirty="0" smtClean="0"/>
              <a:t> </a:t>
            </a:r>
          </a:p>
          <a:p>
            <a:pPr>
              <a:buNone/>
            </a:pPr>
            <a:endParaRPr lang="en-US" sz="1548" dirty="0" smtClean="0"/>
          </a:p>
          <a:p>
            <a:pPr>
              <a:buNone/>
            </a:pPr>
            <a:r>
              <a:rPr lang="en-US" sz="1548" dirty="0" smtClean="0"/>
              <a:t>A New African-American Culture </a:t>
            </a:r>
            <a:r>
              <a:rPr lang="en-US" sz="1548" dirty="0" smtClean="0">
                <a:hlinkClick r:id="rId7"/>
              </a:rPr>
              <a:t>http://www.ushistory.org/us/6g.asp</a:t>
            </a:r>
            <a:endParaRPr lang="en-US" sz="1548" dirty="0" smtClean="0"/>
          </a:p>
          <a:p>
            <a:pPr>
              <a:buNone/>
            </a:pPr>
            <a:endParaRPr lang="en-US" sz="1548" dirty="0" smtClean="0"/>
          </a:p>
          <a:p>
            <a:pPr>
              <a:buNone/>
            </a:pPr>
            <a:r>
              <a:rPr lang="en-US" sz="1548" dirty="0" smtClean="0"/>
              <a:t>Emancipation Proclamation (1863) </a:t>
            </a:r>
            <a:r>
              <a:rPr lang="en-US" sz="1548" dirty="0" smtClean="0">
                <a:hlinkClick r:id="rId14"/>
              </a:rPr>
              <a:t>http://www.ourdocuments.gov/doc.php?flash=true&amp;doc=34</a:t>
            </a:r>
            <a:endParaRPr lang="en-US" sz="1548" dirty="0" smtClean="0"/>
          </a:p>
          <a:p>
            <a:pPr>
              <a:buNone/>
            </a:pPr>
            <a:endParaRPr lang="en-US" sz="1400" dirty="0" smtClean="0"/>
          </a:p>
          <a:p>
            <a:pPr>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44</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44564"/>
          </a:xfrm>
        </p:spPr>
        <p:txBody>
          <a:bodyPr/>
          <a:lstStyle/>
          <a:p>
            <a:r>
              <a:rPr lang="en-US" dirty="0" smtClean="0"/>
              <a:t>For Further Exploration</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pPr>
              <a:buNone/>
            </a:pPr>
            <a:r>
              <a:rPr lang="en-US" sz="1400" b="1" u="sng" dirty="0" smtClean="0"/>
              <a:t>Civil Rights</a:t>
            </a:r>
          </a:p>
          <a:p>
            <a:pPr>
              <a:buNone/>
            </a:pPr>
            <a:r>
              <a:rPr lang="en-US" sz="1400" dirty="0" smtClean="0"/>
              <a:t>The Fight for Women’s Suffrage</a:t>
            </a:r>
          </a:p>
          <a:p>
            <a:pPr>
              <a:buNone/>
            </a:pPr>
            <a:r>
              <a:rPr lang="en-US" sz="1400" dirty="0" smtClean="0">
                <a:hlinkClick r:id="rId3"/>
              </a:rPr>
              <a:t>http://www.history.com/topics/womens-history/the-fight-for-womens-suffrage</a:t>
            </a:r>
            <a:endParaRPr lang="en-US" sz="1400" dirty="0" smtClean="0"/>
          </a:p>
          <a:p>
            <a:pPr>
              <a:buNone/>
            </a:pPr>
            <a:r>
              <a:rPr lang="en-US" sz="1400" dirty="0" smtClean="0"/>
              <a:t> </a:t>
            </a:r>
          </a:p>
          <a:p>
            <a:pPr>
              <a:buNone/>
            </a:pPr>
            <a:r>
              <a:rPr lang="en-US" sz="1400" dirty="0" smtClean="0"/>
              <a:t>Women Who Fought for the Vote</a:t>
            </a:r>
          </a:p>
          <a:p>
            <a:pPr>
              <a:buNone/>
            </a:pPr>
            <a:r>
              <a:rPr lang="en-US" sz="1400" dirty="0" smtClean="0">
                <a:hlinkClick r:id="rId4"/>
              </a:rPr>
              <a:t>http://www.history.com/topics/womens-history/women-who-fought-for-the-vote</a:t>
            </a:r>
            <a:endParaRPr lang="en-US" sz="1400" dirty="0" smtClean="0"/>
          </a:p>
          <a:p>
            <a:pPr>
              <a:buNone/>
            </a:pPr>
            <a:r>
              <a:rPr lang="en-US" sz="1400" dirty="0" smtClean="0"/>
              <a:t> </a:t>
            </a:r>
          </a:p>
          <a:p>
            <a:pPr>
              <a:buNone/>
            </a:pPr>
            <a:r>
              <a:rPr lang="en-US" sz="1400" dirty="0" smtClean="0"/>
              <a:t>In Pursuit of Equality - Separate is Not Equal</a:t>
            </a:r>
          </a:p>
          <a:p>
            <a:pPr>
              <a:buNone/>
            </a:pPr>
            <a:r>
              <a:rPr lang="en-US" sz="1400" dirty="0" smtClean="0">
                <a:hlinkClick r:id="rId5"/>
              </a:rPr>
              <a:t>http://americanhistory.si.edu/brown/history/2-battleground/pursuit-equality-1.html</a:t>
            </a:r>
            <a:endParaRPr lang="en-US" sz="1400" dirty="0" smtClean="0"/>
          </a:p>
          <a:p>
            <a:pPr>
              <a:buNone/>
            </a:pPr>
            <a:r>
              <a:rPr lang="en-US" sz="1400" dirty="0" smtClean="0"/>
              <a:t> </a:t>
            </a:r>
          </a:p>
          <a:p>
            <a:pPr>
              <a:buNone/>
            </a:pPr>
            <a:r>
              <a:rPr lang="en-US" sz="1400" dirty="0" smtClean="0"/>
              <a:t>Civil Rights Movement</a:t>
            </a:r>
          </a:p>
          <a:p>
            <a:pPr>
              <a:buNone/>
            </a:pPr>
            <a:r>
              <a:rPr lang="en-US" sz="1400" dirty="0" smtClean="0">
                <a:hlinkClick r:id="rId6"/>
              </a:rPr>
              <a:t>http://www.history.com/topics/black-history/civil-rights-movement</a:t>
            </a:r>
            <a:r>
              <a:rPr lang="en-US" sz="1400" dirty="0" smtClean="0"/>
              <a:t> </a:t>
            </a:r>
          </a:p>
          <a:p>
            <a:pPr>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45</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44564"/>
          </a:xfrm>
        </p:spPr>
        <p:txBody>
          <a:bodyPr/>
          <a:lstStyle/>
          <a:p>
            <a:r>
              <a:rPr lang="en-US" dirty="0" smtClean="0"/>
              <a:t>For Further Exploration</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pPr marL="0" indent="0">
              <a:spcBef>
                <a:spcPts val="336"/>
              </a:spcBef>
              <a:spcAft>
                <a:spcPts val="600"/>
              </a:spcAft>
              <a:buNone/>
            </a:pPr>
            <a:r>
              <a:rPr lang="en-US" sz="1400" b="1" u="sng" dirty="0" smtClean="0"/>
              <a:t>Immigration of Eastern Europeans</a:t>
            </a:r>
          </a:p>
          <a:p>
            <a:pPr marL="0" indent="0">
              <a:spcBef>
                <a:spcPts val="336"/>
              </a:spcBef>
              <a:spcAft>
                <a:spcPts val="300"/>
              </a:spcAft>
              <a:buNone/>
            </a:pPr>
            <a:r>
              <a:rPr lang="en-US" sz="1400" dirty="0"/>
              <a:t>Immigration Timeline  </a:t>
            </a:r>
          </a:p>
          <a:p>
            <a:pPr marL="0" indent="0">
              <a:spcBef>
                <a:spcPts val="336"/>
              </a:spcBef>
              <a:spcAft>
                <a:spcPts val="300"/>
              </a:spcAft>
              <a:buNone/>
            </a:pPr>
            <a:r>
              <a:rPr lang="en-US" sz="1400" dirty="0">
                <a:solidFill>
                  <a:srgbClr val="FF0000"/>
                </a:solidFill>
                <a:hlinkClick r:id="rId3"/>
              </a:rPr>
              <a:t>http://www.libertyellisfoundation.org/immigration-timeline</a:t>
            </a:r>
            <a:r>
              <a:rPr lang="en-US" sz="1400" dirty="0">
                <a:solidFill>
                  <a:srgbClr val="FF0000"/>
                </a:solidFill>
              </a:rPr>
              <a:t> </a:t>
            </a:r>
            <a:endParaRPr lang="en-US" sz="1400" dirty="0" smtClean="0">
              <a:solidFill>
                <a:srgbClr val="FF0000"/>
              </a:solidFill>
            </a:endParaRPr>
          </a:p>
          <a:p>
            <a:pPr marL="0" indent="0">
              <a:spcBef>
                <a:spcPts val="336"/>
              </a:spcBef>
              <a:spcAft>
                <a:spcPts val="300"/>
              </a:spcAft>
              <a:buNone/>
            </a:pPr>
            <a:endParaRPr lang="en-US" sz="1400" dirty="0" smtClean="0">
              <a:solidFill>
                <a:srgbClr val="FF0000"/>
              </a:solidFill>
            </a:endParaRPr>
          </a:p>
          <a:p>
            <a:pPr marL="0" indent="0">
              <a:spcBef>
                <a:spcPts val="336"/>
              </a:spcBef>
              <a:spcAft>
                <a:spcPts val="300"/>
              </a:spcAft>
              <a:buNone/>
            </a:pPr>
            <a:r>
              <a:rPr lang="en-US" sz="1400" dirty="0" smtClean="0"/>
              <a:t>Ellis Island</a:t>
            </a:r>
          </a:p>
          <a:p>
            <a:pPr marL="0" indent="0">
              <a:spcBef>
                <a:spcPts val="336"/>
              </a:spcBef>
              <a:spcAft>
                <a:spcPts val="300"/>
              </a:spcAft>
              <a:buNone/>
            </a:pPr>
            <a:r>
              <a:rPr lang="en-US" sz="1400" dirty="0">
                <a:solidFill>
                  <a:srgbClr val="FF0000"/>
                </a:solidFill>
                <a:hlinkClick r:id="rId4"/>
              </a:rPr>
              <a:t>http://</a:t>
            </a:r>
            <a:r>
              <a:rPr lang="en-US" sz="1400" dirty="0" smtClean="0">
                <a:solidFill>
                  <a:srgbClr val="FF0000"/>
                </a:solidFill>
                <a:hlinkClick r:id="rId4"/>
              </a:rPr>
              <a:t>www.history.com/topics/ellis-island</a:t>
            </a:r>
            <a:r>
              <a:rPr lang="en-US" sz="1400" dirty="0" smtClean="0">
                <a:solidFill>
                  <a:srgbClr val="FF0000"/>
                </a:solidFill>
              </a:rPr>
              <a:t> </a:t>
            </a:r>
          </a:p>
          <a:p>
            <a:pPr marL="0" indent="0">
              <a:spcBef>
                <a:spcPts val="336"/>
              </a:spcBef>
              <a:spcAft>
                <a:spcPts val="300"/>
              </a:spcAft>
              <a:buNone/>
            </a:pPr>
            <a:endParaRPr lang="en-US" sz="1400" dirty="0" smtClean="0"/>
          </a:p>
          <a:p>
            <a:pPr marL="0" indent="0">
              <a:spcBef>
                <a:spcPts val="336"/>
              </a:spcBef>
              <a:spcAft>
                <a:spcPts val="300"/>
              </a:spcAft>
              <a:buNone/>
            </a:pPr>
            <a:r>
              <a:rPr lang="en-US" sz="1400" dirty="0" smtClean="0"/>
              <a:t>Ellis Island History</a:t>
            </a:r>
          </a:p>
          <a:p>
            <a:pPr marL="0" indent="0">
              <a:spcBef>
                <a:spcPts val="336"/>
              </a:spcBef>
              <a:spcAft>
                <a:spcPts val="300"/>
              </a:spcAft>
              <a:buNone/>
            </a:pPr>
            <a:r>
              <a:rPr lang="en-US" sz="1400" dirty="0">
                <a:solidFill>
                  <a:srgbClr val="FF0000"/>
                </a:solidFill>
                <a:hlinkClick r:id="rId5"/>
              </a:rPr>
              <a:t>http://</a:t>
            </a:r>
            <a:r>
              <a:rPr lang="en-US" sz="1400" dirty="0" smtClean="0">
                <a:solidFill>
                  <a:srgbClr val="FF0000"/>
                </a:solidFill>
                <a:hlinkClick r:id="rId5"/>
              </a:rPr>
              <a:t>www.libertyellisfoundation.org/ellis-island-history</a:t>
            </a:r>
            <a:r>
              <a:rPr lang="en-US" sz="1400" dirty="0" smtClean="0">
                <a:solidFill>
                  <a:srgbClr val="FF0000"/>
                </a:solidFill>
              </a:rPr>
              <a:t> </a:t>
            </a:r>
          </a:p>
          <a:p>
            <a:pPr marL="0" indent="0">
              <a:spcBef>
                <a:spcPts val="336"/>
              </a:spcBef>
              <a:spcAft>
                <a:spcPts val="300"/>
              </a:spcAft>
              <a:buNone/>
            </a:pPr>
            <a:endParaRPr lang="en-US" sz="1400" dirty="0">
              <a:solidFill>
                <a:srgbClr val="FF0000"/>
              </a:solidFill>
            </a:endParaRPr>
          </a:p>
          <a:p>
            <a:pPr marL="0" indent="0">
              <a:spcBef>
                <a:spcPts val="336"/>
              </a:spcBef>
              <a:spcAft>
                <a:spcPts val="300"/>
              </a:spcAft>
              <a:buNone/>
            </a:pPr>
            <a:r>
              <a:rPr lang="en-US" sz="1400" dirty="0"/>
              <a:t>European Immigration and Defining Whiteness</a:t>
            </a:r>
          </a:p>
          <a:p>
            <a:pPr marL="0" indent="0">
              <a:spcBef>
                <a:spcPts val="336"/>
              </a:spcBef>
              <a:spcAft>
                <a:spcPts val="300"/>
              </a:spcAft>
              <a:buNone/>
            </a:pPr>
            <a:r>
              <a:rPr lang="en-US" sz="1400" dirty="0">
                <a:solidFill>
                  <a:srgbClr val="FF0000"/>
                </a:solidFill>
                <a:hlinkClick r:id="rId6"/>
              </a:rPr>
              <a:t>http://www.understandingrace.org/history/gov/eastern_southern_immigration.html</a:t>
            </a:r>
            <a:endParaRPr lang="en-US" sz="1400" dirty="0">
              <a:solidFill>
                <a:srgbClr val="FF0000"/>
              </a:solidFill>
            </a:endParaRPr>
          </a:p>
          <a:p>
            <a:pPr marL="0" indent="0">
              <a:spcBef>
                <a:spcPts val="600"/>
              </a:spcBef>
              <a:spcAft>
                <a:spcPts val="600"/>
              </a:spcAft>
              <a:buNone/>
            </a:pPr>
            <a:endParaRPr lang="en-US" sz="1400" dirty="0" smtClean="0">
              <a:solidFill>
                <a:srgbClr val="FF0000"/>
              </a:solidFill>
            </a:endParaRPr>
          </a:p>
          <a:p>
            <a:pPr>
              <a:buNone/>
            </a:pPr>
            <a:endParaRPr lang="en-US" sz="14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46</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1219200"/>
            <a:ext cx="8458200" cy="4906963"/>
          </a:xfrm>
        </p:spPr>
        <p:txBody>
          <a:bodyPr/>
          <a:lstStyle/>
          <a:p>
            <a:r>
              <a:rPr lang="en-US" dirty="0" smtClean="0"/>
              <a:t>Click </a:t>
            </a:r>
            <a:r>
              <a:rPr lang="en-US" dirty="0"/>
              <a:t>on each of the </a:t>
            </a:r>
            <a:r>
              <a:rPr lang="en-US" b="1" dirty="0" smtClean="0">
                <a:solidFill>
                  <a:srgbClr val="FF0000"/>
                </a:solidFill>
              </a:rPr>
              <a:t>Key Terms </a:t>
            </a:r>
            <a:r>
              <a:rPr lang="en-US" dirty="0" smtClean="0"/>
              <a:t>below to display the definition or brief description of the event.</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Designers for Learning </a:t>
            </a:r>
            <a:endParaRPr lang="en-US" dirty="0"/>
          </a:p>
        </p:txBody>
      </p:sp>
      <p:sp>
        <p:nvSpPr>
          <p:cNvPr id="6" name="Rectangle 5"/>
          <p:cNvSpPr/>
          <p:nvPr/>
        </p:nvSpPr>
        <p:spPr>
          <a:xfrm>
            <a:off x="533400" y="259574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Revolutionary War</a:t>
            </a:r>
            <a:endParaRPr lang="en-US" b="1" dirty="0"/>
          </a:p>
        </p:txBody>
      </p:sp>
      <p:sp>
        <p:nvSpPr>
          <p:cNvPr id="7" name="Rectangle 6"/>
          <p:cNvSpPr/>
          <p:nvPr/>
        </p:nvSpPr>
        <p:spPr>
          <a:xfrm>
            <a:off x="3454908" y="2596882"/>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George Washington</a:t>
            </a:r>
            <a:endParaRPr lang="en-US" b="1" dirty="0"/>
          </a:p>
        </p:txBody>
      </p:sp>
      <p:sp>
        <p:nvSpPr>
          <p:cNvPr id="8" name="Rectangle 7"/>
          <p:cNvSpPr/>
          <p:nvPr/>
        </p:nvSpPr>
        <p:spPr>
          <a:xfrm>
            <a:off x="6304128" y="2595745"/>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Thomas Jefferson</a:t>
            </a:r>
            <a:endParaRPr lang="en-US" b="1" dirty="0"/>
          </a:p>
        </p:txBody>
      </p:sp>
      <p:sp>
        <p:nvSpPr>
          <p:cNvPr id="9" name="Rectangle 8"/>
          <p:cNvSpPr/>
          <p:nvPr/>
        </p:nvSpPr>
        <p:spPr>
          <a:xfrm>
            <a:off x="1917192" y="3791358"/>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Articles of Confederation</a:t>
            </a:r>
            <a:endParaRPr lang="en-US" b="1" dirty="0"/>
          </a:p>
        </p:txBody>
      </p:sp>
      <p:sp>
        <p:nvSpPr>
          <p:cNvPr id="13" name="Rectangle 12"/>
          <p:cNvSpPr/>
          <p:nvPr/>
        </p:nvSpPr>
        <p:spPr>
          <a:xfrm>
            <a:off x="5190778" y="3736842"/>
            <a:ext cx="2462784" cy="762000"/>
          </a:xfrm>
          <a:prstGeom prst="rect">
            <a:avLst/>
          </a:prstGeom>
          <a:solidFill>
            <a:schemeClr val="tx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Manifest Destiny</a:t>
            </a:r>
            <a:endParaRPr lang="en-US" b="1" dirty="0"/>
          </a:p>
        </p:txBody>
      </p:sp>
      <p:sp>
        <p:nvSpPr>
          <p:cNvPr id="14" name="Rounded Rectangle 13"/>
          <p:cNvSpPr/>
          <p:nvPr/>
        </p:nvSpPr>
        <p:spPr>
          <a:xfrm>
            <a:off x="1421500" y="3469453"/>
            <a:ext cx="3273586"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a:t>
            </a:r>
            <a:r>
              <a:rPr lang="en-US" sz="1600" b="1" dirty="0">
                <a:solidFill>
                  <a:srgbClr val="A50021"/>
                </a:solidFill>
              </a:rPr>
              <a:t>Articles of Confederation </a:t>
            </a:r>
            <a:r>
              <a:rPr lang="en-US" sz="1600" dirty="0"/>
              <a:t>  was the first written constitution of the United </a:t>
            </a:r>
            <a:r>
              <a:rPr lang="en-US" sz="1600" dirty="0" smtClean="0"/>
              <a:t>States. The Articles defined the power of the Congress.</a:t>
            </a:r>
            <a:endParaRPr lang="en-US" sz="1600" dirty="0"/>
          </a:p>
        </p:txBody>
      </p:sp>
      <p:sp>
        <p:nvSpPr>
          <p:cNvPr id="16" name="Rounded Rectangle 15"/>
          <p:cNvSpPr/>
          <p:nvPr/>
        </p:nvSpPr>
        <p:spPr>
          <a:xfrm>
            <a:off x="259307" y="2071987"/>
            <a:ext cx="2941217"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a:t>
            </a:r>
            <a:r>
              <a:rPr lang="en-US" sz="1600" b="1" dirty="0" smtClean="0">
                <a:solidFill>
                  <a:srgbClr val="A50021"/>
                </a:solidFill>
              </a:rPr>
              <a:t>Revolutionary</a:t>
            </a:r>
            <a:r>
              <a:rPr lang="en-US" sz="1600" b="1" dirty="0" smtClean="0">
                <a:solidFill>
                  <a:srgbClr val="FF0000"/>
                </a:solidFill>
              </a:rPr>
              <a:t> </a:t>
            </a:r>
            <a:r>
              <a:rPr lang="en-US" sz="1600" b="1" dirty="0" smtClean="0">
                <a:solidFill>
                  <a:srgbClr val="A50021"/>
                </a:solidFill>
              </a:rPr>
              <a:t>War</a:t>
            </a:r>
            <a:r>
              <a:rPr lang="en-US" sz="1600" b="1" dirty="0" smtClean="0">
                <a:solidFill>
                  <a:srgbClr val="FF0000"/>
                </a:solidFill>
              </a:rPr>
              <a:t> </a:t>
            </a:r>
            <a:r>
              <a:rPr lang="en-US" sz="1600" dirty="0" smtClean="0"/>
              <a:t>was the American War of Indepen-dence. Thirteen colonies declared their independence as the United States of America.</a:t>
            </a:r>
            <a:endParaRPr lang="en-US" sz="1600" dirty="0"/>
          </a:p>
        </p:txBody>
      </p:sp>
      <p:sp>
        <p:nvSpPr>
          <p:cNvPr id="17" name="Rounded Rectangle 16"/>
          <p:cNvSpPr/>
          <p:nvPr/>
        </p:nvSpPr>
        <p:spPr>
          <a:xfrm>
            <a:off x="6193309" y="2071987"/>
            <a:ext cx="2919984"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A50021"/>
                </a:solidFill>
              </a:rPr>
              <a:t>Thomas Jefferson </a:t>
            </a:r>
            <a:r>
              <a:rPr lang="en-US" sz="1600" dirty="0" smtClean="0"/>
              <a:t>was </a:t>
            </a:r>
            <a:r>
              <a:rPr lang="en-US" sz="1600" dirty="0"/>
              <a:t>the author of the Declaration of Independence and the third U.S. president. </a:t>
            </a:r>
          </a:p>
        </p:txBody>
      </p:sp>
      <p:sp>
        <p:nvSpPr>
          <p:cNvPr id="18" name="Rounded Rectangle 17"/>
          <p:cNvSpPr/>
          <p:nvPr/>
        </p:nvSpPr>
        <p:spPr>
          <a:xfrm>
            <a:off x="3222532" y="2087715"/>
            <a:ext cx="2997707"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A50021"/>
                </a:solidFill>
              </a:rPr>
              <a:t>George Washington </a:t>
            </a:r>
            <a:r>
              <a:rPr lang="en-US" sz="1600" dirty="0"/>
              <a:t>was the  </a:t>
            </a:r>
            <a:r>
              <a:rPr lang="en-US" sz="1600" dirty="0" smtClean="0"/>
              <a:t>leader Revolutionary </a:t>
            </a:r>
            <a:r>
              <a:rPr lang="en-US" sz="1600" dirty="0"/>
              <a:t>War. He was </a:t>
            </a:r>
            <a:r>
              <a:rPr lang="en-US" sz="1600" dirty="0">
                <a:solidFill>
                  <a:schemeClr val="bg1"/>
                </a:solidFill>
              </a:rPr>
              <a:t>first </a:t>
            </a:r>
            <a:r>
              <a:rPr lang="en-US" sz="1600" dirty="0" smtClean="0">
                <a:solidFill>
                  <a:schemeClr val="bg1"/>
                </a:solidFill>
              </a:rPr>
              <a:t>President o</a:t>
            </a:r>
            <a:r>
              <a:rPr lang="en-US" sz="1600" dirty="0" smtClean="0"/>
              <a:t>f the United</a:t>
            </a:r>
            <a:r>
              <a:rPr lang="en-US" sz="1600" dirty="0" smtClean="0">
                <a:solidFill>
                  <a:schemeClr val="bg1"/>
                </a:solidFill>
              </a:rPr>
              <a:t> </a:t>
            </a:r>
            <a:r>
              <a:rPr lang="en-US" sz="1600" dirty="0" smtClean="0"/>
              <a:t>States</a:t>
            </a:r>
            <a:r>
              <a:rPr lang="en-US" sz="1600" dirty="0"/>
              <a:t>.</a:t>
            </a:r>
          </a:p>
        </p:txBody>
      </p:sp>
      <p:sp>
        <p:nvSpPr>
          <p:cNvPr id="20" name="Rounded Rectangle 19"/>
          <p:cNvSpPr/>
          <p:nvPr/>
        </p:nvSpPr>
        <p:spPr>
          <a:xfrm>
            <a:off x="4724400" y="3485174"/>
            <a:ext cx="3148584" cy="1374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A50021"/>
                </a:solidFill>
              </a:rPr>
              <a:t>Manifest Destiny </a:t>
            </a:r>
            <a:r>
              <a:rPr lang="en-US" sz="1600" dirty="0" smtClean="0"/>
              <a:t>expressed </a:t>
            </a:r>
            <a:r>
              <a:rPr lang="en-US" sz="1600" dirty="0"/>
              <a:t>the belief that Americans were destined to spread their democracy from coast to coast. </a:t>
            </a:r>
          </a:p>
        </p:txBody>
      </p:sp>
      <p:sp>
        <p:nvSpPr>
          <p:cNvPr id="23" name="Title 1"/>
          <p:cNvSpPr>
            <a:spLocks noGrp="1"/>
          </p:cNvSpPr>
          <p:nvPr>
            <p:ph type="title"/>
          </p:nvPr>
        </p:nvSpPr>
        <p:spPr>
          <a:xfrm>
            <a:off x="457200" y="228600"/>
            <a:ext cx="8229600" cy="914400"/>
          </a:xfrm>
        </p:spPr>
        <p:txBody>
          <a:bodyPr/>
          <a:lstStyle/>
          <a:p>
            <a:r>
              <a:rPr lang="en-US" dirty="0" smtClean="0"/>
              <a:t>Revolutionary &amp; Early Republic Period</a:t>
            </a:r>
            <a:endParaRPr lang="en-US" dirty="0"/>
          </a:p>
        </p:txBody>
      </p:sp>
    </p:spTree>
    <p:custDataLst>
      <p:tags r:id="rId1"/>
    </p:custDataLst>
    <p:extLst>
      <p:ext uri="{BB962C8B-B14F-4D97-AF65-F5344CB8AC3E}">
        <p14:creationId xmlns:p14="http://schemas.microsoft.com/office/powerpoint/2010/main" val="3362996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4" grpId="0" animBg="1"/>
      <p:bldP spid="16" grpId="0" animBg="1"/>
      <p:bldP spid="16" grpId="1" animBg="1"/>
      <p:bldP spid="17" grpId="0" animBg="1"/>
      <p:bldP spid="18" grpId="0" animBg="1"/>
      <p:bldP spid="18"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Revolutionary &amp; Early Republic Period</a:t>
            </a:r>
          </a:p>
        </p:txBody>
      </p:sp>
      <p:sp>
        <p:nvSpPr>
          <p:cNvPr id="3" name="Content Placeholder 2"/>
          <p:cNvSpPr>
            <a:spLocks noGrp="1"/>
          </p:cNvSpPr>
          <p:nvPr>
            <p:ph type="body" sz="half" idx="2"/>
          </p:nvPr>
        </p:nvSpPr>
        <p:spPr>
          <a:xfrm>
            <a:off x="457200" y="1219200"/>
            <a:ext cx="8486966" cy="4525963"/>
          </a:xfrm>
        </p:spPr>
        <p:txBody>
          <a:bodyPr/>
          <a:lstStyle/>
          <a:p>
            <a:r>
              <a:rPr lang="en-US" dirty="0" smtClean="0"/>
              <a:t>Click each of the categories below to reveal a brief overview of the significant topics relating to American Revolution and Early </a:t>
            </a:r>
            <a:r>
              <a:rPr lang="en-US" dirty="0"/>
              <a:t>R</a:t>
            </a:r>
            <a:r>
              <a:rPr lang="en-US" dirty="0" smtClean="0"/>
              <a:t>epublic </a:t>
            </a:r>
            <a:r>
              <a:rPr lang="en-US" dirty="0"/>
              <a:t>p</a:t>
            </a:r>
            <a:r>
              <a:rPr lang="en-US" dirty="0" smtClean="0"/>
              <a:t>eriod.</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715068712"/>
              </p:ext>
            </p:extLst>
          </p:nvPr>
        </p:nvGraphicFramePr>
        <p:xfrm>
          <a:off x="609600" y="1600199"/>
          <a:ext cx="8153400" cy="1828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0" name="TextBox 9"/>
          <p:cNvSpPr txBox="1"/>
          <p:nvPr/>
        </p:nvSpPr>
        <p:spPr>
          <a:xfrm>
            <a:off x="607517" y="3276600"/>
            <a:ext cx="2519747"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The Revolutionary War </a:t>
            </a:r>
            <a:r>
              <a:rPr lang="en-US" dirty="0"/>
              <a:t>(1775-1783</a:t>
            </a:r>
            <a:r>
              <a:rPr lang="en-US" dirty="0" smtClean="0"/>
              <a:t>)</a:t>
            </a:r>
          </a:p>
          <a:p>
            <a:pPr marL="285750" indent="-285750">
              <a:buFont typeface="Wingdings" panose="05000000000000000000" pitchFamily="2" charset="2"/>
              <a:buChar char="ü"/>
            </a:pPr>
            <a:r>
              <a:rPr lang="en-US" dirty="0"/>
              <a:t>The Battle of </a:t>
            </a:r>
            <a:r>
              <a:rPr lang="en-US" dirty="0" smtClean="0"/>
              <a:t>Saratoga (1777)</a:t>
            </a:r>
          </a:p>
          <a:p>
            <a:pPr marL="285750" indent="-285750">
              <a:buFont typeface="Wingdings" panose="05000000000000000000" pitchFamily="2" charset="2"/>
              <a:buChar char="ü"/>
            </a:pPr>
            <a:r>
              <a:rPr lang="en-US" dirty="0" smtClean="0"/>
              <a:t>Treaty of Paris was signed (1783)</a:t>
            </a:r>
            <a:endParaRPr lang="en-US" dirty="0"/>
          </a:p>
          <a:p>
            <a:pPr marL="285750" indent="-285750">
              <a:buFont typeface="Wingdings" panose="05000000000000000000" pitchFamily="2" charset="2"/>
              <a:buChar char="ü"/>
            </a:pPr>
            <a:r>
              <a:rPr lang="en-US" dirty="0" smtClean="0"/>
              <a:t>The War of 1812</a:t>
            </a:r>
          </a:p>
          <a:p>
            <a:pPr marL="285750" indent="-285750">
              <a:buFont typeface="Wingdings" panose="05000000000000000000" pitchFamily="2" charset="2"/>
              <a:buChar char="ü"/>
            </a:pPr>
            <a:r>
              <a:rPr lang="en-US" dirty="0"/>
              <a:t>Manifest Destiny</a:t>
            </a:r>
          </a:p>
        </p:txBody>
      </p:sp>
      <p:sp>
        <p:nvSpPr>
          <p:cNvPr id="12" name="TextBox 11"/>
          <p:cNvSpPr txBox="1"/>
          <p:nvPr/>
        </p:nvSpPr>
        <p:spPr>
          <a:xfrm>
            <a:off x="3200400" y="3276600"/>
            <a:ext cx="2623244" cy="2031325"/>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George Washington</a:t>
            </a:r>
          </a:p>
          <a:p>
            <a:pPr marL="285750" indent="-285750">
              <a:buFont typeface="Wingdings" panose="05000000000000000000" pitchFamily="2" charset="2"/>
              <a:buChar char="ü"/>
            </a:pPr>
            <a:r>
              <a:rPr lang="en-US" dirty="0" smtClean="0"/>
              <a:t>Thomas Jefferson</a:t>
            </a:r>
          </a:p>
          <a:p>
            <a:pPr marL="285750" indent="-285750">
              <a:buFont typeface="Wingdings" panose="05000000000000000000" pitchFamily="2" charset="2"/>
              <a:buChar char="ü"/>
            </a:pPr>
            <a:r>
              <a:rPr lang="en-US" dirty="0" smtClean="0"/>
              <a:t>The Declaration of Independence</a:t>
            </a:r>
          </a:p>
          <a:p>
            <a:pPr marL="285750" indent="-285750">
              <a:buFont typeface="Wingdings" panose="05000000000000000000" pitchFamily="2" charset="2"/>
              <a:buChar char="ü"/>
            </a:pPr>
            <a:r>
              <a:rPr lang="en-US" dirty="0" smtClean="0"/>
              <a:t>The Articles of Confederation</a:t>
            </a:r>
          </a:p>
          <a:p>
            <a:pPr marL="285750" indent="-285750">
              <a:buFont typeface="Wingdings" panose="05000000000000000000" pitchFamily="2" charset="2"/>
              <a:buChar char="ü"/>
            </a:pPr>
            <a:endParaRPr lang="en-US" dirty="0"/>
          </a:p>
        </p:txBody>
      </p:sp>
      <p:sp>
        <p:nvSpPr>
          <p:cNvPr id="13" name="TextBox 12"/>
          <p:cNvSpPr txBox="1"/>
          <p:nvPr/>
        </p:nvSpPr>
        <p:spPr>
          <a:xfrm>
            <a:off x="5869483" y="3300484"/>
            <a:ext cx="2698289"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t>The Continental Congress</a:t>
            </a:r>
          </a:p>
          <a:p>
            <a:pPr marL="285750" indent="-285750">
              <a:buFont typeface="Wingdings" panose="05000000000000000000" pitchFamily="2" charset="2"/>
              <a:buChar char="ü"/>
            </a:pPr>
            <a:r>
              <a:rPr lang="en-US" dirty="0" smtClean="0"/>
              <a:t>Form of central government and authorities</a:t>
            </a:r>
            <a:endParaRPr lang="en-US" dirty="0"/>
          </a:p>
          <a:p>
            <a:pPr marL="285750" indent="-285750">
              <a:buFont typeface="Wingdings" panose="05000000000000000000" pitchFamily="2" charset="2"/>
              <a:buChar char="ü"/>
            </a:pPr>
            <a:r>
              <a:rPr lang="en-US" dirty="0" smtClean="0"/>
              <a:t>U. S. Indian Policy</a:t>
            </a:r>
            <a:endParaRPr lang="en-US" dirty="0"/>
          </a:p>
        </p:txBody>
      </p:sp>
      <p:cxnSp>
        <p:nvCxnSpPr>
          <p:cNvPr id="15" name="Straight Connector 14"/>
          <p:cNvCxnSpPr/>
          <p:nvPr/>
        </p:nvCxnSpPr>
        <p:spPr>
          <a:xfrm>
            <a:off x="3173104" y="3267352"/>
            <a:ext cx="0" cy="2630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7400" y="3313390"/>
            <a:ext cx="0" cy="26302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9600" y="2362200"/>
            <a:ext cx="2057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152" y="2362200"/>
            <a:ext cx="1994848" cy="94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2000" y="2286000"/>
            <a:ext cx="2252199" cy="707886"/>
          </a:xfrm>
          <a:prstGeom prst="rect">
            <a:avLst/>
          </a:prstGeom>
          <a:noFill/>
        </p:spPr>
        <p:txBody>
          <a:bodyPr wrap="square" rtlCol="0">
            <a:spAutoFit/>
          </a:bodyPr>
          <a:lstStyle/>
          <a:p>
            <a:r>
              <a:rPr lang="en-US" sz="2000" b="1" dirty="0" smtClean="0">
                <a:solidFill>
                  <a:schemeClr val="bg1"/>
                </a:solidFill>
              </a:rPr>
              <a:t>Significant Events</a:t>
            </a:r>
          </a:p>
          <a:p>
            <a:endParaRPr lang="en-US" sz="2000" b="1" dirty="0">
              <a:solidFill>
                <a:schemeClr val="bg1"/>
              </a:solidFill>
            </a:endParaRPr>
          </a:p>
        </p:txBody>
      </p:sp>
      <p:sp>
        <p:nvSpPr>
          <p:cNvPr id="23" name="TextBox 22"/>
          <p:cNvSpPr txBox="1"/>
          <p:nvPr/>
        </p:nvSpPr>
        <p:spPr>
          <a:xfrm>
            <a:off x="3810001" y="2135088"/>
            <a:ext cx="1776608" cy="1015663"/>
          </a:xfrm>
          <a:prstGeom prst="rect">
            <a:avLst/>
          </a:prstGeom>
          <a:noFill/>
        </p:spPr>
        <p:txBody>
          <a:bodyPr wrap="square" rtlCol="0">
            <a:spAutoFit/>
          </a:bodyPr>
          <a:lstStyle/>
          <a:p>
            <a:r>
              <a:rPr lang="en-US" sz="2000" b="1" dirty="0" smtClean="0">
                <a:solidFill>
                  <a:schemeClr val="bg1"/>
                </a:solidFill>
              </a:rPr>
              <a:t>Key figures &amp; documents</a:t>
            </a:r>
          </a:p>
          <a:p>
            <a:endParaRPr lang="en-US" sz="2000" b="1" dirty="0">
              <a:solidFill>
                <a:schemeClr val="bg1"/>
              </a:solidFill>
            </a:endParaRPr>
          </a:p>
        </p:txBody>
      </p:sp>
      <p:sp>
        <p:nvSpPr>
          <p:cNvPr id="24" name="TextBox 23"/>
          <p:cNvSpPr txBox="1"/>
          <p:nvPr/>
        </p:nvSpPr>
        <p:spPr>
          <a:xfrm>
            <a:off x="6380487" y="1981200"/>
            <a:ext cx="1772913" cy="1015663"/>
          </a:xfrm>
          <a:prstGeom prst="rect">
            <a:avLst/>
          </a:prstGeom>
          <a:noFill/>
        </p:spPr>
        <p:txBody>
          <a:bodyPr wrap="square" rtlCol="0">
            <a:spAutoFit/>
          </a:bodyPr>
          <a:lstStyle/>
          <a:p>
            <a:r>
              <a:rPr lang="en-US" sz="2000" b="1" dirty="0" smtClean="0">
                <a:solidFill>
                  <a:schemeClr val="bg1"/>
                </a:solidFill>
              </a:rPr>
              <a:t>Early government and policies</a:t>
            </a:r>
            <a:endParaRPr lang="en-US" sz="2000" b="1" dirty="0">
              <a:solidFill>
                <a:schemeClr val="bg1"/>
              </a:solidFill>
            </a:endParaRPr>
          </a:p>
        </p:txBody>
      </p:sp>
      <p:sp>
        <p:nvSpPr>
          <p:cNvPr id="6" name="Rectangle 5"/>
          <p:cNvSpPr/>
          <p:nvPr/>
        </p:nvSpPr>
        <p:spPr>
          <a:xfrm>
            <a:off x="607517" y="1922208"/>
            <a:ext cx="2821483" cy="1169551"/>
          </a:xfrm>
          <a:prstGeom prst="rect">
            <a:avLst/>
          </a:prstGeom>
          <a:solidFill>
            <a:srgbClr val="58E82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4078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Revolutionary War</a:t>
            </a:r>
            <a:endParaRPr lang="en-US" dirty="0"/>
          </a:p>
        </p:txBody>
      </p:sp>
      <p:sp>
        <p:nvSpPr>
          <p:cNvPr id="3" name="Content Placeholder 2"/>
          <p:cNvSpPr>
            <a:spLocks noGrp="1"/>
          </p:cNvSpPr>
          <p:nvPr>
            <p:ph type="body" sz="half" idx="2"/>
          </p:nvPr>
        </p:nvSpPr>
        <p:spPr>
          <a:xfrm>
            <a:off x="457200" y="1228597"/>
            <a:ext cx="4953000" cy="5248403"/>
          </a:xfrm>
        </p:spPr>
        <p:txBody>
          <a:bodyPr>
            <a:normAutofit lnSpcReduction="10000"/>
          </a:bodyPr>
          <a:lstStyle/>
          <a:p>
            <a:r>
              <a:rPr lang="en-US" dirty="0" smtClean="0"/>
              <a:t>The </a:t>
            </a:r>
            <a:r>
              <a:rPr lang="en-US" dirty="0"/>
              <a:t>American </a:t>
            </a:r>
            <a:r>
              <a:rPr lang="en-US" b="1" dirty="0">
                <a:solidFill>
                  <a:srgbClr val="FF0000"/>
                </a:solidFill>
              </a:rPr>
              <a:t>Revolutionary War </a:t>
            </a:r>
            <a:r>
              <a:rPr lang="en-US" dirty="0"/>
              <a:t>(</a:t>
            </a:r>
            <a:r>
              <a:rPr lang="en-US" dirty="0" smtClean="0"/>
              <a:t>1775-1783) is also known as the </a:t>
            </a:r>
            <a:r>
              <a:rPr lang="en-US" dirty="0"/>
              <a:t>American </a:t>
            </a:r>
            <a:r>
              <a:rPr lang="en-US" dirty="0" smtClean="0"/>
              <a:t>Revolution and the U.S</a:t>
            </a:r>
            <a:r>
              <a:rPr lang="en-US" dirty="0"/>
              <a:t>. War of </a:t>
            </a:r>
            <a:r>
              <a:rPr lang="en-US" dirty="0" smtClean="0"/>
              <a:t>Independence. Thirteen of the North American colonies of Great Britain declared their independence in 1776 as the United States of America.</a:t>
            </a:r>
          </a:p>
          <a:p>
            <a:endParaRPr lang="en-US" dirty="0" smtClean="0"/>
          </a:p>
          <a:p>
            <a:r>
              <a:rPr lang="en-US" dirty="0" smtClean="0"/>
              <a:t>The 13 American colonies became increasingly unhappy with British rule. The colonists felt they should have the same rights accorded English citizens. Although there were many factors that led to the Revolutionary War, some important ones were new taxes and regulations, such as:</a:t>
            </a:r>
          </a:p>
          <a:p>
            <a:endParaRPr lang="en-US" dirty="0" smtClean="0"/>
          </a:p>
          <a:p>
            <a:pPr marL="285750" indent="-285750">
              <a:buFont typeface="Arial" panose="020B0604020202020204" pitchFamily="34" charset="0"/>
              <a:buChar char="•"/>
            </a:pPr>
            <a:r>
              <a:rPr lang="en-US" dirty="0" smtClean="0"/>
              <a:t>The Stamp Act (taxed contracts, diplomas, newspapers, deeds, etc.)</a:t>
            </a:r>
          </a:p>
          <a:p>
            <a:pPr marL="285750" indent="-285750">
              <a:buFont typeface="Arial" panose="020B0604020202020204" pitchFamily="34" charset="0"/>
              <a:buChar char="•"/>
            </a:pPr>
            <a:r>
              <a:rPr lang="en-US" dirty="0" smtClean="0"/>
              <a:t>The Quartering Act of 1765 (required the American colonists to house, feed, and buy supplies for British troops in the colonies)</a:t>
            </a:r>
          </a:p>
          <a:p>
            <a:pPr marL="285750" indent="-285750">
              <a:buFont typeface="Arial" panose="020B0604020202020204" pitchFamily="34" charset="0"/>
              <a:buChar char="•"/>
            </a:pPr>
            <a:r>
              <a:rPr lang="en-US" dirty="0" smtClean="0"/>
              <a:t>The Townshend Acts (five acts 1767 and 1768 that raised new taxes on paper, glass, lead, paint, and tea)</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7</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410200" y="3761601"/>
            <a:ext cx="3505200" cy="27772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Revolutionary War</a:t>
            </a:r>
            <a:endParaRPr lang="en-US" sz="1200" dirty="0" smtClean="0">
              <a:latin typeface="Arial" panose="020B0604020202020204" pitchFamily="34" charset="0"/>
              <a:cs typeface="Arial" panose="020B0604020202020204" pitchFamily="34" charset="0"/>
              <a:hlinkClick r:id="rId4"/>
            </a:endParaRPr>
          </a:p>
        </p:txBody>
      </p:sp>
      <p:pic>
        <p:nvPicPr>
          <p:cNvPr id="5" name="Picture 4"/>
          <p:cNvPicPr>
            <a:picLocks noChangeAspect="1"/>
          </p:cNvPicPr>
          <p:nvPr/>
        </p:nvPicPr>
        <p:blipFill>
          <a:blip r:embed="rId5"/>
          <a:stretch>
            <a:fillRect/>
          </a:stretch>
        </p:blipFill>
        <p:spPr>
          <a:xfrm>
            <a:off x="5410200" y="1076197"/>
            <a:ext cx="3505200" cy="2558797"/>
          </a:xfrm>
          <a:prstGeom prst="rect">
            <a:avLst/>
          </a:prstGeom>
        </p:spPr>
      </p:pic>
      <p:sp>
        <p:nvSpPr>
          <p:cNvPr id="8" name="TextBox 7"/>
          <p:cNvSpPr txBox="1"/>
          <p:nvPr/>
        </p:nvSpPr>
        <p:spPr>
          <a:xfrm>
            <a:off x="5410200" y="5181600"/>
            <a:ext cx="3505200" cy="738664"/>
          </a:xfrm>
          <a:prstGeom prst="rect">
            <a:avLst/>
          </a:prstGeom>
          <a:solidFill>
            <a:srgbClr val="FFFF00"/>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View the video: </a:t>
            </a:r>
            <a:r>
              <a:rPr lang="en-US" sz="1400" dirty="0" smtClean="0">
                <a:latin typeface="Arial" panose="020B0604020202020204" pitchFamily="34" charset="0"/>
                <a:cs typeface="Arial" panose="020B0604020202020204" pitchFamily="34" charset="0"/>
                <a:hlinkClick r:id="rId6"/>
              </a:rPr>
              <a:t>“Social Studies Lesson The Revolutionary War”</a:t>
            </a:r>
            <a:r>
              <a:rPr lang="en-US" sz="1400" dirty="0" smtClean="0">
                <a:latin typeface="Arial" panose="020B0604020202020204" pitchFamily="34" charset="0"/>
                <a:cs typeface="Arial" panose="020B0604020202020204" pitchFamily="34" charset="0"/>
              </a:rPr>
              <a:t> (2 min and 22 s). </a:t>
            </a:r>
          </a:p>
        </p:txBody>
      </p:sp>
    </p:spTree>
    <p:custDataLst>
      <p:tags r:id="rId1"/>
    </p:custDataLst>
    <p:extLst>
      <p:ext uri="{BB962C8B-B14F-4D97-AF65-F5344CB8AC3E}">
        <p14:creationId xmlns:p14="http://schemas.microsoft.com/office/powerpoint/2010/main" val="114615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George Washington</a:t>
            </a:r>
            <a:endParaRPr lang="en-US" dirty="0"/>
          </a:p>
        </p:txBody>
      </p:sp>
      <p:sp>
        <p:nvSpPr>
          <p:cNvPr id="3" name="Content Placeholder 2"/>
          <p:cNvSpPr>
            <a:spLocks noGrp="1"/>
          </p:cNvSpPr>
          <p:nvPr>
            <p:ph type="body" sz="half" idx="2"/>
          </p:nvPr>
        </p:nvSpPr>
        <p:spPr>
          <a:xfrm>
            <a:off x="457200" y="1228597"/>
            <a:ext cx="4876800" cy="3953003"/>
          </a:xfrm>
        </p:spPr>
        <p:txBody>
          <a:bodyPr>
            <a:normAutofit/>
          </a:bodyPr>
          <a:lstStyle/>
          <a:p>
            <a:r>
              <a:rPr lang="en-US" dirty="0"/>
              <a:t>George </a:t>
            </a:r>
            <a:r>
              <a:rPr lang="en-US" dirty="0" smtClean="0"/>
              <a:t>Washington (1732-1799) was the  Commander-in-Chief of the Continental Army during the Revolutionary War. He was </a:t>
            </a:r>
            <a:r>
              <a:rPr lang="en-US" b="1" dirty="0" smtClean="0">
                <a:solidFill>
                  <a:srgbClr val="FF0000"/>
                </a:solidFill>
              </a:rPr>
              <a:t>first President</a:t>
            </a:r>
            <a:r>
              <a:rPr lang="en-US" dirty="0" smtClean="0"/>
              <a:t>, and </a:t>
            </a:r>
            <a:r>
              <a:rPr lang="en-US" dirty="0"/>
              <a:t>one of the </a:t>
            </a:r>
            <a:r>
              <a:rPr lang="en-US" b="1" dirty="0">
                <a:solidFill>
                  <a:srgbClr val="FF0000"/>
                </a:solidFill>
              </a:rPr>
              <a:t>founding fathers </a:t>
            </a:r>
            <a:r>
              <a:rPr lang="en-US" dirty="0"/>
              <a:t>of the </a:t>
            </a:r>
            <a:r>
              <a:rPr lang="en-US" dirty="0" smtClean="0"/>
              <a:t>United States.</a:t>
            </a:r>
          </a:p>
          <a:p>
            <a:endParaRPr lang="en-US" dirty="0" smtClean="0"/>
          </a:p>
          <a:p>
            <a:r>
              <a:rPr lang="en-US" dirty="0" smtClean="0">
                <a:solidFill>
                  <a:srgbClr val="000000"/>
                </a:solidFill>
              </a:rPr>
              <a:t>Washington, who was a wealthy land-owner and a former officer in the British Army, chose to fight for independence from Britain. At the Second Continental Congress in 1775, he was appointed Commander-in-Chief of the Continental Army. Although his men were not as well equipped or experienced as the British soldiers, his military strategies led to two major victories in the Revolutionary War. His men captured British army units at:</a:t>
            </a:r>
          </a:p>
          <a:p>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8</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410200" y="3685401"/>
            <a:ext cx="3657600"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George Washington</a:t>
            </a:r>
            <a:endParaRPr lang="en-US" sz="1200" dirty="0" smtClean="0">
              <a:latin typeface="Arial" panose="020B0604020202020204" pitchFamily="34" charset="0"/>
              <a:cs typeface="Arial" panose="020B0604020202020204" pitchFamily="34" charset="0"/>
              <a:hlinkClick r:id="rId4"/>
            </a:endParaRPr>
          </a:p>
        </p:txBody>
      </p:sp>
      <p:pic>
        <p:nvPicPr>
          <p:cNvPr id="2050" name="Picture 2" descr="http://www.history.com/images/media/slideshow/george-washington/george-washington-portrait-gilbert.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01" r="2506"/>
          <a:stretch/>
        </p:blipFill>
        <p:spPr bwMode="auto">
          <a:xfrm>
            <a:off x="5410200" y="840994"/>
            <a:ext cx="3657600" cy="27105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5020523"/>
            <a:ext cx="8458200" cy="1685077"/>
          </a:xfrm>
          <a:prstGeom prst="rect">
            <a:avLst/>
          </a:prstGeom>
        </p:spPr>
        <p:txBody>
          <a:bodyPr wrap="square">
            <a:spAutoFit/>
          </a:bodyPr>
          <a:lstStyle/>
          <a:p>
            <a:pPr marL="285750" lvl="0" indent="-285750">
              <a:spcBef>
                <a:spcPts val="320"/>
              </a:spcBef>
              <a:buFont typeface="Arial" panose="020B0604020202020204" pitchFamily="34" charset="0"/>
              <a:buChar char="•"/>
            </a:pPr>
            <a:r>
              <a:rPr lang="en-US" sz="1600" dirty="0">
                <a:solidFill>
                  <a:schemeClr val="dk1"/>
                </a:solidFill>
                <a:latin typeface="Arial"/>
                <a:cs typeface="Arial"/>
              </a:rPr>
              <a:t>Saratoga, New York in 1777 (a major turning point of the war) </a:t>
            </a:r>
          </a:p>
          <a:p>
            <a:pPr marL="285750" lvl="0" indent="-285750">
              <a:spcBef>
                <a:spcPts val="320"/>
              </a:spcBef>
              <a:buFont typeface="Arial" panose="020B0604020202020204" pitchFamily="34" charset="0"/>
              <a:buChar char="•"/>
            </a:pPr>
            <a:r>
              <a:rPr lang="en-US" sz="1600" dirty="0">
                <a:solidFill>
                  <a:schemeClr val="dk1"/>
                </a:solidFill>
                <a:latin typeface="Arial"/>
                <a:cs typeface="Arial"/>
              </a:rPr>
              <a:t>Yorktown, New York in 1781 (a victory which ended the war)</a:t>
            </a:r>
          </a:p>
          <a:p>
            <a:pPr lvl="0">
              <a:spcBef>
                <a:spcPts val="320"/>
              </a:spcBef>
            </a:pPr>
            <a:endParaRPr lang="en-US" sz="1600" dirty="0" smtClean="0">
              <a:solidFill>
                <a:schemeClr val="dk1"/>
              </a:solidFill>
              <a:latin typeface="Arial"/>
              <a:cs typeface="Arial"/>
            </a:endParaRPr>
          </a:p>
          <a:p>
            <a:pPr lvl="0">
              <a:spcBef>
                <a:spcPts val="320"/>
              </a:spcBef>
            </a:pPr>
            <a:r>
              <a:rPr lang="en-US" sz="1600" dirty="0" smtClean="0">
                <a:solidFill>
                  <a:schemeClr val="dk1"/>
                </a:solidFill>
                <a:latin typeface="Arial"/>
                <a:cs typeface="Arial"/>
              </a:rPr>
              <a:t>After </a:t>
            </a:r>
            <a:r>
              <a:rPr lang="en-US" sz="1600" dirty="0">
                <a:solidFill>
                  <a:schemeClr val="dk1"/>
                </a:solidFill>
                <a:latin typeface="Arial"/>
                <a:cs typeface="Arial"/>
              </a:rPr>
              <a:t>the Continental Army defeated the British, Washington presided over the convention that drafted the United States Constitution. Then, he was elected by unanimous vote for two terms as </a:t>
            </a:r>
            <a:r>
              <a:rPr lang="en-US" sz="1600" b="1" dirty="0">
                <a:solidFill>
                  <a:srgbClr val="FF0000"/>
                </a:solidFill>
                <a:latin typeface="Arial"/>
                <a:cs typeface="Arial"/>
              </a:rPr>
              <a:t>President</a:t>
            </a:r>
            <a:r>
              <a:rPr lang="en-US" sz="1600" dirty="0">
                <a:solidFill>
                  <a:schemeClr val="dk1"/>
                </a:solidFill>
                <a:latin typeface="Arial"/>
                <a:cs typeface="Arial"/>
              </a:rPr>
              <a:t>. </a:t>
            </a:r>
          </a:p>
        </p:txBody>
      </p:sp>
    </p:spTree>
    <p:custDataLst>
      <p:tags r:id="rId1"/>
    </p:custDataLst>
    <p:extLst>
      <p:ext uri="{BB962C8B-B14F-4D97-AF65-F5344CB8AC3E}">
        <p14:creationId xmlns:p14="http://schemas.microsoft.com/office/powerpoint/2010/main" val="161001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Thomas Jefferson</a:t>
            </a:r>
            <a:endParaRPr lang="en-US" dirty="0"/>
          </a:p>
        </p:txBody>
      </p:sp>
      <p:sp>
        <p:nvSpPr>
          <p:cNvPr id="3" name="Content Placeholder 2"/>
          <p:cNvSpPr>
            <a:spLocks noGrp="1"/>
          </p:cNvSpPr>
          <p:nvPr>
            <p:ph type="body" sz="half" idx="2"/>
          </p:nvPr>
        </p:nvSpPr>
        <p:spPr>
          <a:xfrm>
            <a:off x="457200" y="1228597"/>
            <a:ext cx="4953000" cy="5172203"/>
          </a:xfrm>
        </p:spPr>
        <p:txBody>
          <a:bodyPr>
            <a:normAutofit/>
          </a:bodyPr>
          <a:lstStyle/>
          <a:p>
            <a:r>
              <a:rPr lang="en-US" dirty="0" smtClean="0"/>
              <a:t>Thomas Jefferson (1743-1826) was </a:t>
            </a:r>
            <a:r>
              <a:rPr lang="en-US" dirty="0"/>
              <a:t>the </a:t>
            </a:r>
            <a:r>
              <a:rPr lang="en-US" b="1" dirty="0" smtClean="0">
                <a:solidFill>
                  <a:srgbClr val="FF0000"/>
                </a:solidFill>
              </a:rPr>
              <a:t>author </a:t>
            </a:r>
            <a:r>
              <a:rPr lang="en-US" b="1" dirty="0">
                <a:solidFill>
                  <a:srgbClr val="FF0000"/>
                </a:solidFill>
              </a:rPr>
              <a:t>of the Declaration of Independence</a:t>
            </a:r>
            <a:r>
              <a:rPr lang="en-US" dirty="0"/>
              <a:t> and the third U.S.</a:t>
            </a:r>
            <a:r>
              <a:rPr lang="en-US" dirty="0" smtClean="0"/>
              <a:t> </a:t>
            </a:r>
            <a:r>
              <a:rPr lang="en-US" b="1" dirty="0" smtClean="0">
                <a:solidFill>
                  <a:srgbClr val="FF0000"/>
                </a:solidFill>
              </a:rPr>
              <a:t>President</a:t>
            </a:r>
            <a:r>
              <a:rPr lang="en-US" dirty="0" smtClean="0"/>
              <a:t>. He is a founding father of the United States.</a:t>
            </a:r>
          </a:p>
          <a:p>
            <a:endParaRPr lang="en-US" dirty="0" smtClean="0"/>
          </a:p>
          <a:p>
            <a:pPr>
              <a:spcAft>
                <a:spcPts val="600"/>
              </a:spcAft>
            </a:pPr>
            <a:r>
              <a:rPr lang="en-US" dirty="0" smtClean="0"/>
              <a:t>In addition, Jefferson is remembered in history for these significant accomplishments: </a:t>
            </a:r>
          </a:p>
          <a:p>
            <a:pPr marL="285750" lvl="0" indent="-285750">
              <a:buFont typeface="Arial" panose="020B0604020202020204" pitchFamily="34" charset="0"/>
              <a:buChar char="•"/>
            </a:pPr>
            <a:r>
              <a:rPr lang="en-US" dirty="0" smtClean="0"/>
              <a:t>Prominent plantation owner and slave-holder from Virginia</a:t>
            </a:r>
          </a:p>
          <a:p>
            <a:pPr marL="285750" lvl="0" indent="-285750">
              <a:buFont typeface="Arial" panose="020B0604020202020204" pitchFamily="34" charset="0"/>
              <a:buChar char="•"/>
            </a:pPr>
            <a:r>
              <a:rPr lang="en-US" dirty="0" smtClean="0"/>
              <a:t>Governor of Virginia</a:t>
            </a:r>
          </a:p>
          <a:p>
            <a:pPr marL="285750" lvl="0" indent="-285750">
              <a:buFont typeface="Arial" panose="020B0604020202020204" pitchFamily="34" charset="0"/>
              <a:buChar char="•"/>
            </a:pPr>
            <a:r>
              <a:rPr lang="en-US" dirty="0" smtClean="0"/>
              <a:t>Diplomat to France </a:t>
            </a:r>
          </a:p>
          <a:p>
            <a:pPr marL="285750" lvl="0" indent="-285750">
              <a:buFont typeface="Arial" panose="020B0604020202020204" pitchFamily="34" charset="0"/>
              <a:buChar char="•"/>
            </a:pPr>
            <a:r>
              <a:rPr lang="en-US" dirty="0" smtClean="0"/>
              <a:t>First Secretary of State</a:t>
            </a:r>
          </a:p>
          <a:p>
            <a:pPr marL="285750" lvl="0" indent="-285750">
              <a:buFont typeface="Arial" panose="020B0604020202020204" pitchFamily="34" charset="0"/>
              <a:buChar char="•"/>
            </a:pPr>
            <a:r>
              <a:rPr lang="en-US" dirty="0" smtClean="0"/>
              <a:t>Third President of U.S.</a:t>
            </a:r>
          </a:p>
          <a:p>
            <a:pPr marL="285750" indent="-285750">
              <a:buFont typeface="Arial" panose="020B0604020202020204" pitchFamily="34" charset="0"/>
              <a:buChar char="•"/>
            </a:pPr>
            <a:r>
              <a:rPr lang="en-US" dirty="0" smtClean="0"/>
              <a:t>Responsible for Louisiana Purchase in 1803 that doubled size of U.S.</a:t>
            </a:r>
            <a:endParaRPr lang="en-US" dirty="0">
              <a:solidFill>
                <a:srgbClr val="FF0000"/>
              </a:solidFill>
              <a:latin typeface="Arial"/>
              <a:ea typeface="Arial"/>
              <a:cs typeface="Arial"/>
              <a:sym typeface="Arial"/>
            </a:endParaRPr>
          </a:p>
        </p:txBody>
      </p:sp>
      <p:sp>
        <p:nvSpPr>
          <p:cNvPr id="4" name="Slide Number Placeholder 3"/>
          <p:cNvSpPr>
            <a:spLocks noGrp="1"/>
          </p:cNvSpPr>
          <p:nvPr>
            <p:ph type="sldNum" sz="quarter" idx="12"/>
          </p:nvPr>
        </p:nvSpPr>
        <p:spPr/>
        <p:txBody>
          <a:bodyPr/>
          <a:lstStyle/>
          <a:p>
            <a:fld id="{928B5706-1A6D-4657-BE0C-7145DCA9DD4D}" type="slidenum">
              <a:rPr lang="en-US" smtClean="0"/>
              <a:pPr/>
              <a:t>9</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846762" y="3777827"/>
            <a:ext cx="2632075" cy="276999"/>
          </a:xfrm>
          <a:prstGeom prst="rect">
            <a:avLst/>
          </a:prstGeom>
          <a:solidFill>
            <a:srgbClr val="FFFF00"/>
          </a:solidFill>
          <a:ln w="6350">
            <a:solidFill>
              <a:schemeClr val="tx1"/>
            </a:solidFill>
          </a:ln>
        </p:spPr>
        <p:txBody>
          <a:bodyPr wrap="square" rtlCol="0">
            <a:spAutoFit/>
          </a:bodyPr>
          <a:lstStyle/>
          <a:p>
            <a:pPr algn="ctr"/>
            <a:r>
              <a:rPr lang="en-US" sz="1200" dirty="0" smtClean="0">
                <a:latin typeface="Arial" panose="020B0604020202020204" pitchFamily="34" charset="0"/>
                <a:cs typeface="Arial" panose="020B0604020202020204" pitchFamily="34" charset="0"/>
              </a:rPr>
              <a:t>Thomas Jefferson</a:t>
            </a:r>
            <a:endParaRPr lang="en-US" sz="1200" dirty="0" smtClean="0">
              <a:latin typeface="Arial" panose="020B0604020202020204" pitchFamily="34" charset="0"/>
              <a:cs typeface="Arial" panose="020B0604020202020204" pitchFamily="34" charset="0"/>
              <a:hlinkClick r:id="rId4"/>
            </a:endParaRPr>
          </a:p>
        </p:txBody>
      </p:sp>
      <p:pic>
        <p:nvPicPr>
          <p:cNvPr id="5122" name="Picture 2" descr="http://upload.wikimedia.org/wikipedia/commons/3/3f/Thomas_Jefferson_by_Rembrandt_Peale_1805_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762" y="612212"/>
            <a:ext cx="2632075" cy="30132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4308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9161</TotalTime>
  <Words>5045</Words>
  <Application>Microsoft Office PowerPoint</Application>
  <PresentationFormat>On-screen Show (4:3)</PresentationFormat>
  <Paragraphs>717</Paragraphs>
  <Slides>46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Lucida Grande</vt:lpstr>
      <vt:lpstr>Wingdings</vt:lpstr>
      <vt:lpstr>Office Theme</vt:lpstr>
      <vt:lpstr>U.S. History</vt:lpstr>
      <vt:lpstr>Unit Objectives</vt:lpstr>
      <vt:lpstr>U.S. History Topics</vt:lpstr>
      <vt:lpstr>Revolutionary &amp; Early Republic Period</vt:lpstr>
      <vt:lpstr>Revolutionary &amp; Early Republic Period</vt:lpstr>
      <vt:lpstr>Revolutionary &amp; Early Republic Period</vt:lpstr>
      <vt:lpstr>The Revolutionary War</vt:lpstr>
      <vt:lpstr>George Washington</vt:lpstr>
      <vt:lpstr>Thomas Jefferson</vt:lpstr>
      <vt:lpstr>Check Your Knowledge</vt:lpstr>
      <vt:lpstr>The Articles of Confederation</vt:lpstr>
      <vt:lpstr>The War of 1812</vt:lpstr>
      <vt:lpstr>Manifest Destiny</vt:lpstr>
      <vt:lpstr>U.S. Indian Policy</vt:lpstr>
      <vt:lpstr>Check Your Knowledge</vt:lpstr>
      <vt:lpstr>Section Review</vt:lpstr>
      <vt:lpstr>Civil War &amp; Reconstruction Period</vt:lpstr>
      <vt:lpstr>Civil War &amp; Reconstruction Period</vt:lpstr>
      <vt:lpstr>Civil War &amp; Reconstruction Period</vt:lpstr>
      <vt:lpstr>Slavery</vt:lpstr>
      <vt:lpstr>Abolitionist Movement</vt:lpstr>
      <vt:lpstr>Sectionalism</vt:lpstr>
      <vt:lpstr>Civil War (1861-1865)</vt:lpstr>
      <vt:lpstr>Slaves Freed During the Civil War</vt:lpstr>
      <vt:lpstr>Reconstruction (1865-1877)</vt:lpstr>
      <vt:lpstr>Check Your Knowledge</vt:lpstr>
      <vt:lpstr>Check Your Knowledge</vt:lpstr>
      <vt:lpstr>Section Review</vt:lpstr>
      <vt:lpstr>Civil Rights Movement</vt:lpstr>
      <vt:lpstr>Civil Rights Movement</vt:lpstr>
      <vt:lpstr>Civil Rights Movement</vt:lpstr>
      <vt:lpstr>Practice Your Skills</vt:lpstr>
      <vt:lpstr>Women’s Suffrage</vt:lpstr>
      <vt:lpstr>Check Your Knowledge</vt:lpstr>
      <vt:lpstr>Section Review</vt:lpstr>
      <vt:lpstr>Immigration of Eastern Europeans</vt:lpstr>
      <vt:lpstr>Immigration of Eastern Europeans</vt:lpstr>
      <vt:lpstr>Immigration of Eastern Europeans</vt:lpstr>
      <vt:lpstr>Check Your Knowledge</vt:lpstr>
      <vt:lpstr>Immigration of Eastern Europeans</vt:lpstr>
      <vt:lpstr>Section Review</vt:lpstr>
      <vt:lpstr>Course Review</vt:lpstr>
      <vt:lpstr>For Further Exploration</vt:lpstr>
      <vt:lpstr>For Further Exploration</vt:lpstr>
      <vt:lpstr>For Further Exploration</vt:lpstr>
      <vt:lpstr>For Further Exploration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drshellnut</dc:creator>
  <cp:lastModifiedBy>Colleen</cp:lastModifiedBy>
  <cp:revision>486</cp:revision>
  <dcterms:created xsi:type="dcterms:W3CDTF">2015-04-19T19:18:18Z</dcterms:created>
  <dcterms:modified xsi:type="dcterms:W3CDTF">2015-05-03T14:09:02Z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3224C62D-6F72-4B70-B903-15036C680A65</vt:lpwstr>
  </property>
  <property fmtid="{D5CDD505-2E9C-101B-9397-08002B2CF9AE}" pid="3" name="ArticulatePath">
    <vt:lpwstr>US History_updated_ye</vt:lpwstr>
  </property>
</Properties>
</file>